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88"/>
  </p:notesMasterIdLst>
  <p:sldIdLst>
    <p:sldId id="256" r:id="rId2"/>
    <p:sldId id="257" r:id="rId3"/>
    <p:sldId id="258" r:id="rId4"/>
    <p:sldId id="259" r:id="rId5"/>
    <p:sldId id="263" r:id="rId6"/>
    <p:sldId id="261" r:id="rId7"/>
    <p:sldId id="285" r:id="rId8"/>
    <p:sldId id="286" r:id="rId9"/>
    <p:sldId id="264" r:id="rId10"/>
    <p:sldId id="260" r:id="rId11"/>
    <p:sldId id="339" r:id="rId12"/>
    <p:sldId id="265" r:id="rId13"/>
    <p:sldId id="266" r:id="rId14"/>
    <p:sldId id="269" r:id="rId15"/>
    <p:sldId id="270" r:id="rId16"/>
    <p:sldId id="275" r:id="rId17"/>
    <p:sldId id="276" r:id="rId18"/>
    <p:sldId id="277" r:id="rId19"/>
    <p:sldId id="278" r:id="rId20"/>
    <p:sldId id="279" r:id="rId21"/>
    <p:sldId id="280" r:id="rId22"/>
    <p:sldId id="281" r:id="rId23"/>
    <p:sldId id="340" r:id="rId24"/>
    <p:sldId id="282" r:id="rId25"/>
    <p:sldId id="283" r:id="rId26"/>
    <p:sldId id="284" r:id="rId27"/>
    <p:sldId id="271" r:id="rId28"/>
    <p:sldId id="287" r:id="rId29"/>
    <p:sldId id="288" r:id="rId30"/>
    <p:sldId id="289" r:id="rId31"/>
    <p:sldId id="290" r:id="rId32"/>
    <p:sldId id="291" r:id="rId33"/>
    <p:sldId id="292" r:id="rId34"/>
    <p:sldId id="293" r:id="rId35"/>
    <p:sldId id="341" r:id="rId36"/>
    <p:sldId id="294" r:id="rId37"/>
    <p:sldId id="295" r:id="rId38"/>
    <p:sldId id="296" r:id="rId39"/>
    <p:sldId id="272" r:id="rId40"/>
    <p:sldId id="297" r:id="rId41"/>
    <p:sldId id="298" r:id="rId42"/>
    <p:sldId id="299" r:id="rId43"/>
    <p:sldId id="300" r:id="rId44"/>
    <p:sldId id="301" r:id="rId45"/>
    <p:sldId id="302" r:id="rId46"/>
    <p:sldId id="303" r:id="rId47"/>
    <p:sldId id="342" r:id="rId48"/>
    <p:sldId id="304" r:id="rId49"/>
    <p:sldId id="305" r:id="rId50"/>
    <p:sldId id="306" r:id="rId51"/>
    <p:sldId id="273" r:id="rId52"/>
    <p:sldId id="307" r:id="rId53"/>
    <p:sldId id="308" r:id="rId54"/>
    <p:sldId id="309" r:id="rId55"/>
    <p:sldId id="310" r:id="rId56"/>
    <p:sldId id="311" r:id="rId57"/>
    <p:sldId id="312" r:id="rId58"/>
    <p:sldId id="313" r:id="rId59"/>
    <p:sldId id="343" r:id="rId60"/>
    <p:sldId id="314" r:id="rId61"/>
    <p:sldId id="315" r:id="rId62"/>
    <p:sldId id="316" r:id="rId63"/>
    <p:sldId id="274" r:id="rId64"/>
    <p:sldId id="318" r:id="rId65"/>
    <p:sldId id="319" r:id="rId66"/>
    <p:sldId id="320" r:id="rId67"/>
    <p:sldId id="321" r:id="rId68"/>
    <p:sldId id="322" r:id="rId69"/>
    <p:sldId id="323" r:id="rId70"/>
    <p:sldId id="344" r:id="rId71"/>
    <p:sldId id="324" r:id="rId72"/>
    <p:sldId id="325" r:id="rId73"/>
    <p:sldId id="326" r:id="rId74"/>
    <p:sldId id="327" r:id="rId75"/>
    <p:sldId id="328" r:id="rId76"/>
    <p:sldId id="329" r:id="rId77"/>
    <p:sldId id="330" r:id="rId78"/>
    <p:sldId id="331" r:id="rId79"/>
    <p:sldId id="332" r:id="rId80"/>
    <p:sldId id="333" r:id="rId81"/>
    <p:sldId id="345" r:id="rId82"/>
    <p:sldId id="334" r:id="rId83"/>
    <p:sldId id="335" r:id="rId84"/>
    <p:sldId id="336" r:id="rId85"/>
    <p:sldId id="337" r:id="rId86"/>
    <p:sldId id="338" r:id="rId8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userDrawn="1">
          <p15:clr>
            <a:srgbClr val="A4A3A4"/>
          </p15:clr>
        </p15:guide>
        <p15:guide id="2" pos="5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39" autoAdjust="0"/>
    <p:restoredTop sz="94660"/>
  </p:normalViewPr>
  <p:slideViewPr>
    <p:cSldViewPr snapToGrid="0" showGuides="1">
      <p:cViewPr varScale="1">
        <p:scale>
          <a:sx n="82" d="100"/>
          <a:sy n="82" d="100"/>
        </p:scale>
        <p:origin x="403" y="58"/>
      </p:cViewPr>
      <p:guideLst>
        <p:guide orient="horz" pos="4110"/>
        <p:guide pos="52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3DD3A8-B22B-42AD-B5F8-CBB0AA25FAA3}" type="datetimeFigureOut">
              <a:rPr lang="zh-CN" altLang="en-US" smtClean="0"/>
              <a:t>2019/11/5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40B1B6-11DD-4A45-9D17-5E26E64D444D}" type="slidenum">
              <a:rPr lang="zh-CN" altLang="en-US" smtClean="0"/>
              <a:t>‹#›</a:t>
            </a:fld>
            <a:endParaRPr lang="zh-CN" altLang="en-US"/>
          </a:p>
        </p:txBody>
      </p:sp>
    </p:spTree>
    <p:extLst>
      <p:ext uri="{BB962C8B-B14F-4D97-AF65-F5344CB8AC3E}">
        <p14:creationId xmlns:p14="http://schemas.microsoft.com/office/powerpoint/2010/main" val="385081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40B1B6-11DD-4A45-9D17-5E26E64D444D}" type="slidenum">
              <a:rPr lang="zh-CN" altLang="en-US" smtClean="0"/>
              <a:t>2</a:t>
            </a:fld>
            <a:endParaRPr lang="zh-CN" altLang="en-US"/>
          </a:p>
        </p:txBody>
      </p:sp>
    </p:spTree>
    <p:extLst>
      <p:ext uri="{BB962C8B-B14F-4D97-AF65-F5344CB8AC3E}">
        <p14:creationId xmlns:p14="http://schemas.microsoft.com/office/powerpoint/2010/main" val="3671426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D1BAD3-C146-44A0-BAAA-46136FC490E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2DD14A3-01D5-4389-9C22-292F051B41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B1329A0-B482-43EC-8CCF-346269ECF701}"/>
              </a:ext>
            </a:extLst>
          </p:cNvPr>
          <p:cNvSpPr>
            <a:spLocks noGrp="1"/>
          </p:cNvSpPr>
          <p:nvPr>
            <p:ph type="dt" sz="half" idx="10"/>
          </p:nvPr>
        </p:nvSpPr>
        <p:spPr/>
        <p:txBody>
          <a:bodyPr/>
          <a:lstStyle/>
          <a:p>
            <a:fld id="{ED2F71F3-C350-4C03-997C-A5E94140D286}" type="datetimeFigureOut">
              <a:rPr lang="zh-CN" altLang="en-US" smtClean="0"/>
              <a:t>2019/11/5</a:t>
            </a:fld>
            <a:endParaRPr lang="zh-CN" altLang="en-US"/>
          </a:p>
        </p:txBody>
      </p:sp>
      <p:sp>
        <p:nvSpPr>
          <p:cNvPr id="5" name="页脚占位符 4">
            <a:extLst>
              <a:ext uri="{FF2B5EF4-FFF2-40B4-BE49-F238E27FC236}">
                <a16:creationId xmlns:a16="http://schemas.microsoft.com/office/drawing/2014/main" id="{1755AEEB-0376-426B-8AE6-5FCB898A81B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FF411-5F64-4290-9B23-4333D40C00DC}"/>
              </a:ext>
            </a:extLst>
          </p:cNvPr>
          <p:cNvSpPr>
            <a:spLocks noGrp="1"/>
          </p:cNvSpPr>
          <p:nvPr>
            <p:ph type="sldNum" sz="quarter" idx="12"/>
          </p:nvPr>
        </p:nvSpPr>
        <p:spPr/>
        <p:txBody>
          <a:bodyPr/>
          <a:lstStyle/>
          <a:p>
            <a:fld id="{BAA4CCC4-FC81-495D-B932-BDEB6952CBB9}" type="slidenum">
              <a:rPr lang="zh-CN" altLang="en-US" smtClean="0"/>
              <a:t>‹#›</a:t>
            </a:fld>
            <a:endParaRPr lang="zh-CN" altLang="en-US"/>
          </a:p>
        </p:txBody>
      </p:sp>
    </p:spTree>
    <p:extLst>
      <p:ext uri="{BB962C8B-B14F-4D97-AF65-F5344CB8AC3E}">
        <p14:creationId xmlns:p14="http://schemas.microsoft.com/office/powerpoint/2010/main" val="3020404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60AD3E-42F8-4116-BF2E-E5E003DE1B9B}"/>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A833B59-DF67-46D1-8C6F-74DF2099AF28}"/>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6E984-1949-4676-B046-24C22A4D7913}"/>
              </a:ext>
            </a:extLst>
          </p:cNvPr>
          <p:cNvSpPr>
            <a:spLocks noGrp="1"/>
          </p:cNvSpPr>
          <p:nvPr>
            <p:ph type="dt" sz="half" idx="10"/>
          </p:nvPr>
        </p:nvSpPr>
        <p:spPr/>
        <p:txBody>
          <a:bodyPr/>
          <a:lstStyle/>
          <a:p>
            <a:fld id="{ED2F71F3-C350-4C03-997C-A5E94140D286}" type="datetimeFigureOut">
              <a:rPr lang="zh-CN" altLang="en-US" smtClean="0"/>
              <a:t>2019/11/5</a:t>
            </a:fld>
            <a:endParaRPr lang="zh-CN" altLang="en-US"/>
          </a:p>
        </p:txBody>
      </p:sp>
      <p:sp>
        <p:nvSpPr>
          <p:cNvPr id="5" name="页脚占位符 4">
            <a:extLst>
              <a:ext uri="{FF2B5EF4-FFF2-40B4-BE49-F238E27FC236}">
                <a16:creationId xmlns:a16="http://schemas.microsoft.com/office/drawing/2014/main" id="{8382A981-7B34-46E6-9EE3-D3247C4912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DBD3573-7BB2-46BA-BA77-A7774A318D0B}"/>
              </a:ext>
            </a:extLst>
          </p:cNvPr>
          <p:cNvSpPr>
            <a:spLocks noGrp="1"/>
          </p:cNvSpPr>
          <p:nvPr>
            <p:ph type="sldNum" sz="quarter" idx="12"/>
          </p:nvPr>
        </p:nvSpPr>
        <p:spPr/>
        <p:txBody>
          <a:bodyPr/>
          <a:lstStyle/>
          <a:p>
            <a:fld id="{BAA4CCC4-FC81-495D-B932-BDEB6952CBB9}" type="slidenum">
              <a:rPr lang="zh-CN" altLang="en-US" smtClean="0"/>
              <a:t>‹#›</a:t>
            </a:fld>
            <a:endParaRPr lang="zh-CN" altLang="en-US"/>
          </a:p>
        </p:txBody>
      </p:sp>
    </p:spTree>
    <p:extLst>
      <p:ext uri="{BB962C8B-B14F-4D97-AF65-F5344CB8AC3E}">
        <p14:creationId xmlns:p14="http://schemas.microsoft.com/office/powerpoint/2010/main" val="994560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630AC4D-2C8F-4893-BD7C-5936B52936D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E3A435E-6C78-4624-AA74-F0F2331ACB69}"/>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B10F77-FDB4-4616-930C-508E7F387EDB}"/>
              </a:ext>
            </a:extLst>
          </p:cNvPr>
          <p:cNvSpPr>
            <a:spLocks noGrp="1"/>
          </p:cNvSpPr>
          <p:nvPr>
            <p:ph type="dt" sz="half" idx="10"/>
          </p:nvPr>
        </p:nvSpPr>
        <p:spPr/>
        <p:txBody>
          <a:bodyPr/>
          <a:lstStyle/>
          <a:p>
            <a:fld id="{ED2F71F3-C350-4C03-997C-A5E94140D286}" type="datetimeFigureOut">
              <a:rPr lang="zh-CN" altLang="en-US" smtClean="0"/>
              <a:t>2019/11/5</a:t>
            </a:fld>
            <a:endParaRPr lang="zh-CN" altLang="en-US"/>
          </a:p>
        </p:txBody>
      </p:sp>
      <p:sp>
        <p:nvSpPr>
          <p:cNvPr id="5" name="页脚占位符 4">
            <a:extLst>
              <a:ext uri="{FF2B5EF4-FFF2-40B4-BE49-F238E27FC236}">
                <a16:creationId xmlns:a16="http://schemas.microsoft.com/office/drawing/2014/main" id="{57706CDD-5CE7-4CAC-81D2-E4583522AF4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EF3E550-B538-4EB6-886A-2C1C16F4806C}"/>
              </a:ext>
            </a:extLst>
          </p:cNvPr>
          <p:cNvSpPr>
            <a:spLocks noGrp="1"/>
          </p:cNvSpPr>
          <p:nvPr>
            <p:ph type="sldNum" sz="quarter" idx="12"/>
          </p:nvPr>
        </p:nvSpPr>
        <p:spPr/>
        <p:txBody>
          <a:bodyPr/>
          <a:lstStyle/>
          <a:p>
            <a:fld id="{BAA4CCC4-FC81-495D-B932-BDEB6952CBB9}" type="slidenum">
              <a:rPr lang="zh-CN" altLang="en-US" smtClean="0"/>
              <a:t>‹#›</a:t>
            </a:fld>
            <a:endParaRPr lang="zh-CN" altLang="en-US"/>
          </a:p>
        </p:txBody>
      </p:sp>
    </p:spTree>
    <p:extLst>
      <p:ext uri="{BB962C8B-B14F-4D97-AF65-F5344CB8AC3E}">
        <p14:creationId xmlns:p14="http://schemas.microsoft.com/office/powerpoint/2010/main" val="106710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00F10-E487-4861-91F7-FE77A1E2D42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42706E-0ECB-4AA2-8CD8-39A10ABF5E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B06B045-6E0F-4D50-BA39-B88CF3E386C9}"/>
              </a:ext>
            </a:extLst>
          </p:cNvPr>
          <p:cNvSpPr>
            <a:spLocks noGrp="1"/>
          </p:cNvSpPr>
          <p:nvPr>
            <p:ph type="dt" sz="half" idx="10"/>
          </p:nvPr>
        </p:nvSpPr>
        <p:spPr/>
        <p:txBody>
          <a:bodyPr/>
          <a:lstStyle/>
          <a:p>
            <a:fld id="{ED2F71F3-C350-4C03-997C-A5E94140D286}" type="datetimeFigureOut">
              <a:rPr lang="zh-CN" altLang="en-US" smtClean="0"/>
              <a:t>2019/11/5</a:t>
            </a:fld>
            <a:endParaRPr lang="zh-CN" altLang="en-US"/>
          </a:p>
        </p:txBody>
      </p:sp>
      <p:sp>
        <p:nvSpPr>
          <p:cNvPr id="5" name="页脚占位符 4">
            <a:extLst>
              <a:ext uri="{FF2B5EF4-FFF2-40B4-BE49-F238E27FC236}">
                <a16:creationId xmlns:a16="http://schemas.microsoft.com/office/drawing/2014/main" id="{FC555478-0B48-43AF-B30F-062BE4413CF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21A2680-AB3B-4F33-B2AB-8BF2DFB33200}"/>
              </a:ext>
            </a:extLst>
          </p:cNvPr>
          <p:cNvSpPr>
            <a:spLocks noGrp="1"/>
          </p:cNvSpPr>
          <p:nvPr>
            <p:ph type="sldNum" sz="quarter" idx="12"/>
          </p:nvPr>
        </p:nvSpPr>
        <p:spPr/>
        <p:txBody>
          <a:bodyPr/>
          <a:lstStyle/>
          <a:p>
            <a:fld id="{BAA4CCC4-FC81-495D-B932-BDEB6952CBB9}" type="slidenum">
              <a:rPr lang="zh-CN" altLang="en-US" smtClean="0"/>
              <a:t>‹#›</a:t>
            </a:fld>
            <a:endParaRPr lang="zh-CN" altLang="en-US"/>
          </a:p>
        </p:txBody>
      </p:sp>
    </p:spTree>
    <p:extLst>
      <p:ext uri="{BB962C8B-B14F-4D97-AF65-F5344CB8AC3E}">
        <p14:creationId xmlns:p14="http://schemas.microsoft.com/office/powerpoint/2010/main" val="421272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C5F3C5-148A-48A1-9810-B44A9CD9021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874FAF1-FAEF-43D2-AA6A-AA06C7E6D7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C7B86C5C-4193-4447-9B19-D79DA5BD18B5}"/>
              </a:ext>
            </a:extLst>
          </p:cNvPr>
          <p:cNvSpPr>
            <a:spLocks noGrp="1"/>
          </p:cNvSpPr>
          <p:nvPr>
            <p:ph type="dt" sz="half" idx="10"/>
          </p:nvPr>
        </p:nvSpPr>
        <p:spPr/>
        <p:txBody>
          <a:bodyPr/>
          <a:lstStyle/>
          <a:p>
            <a:fld id="{ED2F71F3-C350-4C03-997C-A5E94140D286}" type="datetimeFigureOut">
              <a:rPr lang="zh-CN" altLang="en-US" smtClean="0"/>
              <a:t>2019/11/5</a:t>
            </a:fld>
            <a:endParaRPr lang="zh-CN" altLang="en-US"/>
          </a:p>
        </p:txBody>
      </p:sp>
      <p:sp>
        <p:nvSpPr>
          <p:cNvPr id="5" name="页脚占位符 4">
            <a:extLst>
              <a:ext uri="{FF2B5EF4-FFF2-40B4-BE49-F238E27FC236}">
                <a16:creationId xmlns:a16="http://schemas.microsoft.com/office/drawing/2014/main" id="{EFCF0224-4852-4E8C-AF09-7E631EC3267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57095BE-D1A8-408F-9216-B9A6779CC96E}"/>
              </a:ext>
            </a:extLst>
          </p:cNvPr>
          <p:cNvSpPr>
            <a:spLocks noGrp="1"/>
          </p:cNvSpPr>
          <p:nvPr>
            <p:ph type="sldNum" sz="quarter" idx="12"/>
          </p:nvPr>
        </p:nvSpPr>
        <p:spPr/>
        <p:txBody>
          <a:bodyPr/>
          <a:lstStyle/>
          <a:p>
            <a:fld id="{BAA4CCC4-FC81-495D-B932-BDEB6952CBB9}" type="slidenum">
              <a:rPr lang="zh-CN" altLang="en-US" smtClean="0"/>
              <a:t>‹#›</a:t>
            </a:fld>
            <a:endParaRPr lang="zh-CN" altLang="en-US"/>
          </a:p>
        </p:txBody>
      </p:sp>
    </p:spTree>
    <p:extLst>
      <p:ext uri="{BB962C8B-B14F-4D97-AF65-F5344CB8AC3E}">
        <p14:creationId xmlns:p14="http://schemas.microsoft.com/office/powerpoint/2010/main" val="35261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916056-E4D9-444C-A172-9018EF0C360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BBD93F9-C251-4882-971C-3B167BBF6E74}"/>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09F27EB1-D61B-46CA-BCBC-29DB1FF38C71}"/>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B99E7E7-803D-49E9-BC57-256A63A50AAD}"/>
              </a:ext>
            </a:extLst>
          </p:cNvPr>
          <p:cNvSpPr>
            <a:spLocks noGrp="1"/>
          </p:cNvSpPr>
          <p:nvPr>
            <p:ph type="dt" sz="half" idx="10"/>
          </p:nvPr>
        </p:nvSpPr>
        <p:spPr/>
        <p:txBody>
          <a:bodyPr/>
          <a:lstStyle/>
          <a:p>
            <a:fld id="{ED2F71F3-C350-4C03-997C-A5E94140D286}" type="datetimeFigureOut">
              <a:rPr lang="zh-CN" altLang="en-US" smtClean="0"/>
              <a:t>2019/11/5</a:t>
            </a:fld>
            <a:endParaRPr lang="zh-CN" altLang="en-US"/>
          </a:p>
        </p:txBody>
      </p:sp>
      <p:sp>
        <p:nvSpPr>
          <p:cNvPr id="6" name="页脚占位符 5">
            <a:extLst>
              <a:ext uri="{FF2B5EF4-FFF2-40B4-BE49-F238E27FC236}">
                <a16:creationId xmlns:a16="http://schemas.microsoft.com/office/drawing/2014/main" id="{E7B8B977-7001-47B0-BF0D-2DBF91CAAC8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2D8B4D3-B4F5-4E85-84E7-2FC87203E956}"/>
              </a:ext>
            </a:extLst>
          </p:cNvPr>
          <p:cNvSpPr>
            <a:spLocks noGrp="1"/>
          </p:cNvSpPr>
          <p:nvPr>
            <p:ph type="sldNum" sz="quarter" idx="12"/>
          </p:nvPr>
        </p:nvSpPr>
        <p:spPr/>
        <p:txBody>
          <a:bodyPr/>
          <a:lstStyle/>
          <a:p>
            <a:fld id="{BAA4CCC4-FC81-495D-B932-BDEB6952CBB9}" type="slidenum">
              <a:rPr lang="zh-CN" altLang="en-US" smtClean="0"/>
              <a:t>‹#›</a:t>
            </a:fld>
            <a:endParaRPr lang="zh-CN" altLang="en-US"/>
          </a:p>
        </p:txBody>
      </p:sp>
    </p:spTree>
    <p:extLst>
      <p:ext uri="{BB962C8B-B14F-4D97-AF65-F5344CB8AC3E}">
        <p14:creationId xmlns:p14="http://schemas.microsoft.com/office/powerpoint/2010/main" val="325316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BDE8D9-6B7C-4125-A539-EE80C0213FD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73690B4-8678-4A16-934F-1DECFCFDC9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76CDCE0-AC23-4A1D-9D4E-EBC8E4D67B50}"/>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11C4396D-3247-43D2-80E0-CC53FAD8D5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C3F001C-689D-4168-92B2-44AC4F27A97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CEBA39A-0275-4464-A26F-3E0704BBD1A8}"/>
              </a:ext>
            </a:extLst>
          </p:cNvPr>
          <p:cNvSpPr>
            <a:spLocks noGrp="1"/>
          </p:cNvSpPr>
          <p:nvPr>
            <p:ph type="dt" sz="half" idx="10"/>
          </p:nvPr>
        </p:nvSpPr>
        <p:spPr/>
        <p:txBody>
          <a:bodyPr/>
          <a:lstStyle/>
          <a:p>
            <a:fld id="{ED2F71F3-C350-4C03-997C-A5E94140D286}" type="datetimeFigureOut">
              <a:rPr lang="zh-CN" altLang="en-US" smtClean="0"/>
              <a:t>2019/11/5</a:t>
            </a:fld>
            <a:endParaRPr lang="zh-CN" altLang="en-US"/>
          </a:p>
        </p:txBody>
      </p:sp>
      <p:sp>
        <p:nvSpPr>
          <p:cNvPr id="8" name="页脚占位符 7">
            <a:extLst>
              <a:ext uri="{FF2B5EF4-FFF2-40B4-BE49-F238E27FC236}">
                <a16:creationId xmlns:a16="http://schemas.microsoft.com/office/drawing/2014/main" id="{88A0AEB6-66BB-4450-9845-E06D4106514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B7ED91A-F7D0-4EF1-B536-59EB6A8C8215}"/>
              </a:ext>
            </a:extLst>
          </p:cNvPr>
          <p:cNvSpPr>
            <a:spLocks noGrp="1"/>
          </p:cNvSpPr>
          <p:nvPr>
            <p:ph type="sldNum" sz="quarter" idx="12"/>
          </p:nvPr>
        </p:nvSpPr>
        <p:spPr/>
        <p:txBody>
          <a:bodyPr/>
          <a:lstStyle/>
          <a:p>
            <a:fld id="{BAA4CCC4-FC81-495D-B932-BDEB6952CBB9}" type="slidenum">
              <a:rPr lang="zh-CN" altLang="en-US" smtClean="0"/>
              <a:t>‹#›</a:t>
            </a:fld>
            <a:endParaRPr lang="zh-CN" altLang="en-US"/>
          </a:p>
        </p:txBody>
      </p:sp>
    </p:spTree>
    <p:extLst>
      <p:ext uri="{BB962C8B-B14F-4D97-AF65-F5344CB8AC3E}">
        <p14:creationId xmlns:p14="http://schemas.microsoft.com/office/powerpoint/2010/main" val="3659806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EA0C55-BA89-4E1B-964B-DDF4B90109E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24F328A-1059-4A62-B038-E516F3516D82}"/>
              </a:ext>
            </a:extLst>
          </p:cNvPr>
          <p:cNvSpPr>
            <a:spLocks noGrp="1"/>
          </p:cNvSpPr>
          <p:nvPr>
            <p:ph type="dt" sz="half" idx="10"/>
          </p:nvPr>
        </p:nvSpPr>
        <p:spPr/>
        <p:txBody>
          <a:bodyPr/>
          <a:lstStyle/>
          <a:p>
            <a:fld id="{ED2F71F3-C350-4C03-997C-A5E94140D286}" type="datetimeFigureOut">
              <a:rPr lang="zh-CN" altLang="en-US" smtClean="0"/>
              <a:t>2019/11/5</a:t>
            </a:fld>
            <a:endParaRPr lang="zh-CN" altLang="en-US"/>
          </a:p>
        </p:txBody>
      </p:sp>
      <p:sp>
        <p:nvSpPr>
          <p:cNvPr id="4" name="页脚占位符 3">
            <a:extLst>
              <a:ext uri="{FF2B5EF4-FFF2-40B4-BE49-F238E27FC236}">
                <a16:creationId xmlns:a16="http://schemas.microsoft.com/office/drawing/2014/main" id="{F561F2A7-80A9-4FC4-BEC3-336F1F64DEE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259BDEA-3079-4BF9-9B35-FD080DFD3154}"/>
              </a:ext>
            </a:extLst>
          </p:cNvPr>
          <p:cNvSpPr>
            <a:spLocks noGrp="1"/>
          </p:cNvSpPr>
          <p:nvPr>
            <p:ph type="sldNum" sz="quarter" idx="12"/>
          </p:nvPr>
        </p:nvSpPr>
        <p:spPr/>
        <p:txBody>
          <a:bodyPr/>
          <a:lstStyle/>
          <a:p>
            <a:fld id="{BAA4CCC4-FC81-495D-B932-BDEB6952CBB9}" type="slidenum">
              <a:rPr lang="zh-CN" altLang="en-US" smtClean="0"/>
              <a:t>‹#›</a:t>
            </a:fld>
            <a:endParaRPr lang="zh-CN" altLang="en-US"/>
          </a:p>
        </p:txBody>
      </p:sp>
    </p:spTree>
    <p:extLst>
      <p:ext uri="{BB962C8B-B14F-4D97-AF65-F5344CB8AC3E}">
        <p14:creationId xmlns:p14="http://schemas.microsoft.com/office/powerpoint/2010/main" val="3193846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D6F2932-78C8-476A-B594-281BA10F6F3F}"/>
              </a:ext>
            </a:extLst>
          </p:cNvPr>
          <p:cNvSpPr>
            <a:spLocks noGrp="1"/>
          </p:cNvSpPr>
          <p:nvPr>
            <p:ph type="dt" sz="half" idx="10"/>
          </p:nvPr>
        </p:nvSpPr>
        <p:spPr/>
        <p:txBody>
          <a:bodyPr/>
          <a:lstStyle/>
          <a:p>
            <a:fld id="{ED2F71F3-C350-4C03-997C-A5E94140D286}" type="datetimeFigureOut">
              <a:rPr lang="zh-CN" altLang="en-US" smtClean="0"/>
              <a:t>2019/11/5</a:t>
            </a:fld>
            <a:endParaRPr lang="zh-CN" altLang="en-US"/>
          </a:p>
        </p:txBody>
      </p:sp>
      <p:sp>
        <p:nvSpPr>
          <p:cNvPr id="3" name="页脚占位符 2">
            <a:extLst>
              <a:ext uri="{FF2B5EF4-FFF2-40B4-BE49-F238E27FC236}">
                <a16:creationId xmlns:a16="http://schemas.microsoft.com/office/drawing/2014/main" id="{D4E446B2-2238-4120-9586-B48A61A2ECD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D29B380-3585-48D6-A22B-5E769514E7D5}"/>
              </a:ext>
            </a:extLst>
          </p:cNvPr>
          <p:cNvSpPr>
            <a:spLocks noGrp="1"/>
          </p:cNvSpPr>
          <p:nvPr>
            <p:ph type="sldNum" sz="quarter" idx="12"/>
          </p:nvPr>
        </p:nvSpPr>
        <p:spPr/>
        <p:txBody>
          <a:bodyPr/>
          <a:lstStyle/>
          <a:p>
            <a:fld id="{BAA4CCC4-FC81-495D-B932-BDEB6952CBB9}" type="slidenum">
              <a:rPr lang="zh-CN" altLang="en-US" smtClean="0"/>
              <a:t>‹#›</a:t>
            </a:fld>
            <a:endParaRPr lang="zh-CN" altLang="en-US"/>
          </a:p>
        </p:txBody>
      </p:sp>
    </p:spTree>
    <p:extLst>
      <p:ext uri="{BB962C8B-B14F-4D97-AF65-F5344CB8AC3E}">
        <p14:creationId xmlns:p14="http://schemas.microsoft.com/office/powerpoint/2010/main" val="1060933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0C2300-0C78-4831-B508-DE5CE3A74E1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6D1C4D1-A798-4C1C-BD6E-2CFD767CD1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F31F29E-1907-468C-9BDF-0B26B2FE22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3D46EFC-966A-41F6-81BE-D1CC260B6207}"/>
              </a:ext>
            </a:extLst>
          </p:cNvPr>
          <p:cNvSpPr>
            <a:spLocks noGrp="1"/>
          </p:cNvSpPr>
          <p:nvPr>
            <p:ph type="dt" sz="half" idx="10"/>
          </p:nvPr>
        </p:nvSpPr>
        <p:spPr/>
        <p:txBody>
          <a:bodyPr/>
          <a:lstStyle/>
          <a:p>
            <a:fld id="{ED2F71F3-C350-4C03-997C-A5E94140D286}" type="datetimeFigureOut">
              <a:rPr lang="zh-CN" altLang="en-US" smtClean="0"/>
              <a:t>2019/11/5</a:t>
            </a:fld>
            <a:endParaRPr lang="zh-CN" altLang="en-US"/>
          </a:p>
        </p:txBody>
      </p:sp>
      <p:sp>
        <p:nvSpPr>
          <p:cNvPr id="6" name="页脚占位符 5">
            <a:extLst>
              <a:ext uri="{FF2B5EF4-FFF2-40B4-BE49-F238E27FC236}">
                <a16:creationId xmlns:a16="http://schemas.microsoft.com/office/drawing/2014/main" id="{2541759E-D9A8-42CC-986E-98CC6F730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5CDFC2B-AE22-412A-A852-D75A244192F1}"/>
              </a:ext>
            </a:extLst>
          </p:cNvPr>
          <p:cNvSpPr>
            <a:spLocks noGrp="1"/>
          </p:cNvSpPr>
          <p:nvPr>
            <p:ph type="sldNum" sz="quarter" idx="12"/>
          </p:nvPr>
        </p:nvSpPr>
        <p:spPr/>
        <p:txBody>
          <a:bodyPr/>
          <a:lstStyle/>
          <a:p>
            <a:fld id="{BAA4CCC4-FC81-495D-B932-BDEB6952CBB9}" type="slidenum">
              <a:rPr lang="zh-CN" altLang="en-US" smtClean="0"/>
              <a:t>‹#›</a:t>
            </a:fld>
            <a:endParaRPr lang="zh-CN" altLang="en-US"/>
          </a:p>
        </p:txBody>
      </p:sp>
    </p:spTree>
    <p:extLst>
      <p:ext uri="{BB962C8B-B14F-4D97-AF65-F5344CB8AC3E}">
        <p14:creationId xmlns:p14="http://schemas.microsoft.com/office/powerpoint/2010/main" val="1622304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0D61E3-1B5A-4148-837A-6CDCCD83324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9289B7A-666B-4659-86D6-F76D7EA1E0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ACD5784-663F-44C3-A363-B72A79BF4B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B74DE2F1-FB92-45C3-839E-F9653B8575C0}"/>
              </a:ext>
            </a:extLst>
          </p:cNvPr>
          <p:cNvSpPr>
            <a:spLocks noGrp="1"/>
          </p:cNvSpPr>
          <p:nvPr>
            <p:ph type="dt" sz="half" idx="10"/>
          </p:nvPr>
        </p:nvSpPr>
        <p:spPr/>
        <p:txBody>
          <a:bodyPr/>
          <a:lstStyle/>
          <a:p>
            <a:fld id="{ED2F71F3-C350-4C03-997C-A5E94140D286}" type="datetimeFigureOut">
              <a:rPr lang="zh-CN" altLang="en-US" smtClean="0"/>
              <a:t>2019/11/5</a:t>
            </a:fld>
            <a:endParaRPr lang="zh-CN" altLang="en-US"/>
          </a:p>
        </p:txBody>
      </p:sp>
      <p:sp>
        <p:nvSpPr>
          <p:cNvPr id="6" name="页脚占位符 5">
            <a:extLst>
              <a:ext uri="{FF2B5EF4-FFF2-40B4-BE49-F238E27FC236}">
                <a16:creationId xmlns:a16="http://schemas.microsoft.com/office/drawing/2014/main" id="{ED03896B-998E-47CB-A7B6-6B3F46C77D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77C5A76-1B99-4564-A959-DC5C0ECD83FE}"/>
              </a:ext>
            </a:extLst>
          </p:cNvPr>
          <p:cNvSpPr>
            <a:spLocks noGrp="1"/>
          </p:cNvSpPr>
          <p:nvPr>
            <p:ph type="sldNum" sz="quarter" idx="12"/>
          </p:nvPr>
        </p:nvSpPr>
        <p:spPr/>
        <p:txBody>
          <a:bodyPr/>
          <a:lstStyle/>
          <a:p>
            <a:fld id="{BAA4CCC4-FC81-495D-B932-BDEB6952CBB9}" type="slidenum">
              <a:rPr lang="zh-CN" altLang="en-US" smtClean="0"/>
              <a:t>‹#›</a:t>
            </a:fld>
            <a:endParaRPr lang="zh-CN" altLang="en-US"/>
          </a:p>
        </p:txBody>
      </p:sp>
    </p:spTree>
    <p:extLst>
      <p:ext uri="{BB962C8B-B14F-4D97-AF65-F5344CB8AC3E}">
        <p14:creationId xmlns:p14="http://schemas.microsoft.com/office/powerpoint/2010/main" val="1569320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B5FCE2A-8697-4485-8B44-E9114E534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AF01C26-FFDF-4B70-8056-38C8573E1D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8586FB3-2B80-449C-967E-BC3E426D29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F71F3-C350-4C03-997C-A5E94140D286}" type="datetimeFigureOut">
              <a:rPr lang="zh-CN" altLang="en-US" smtClean="0"/>
              <a:t>2019/11/5</a:t>
            </a:fld>
            <a:endParaRPr lang="zh-CN" altLang="en-US"/>
          </a:p>
        </p:txBody>
      </p:sp>
      <p:sp>
        <p:nvSpPr>
          <p:cNvPr id="5" name="页脚占位符 4">
            <a:extLst>
              <a:ext uri="{FF2B5EF4-FFF2-40B4-BE49-F238E27FC236}">
                <a16:creationId xmlns:a16="http://schemas.microsoft.com/office/drawing/2014/main" id="{1E46BC3E-F24E-4C37-BBED-BE154F9CED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B10B26D-9B89-43D5-8CE2-DCEA845B48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4CCC4-FC81-495D-B932-BDEB6952CBB9}" type="slidenum">
              <a:rPr lang="zh-CN" altLang="en-US" smtClean="0"/>
              <a:t>‹#›</a:t>
            </a:fld>
            <a:endParaRPr lang="zh-CN" altLang="en-US"/>
          </a:p>
        </p:txBody>
      </p:sp>
    </p:spTree>
    <p:extLst>
      <p:ext uri="{BB962C8B-B14F-4D97-AF65-F5344CB8AC3E}">
        <p14:creationId xmlns:p14="http://schemas.microsoft.com/office/powerpoint/2010/main" val="3408650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notesSlide" Target="../notesSlides/notesSlide1.xml"/><Relationship Id="rId7" Type="http://schemas.openxmlformats.org/officeDocument/2006/relationships/slide" Target="slide39.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slide" Target="slide27.xml"/><Relationship Id="rId11" Type="http://schemas.openxmlformats.org/officeDocument/2006/relationships/slide" Target="slide85.xml"/><Relationship Id="rId5" Type="http://schemas.openxmlformats.org/officeDocument/2006/relationships/slide" Target="slide15.xml"/><Relationship Id="rId10" Type="http://schemas.openxmlformats.org/officeDocument/2006/relationships/slide" Target="slide74.xml"/><Relationship Id="rId4" Type="http://schemas.openxmlformats.org/officeDocument/2006/relationships/slide" Target="slide3.xml"/><Relationship Id="rId9" Type="http://schemas.openxmlformats.org/officeDocument/2006/relationships/slide" Target="slide6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DB12635-08A2-475D-9C8C-4C2DE822CECD}"/>
              </a:ext>
            </a:extLst>
          </p:cNvPr>
          <p:cNvSpPr txBox="1"/>
          <p:nvPr/>
        </p:nvSpPr>
        <p:spPr>
          <a:xfrm>
            <a:off x="2378475" y="128110"/>
            <a:ext cx="7435049" cy="2020425"/>
          </a:xfrm>
          <a:prstGeom prst="rect">
            <a:avLst/>
          </a:prstGeom>
          <a:noFill/>
        </p:spPr>
        <p:txBody>
          <a:bodyPr wrap="none" rtlCol="0">
            <a:spAutoFit/>
          </a:bodyPr>
          <a:lstStyle/>
          <a:p>
            <a:pPr algn="ctr">
              <a:lnSpc>
                <a:spcPct val="150000"/>
              </a:lnSpc>
            </a:pPr>
            <a:r>
              <a:rPr lang="en-US" altLang="zh-CN" sz="4400" b="1" dirty="0"/>
              <a:t>Results of the </a:t>
            </a:r>
          </a:p>
          <a:p>
            <a:pPr algn="ctr">
              <a:lnSpc>
                <a:spcPct val="150000"/>
              </a:lnSpc>
            </a:pPr>
            <a:r>
              <a:rPr lang="en-US" altLang="zh-CN" sz="4400" b="1" dirty="0"/>
              <a:t>Burrows-Wheeler Algorithm</a:t>
            </a:r>
            <a:endParaRPr lang="zh-CN" altLang="en-US" sz="4400" b="1" dirty="0"/>
          </a:p>
        </p:txBody>
      </p:sp>
      <p:sp>
        <p:nvSpPr>
          <p:cNvPr id="5" name="文本框 4">
            <a:extLst>
              <a:ext uri="{FF2B5EF4-FFF2-40B4-BE49-F238E27FC236}">
                <a16:creationId xmlns:a16="http://schemas.microsoft.com/office/drawing/2014/main" id="{581A28EC-931D-4654-A753-B1BD707AE4D0}"/>
              </a:ext>
            </a:extLst>
          </p:cNvPr>
          <p:cNvSpPr txBox="1"/>
          <p:nvPr/>
        </p:nvSpPr>
        <p:spPr>
          <a:xfrm>
            <a:off x="4809430" y="5859621"/>
            <a:ext cx="2573140" cy="646331"/>
          </a:xfrm>
          <a:prstGeom prst="rect">
            <a:avLst/>
          </a:prstGeom>
          <a:noFill/>
        </p:spPr>
        <p:txBody>
          <a:bodyPr wrap="none" rtlCol="0">
            <a:spAutoFit/>
          </a:bodyPr>
          <a:lstStyle/>
          <a:p>
            <a:pPr algn="ctr"/>
            <a:r>
              <a:rPr lang="en-US" altLang="zh-CN" dirty="0"/>
              <a:t>Zichuan Wang (Jack)</a:t>
            </a:r>
          </a:p>
          <a:p>
            <a:r>
              <a:rPr lang="en-US" altLang="zh-CN" dirty="0"/>
              <a:t>Nankai University, China</a:t>
            </a:r>
            <a:endParaRPr lang="zh-CN" altLang="en-US" dirty="0"/>
          </a:p>
        </p:txBody>
      </p:sp>
      <p:pic>
        <p:nvPicPr>
          <p:cNvPr id="7" name="图片 6">
            <a:extLst>
              <a:ext uri="{FF2B5EF4-FFF2-40B4-BE49-F238E27FC236}">
                <a16:creationId xmlns:a16="http://schemas.microsoft.com/office/drawing/2014/main" id="{DF0A5154-A63C-46EA-97F6-995A3624EBD1}"/>
              </a:ext>
            </a:extLst>
          </p:cNvPr>
          <p:cNvPicPr>
            <a:picLocks noChangeAspect="1"/>
          </p:cNvPicPr>
          <p:nvPr/>
        </p:nvPicPr>
        <p:blipFill rotWithShape="1">
          <a:blip r:embed="rId2">
            <a:extLst>
              <a:ext uri="{28A0092B-C50C-407E-A947-70E740481C1C}">
                <a14:useLocalDpi xmlns:a14="http://schemas.microsoft.com/office/drawing/2010/main" val="0"/>
              </a:ext>
            </a:extLst>
          </a:blip>
          <a:srcRect t="6272" b="18766"/>
          <a:stretch/>
        </p:blipFill>
        <p:spPr>
          <a:xfrm>
            <a:off x="4867534" y="2366125"/>
            <a:ext cx="2456929" cy="3275905"/>
          </a:xfrm>
          <a:prstGeom prst="roundRect">
            <a:avLst>
              <a:gd name="adj" fmla="val 3657"/>
            </a:avLst>
          </a:prstGeom>
          <a:solidFill>
            <a:srgbClr val="FFFFFF">
              <a:shade val="85000"/>
            </a:srgbClr>
          </a:solidFill>
          <a:ln>
            <a:noFill/>
          </a:ln>
          <a:effectLst/>
        </p:spPr>
      </p:pic>
    </p:spTree>
    <p:extLst>
      <p:ext uri="{BB962C8B-B14F-4D97-AF65-F5344CB8AC3E}">
        <p14:creationId xmlns:p14="http://schemas.microsoft.com/office/powerpoint/2010/main" val="317822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60BE9670-6C55-4A10-8491-A83A86889A11}"/>
              </a:ext>
            </a:extLst>
          </p:cNvPr>
          <p:cNvGrpSpPr/>
          <p:nvPr/>
        </p:nvGrpSpPr>
        <p:grpSpPr>
          <a:xfrm>
            <a:off x="460236" y="529679"/>
            <a:ext cx="6283465" cy="2123658"/>
            <a:chOff x="460236" y="529679"/>
            <a:chExt cx="6283465" cy="2123658"/>
          </a:xfrm>
        </p:grpSpPr>
        <p:sp>
          <p:nvSpPr>
            <p:cNvPr id="3" name="文本框 2">
              <a:extLst>
                <a:ext uri="{FF2B5EF4-FFF2-40B4-BE49-F238E27FC236}">
                  <a16:creationId xmlns:a16="http://schemas.microsoft.com/office/drawing/2014/main" id="{7AB6AA45-12D0-46C5-95DE-530C82757B1D}"/>
                </a:ext>
              </a:extLst>
            </p:cNvPr>
            <p:cNvSpPr txBox="1"/>
            <p:nvPr/>
          </p:nvSpPr>
          <p:spPr>
            <a:xfrm>
              <a:off x="918413" y="529679"/>
              <a:ext cx="5825288" cy="2123658"/>
            </a:xfrm>
            <a:prstGeom prst="rect">
              <a:avLst/>
            </a:prstGeom>
            <a:noFill/>
          </p:spPr>
          <p:txBody>
            <a:bodyPr wrap="square" rtlCol="0">
              <a:spAutoFit/>
            </a:bodyPr>
            <a:lstStyle/>
            <a:p>
              <a:r>
                <a:rPr lang="en-US" altLang="zh-CN" sz="4400" b="1" dirty="0"/>
                <a:t>Histogram</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E597A0DE-7C0F-4946-92C6-7F48578FFB8F}"/>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9884D9AA-79A7-4050-B27D-8493440DA4B9}"/>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id="{735BBBFA-3B69-4180-9352-00D284B6390F}"/>
              </a:ext>
            </a:extLst>
          </p:cNvPr>
          <p:cNvSpPr txBox="1"/>
          <p:nvPr/>
        </p:nvSpPr>
        <p:spPr>
          <a:xfrm>
            <a:off x="1530228" y="1412773"/>
            <a:ext cx="9616735" cy="461665"/>
          </a:xfrm>
          <a:prstGeom prst="rect">
            <a:avLst/>
          </a:prstGeom>
          <a:noFill/>
        </p:spPr>
        <p:txBody>
          <a:bodyPr wrap="none" rtlCol="0">
            <a:spAutoFit/>
          </a:bodyPr>
          <a:lstStyle/>
          <a:p>
            <a:r>
              <a:rPr lang="en-US" altLang="zh-CN" sz="2400" b="1" dirty="0"/>
              <a:t>Number of Repeats for the First 80 Letters in the Compressed Text</a:t>
            </a:r>
            <a:endParaRPr lang="zh-CN" altLang="en-US" sz="2400" b="1" dirty="0"/>
          </a:p>
        </p:txBody>
      </p:sp>
      <p:pic>
        <p:nvPicPr>
          <p:cNvPr id="11" name="图片 10">
            <a:extLst>
              <a:ext uri="{FF2B5EF4-FFF2-40B4-BE49-F238E27FC236}">
                <a16:creationId xmlns:a16="http://schemas.microsoft.com/office/drawing/2014/main" id="{A2DF40CA-3913-4BA5-AC8D-1263BED90D72}"/>
              </a:ext>
            </a:extLst>
          </p:cNvPr>
          <p:cNvPicPr>
            <a:picLocks noChangeAspect="1"/>
          </p:cNvPicPr>
          <p:nvPr/>
        </p:nvPicPr>
        <p:blipFill rotWithShape="1">
          <a:blip r:embed="rId2">
            <a:extLst>
              <a:ext uri="{28A0092B-C50C-407E-A947-70E740481C1C}">
                <a14:useLocalDpi xmlns:a14="http://schemas.microsoft.com/office/drawing/2010/main" val="0"/>
              </a:ext>
            </a:extLst>
          </a:blip>
          <a:srcRect l="7891" t="11186" r="7967"/>
          <a:stretch/>
        </p:blipFill>
        <p:spPr>
          <a:xfrm>
            <a:off x="335902" y="2075373"/>
            <a:ext cx="11355355" cy="4693575"/>
          </a:xfrm>
          <a:prstGeom prst="rect">
            <a:avLst/>
          </a:prstGeom>
        </p:spPr>
      </p:pic>
    </p:spTree>
    <p:extLst>
      <p:ext uri="{BB962C8B-B14F-4D97-AF65-F5344CB8AC3E}">
        <p14:creationId xmlns:p14="http://schemas.microsoft.com/office/powerpoint/2010/main" val="199475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60BE9670-6C55-4A10-8491-A83A86889A11}"/>
              </a:ext>
            </a:extLst>
          </p:cNvPr>
          <p:cNvGrpSpPr/>
          <p:nvPr/>
        </p:nvGrpSpPr>
        <p:grpSpPr>
          <a:xfrm>
            <a:off x="460236" y="529679"/>
            <a:ext cx="6283465" cy="2123658"/>
            <a:chOff x="460236" y="529679"/>
            <a:chExt cx="6283465" cy="2123658"/>
          </a:xfrm>
        </p:grpSpPr>
        <p:sp>
          <p:nvSpPr>
            <p:cNvPr id="3" name="文本框 2">
              <a:extLst>
                <a:ext uri="{FF2B5EF4-FFF2-40B4-BE49-F238E27FC236}">
                  <a16:creationId xmlns:a16="http://schemas.microsoft.com/office/drawing/2014/main" id="{7AB6AA45-12D0-46C5-95DE-530C82757B1D}"/>
                </a:ext>
              </a:extLst>
            </p:cNvPr>
            <p:cNvSpPr txBox="1"/>
            <p:nvPr/>
          </p:nvSpPr>
          <p:spPr>
            <a:xfrm>
              <a:off x="918413" y="529679"/>
              <a:ext cx="5825288" cy="2123658"/>
            </a:xfrm>
            <a:prstGeom prst="rect">
              <a:avLst/>
            </a:prstGeom>
            <a:noFill/>
          </p:spPr>
          <p:txBody>
            <a:bodyPr wrap="square" rtlCol="0">
              <a:spAutoFit/>
            </a:bodyPr>
            <a:lstStyle/>
            <a:p>
              <a:r>
                <a:rPr lang="en-US" altLang="zh-CN" sz="4400" b="1" dirty="0"/>
                <a:t>Manhattan Plot</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E597A0DE-7C0F-4946-92C6-7F48578FFB8F}"/>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9884D9AA-79A7-4050-B27D-8493440DA4B9}"/>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id="{735BBBFA-3B69-4180-9352-00D284B6390F}"/>
              </a:ext>
            </a:extLst>
          </p:cNvPr>
          <p:cNvSpPr txBox="1"/>
          <p:nvPr/>
        </p:nvSpPr>
        <p:spPr>
          <a:xfrm>
            <a:off x="1913605" y="1406594"/>
            <a:ext cx="8364790" cy="461665"/>
          </a:xfrm>
          <a:prstGeom prst="rect">
            <a:avLst/>
          </a:prstGeom>
          <a:noFill/>
        </p:spPr>
        <p:txBody>
          <a:bodyPr wrap="none" rtlCol="0">
            <a:spAutoFit/>
          </a:bodyPr>
          <a:lstStyle/>
          <a:p>
            <a:r>
              <a:rPr lang="en-US" altLang="zh-CN" sz="2400" b="1" dirty="0"/>
              <a:t>Number of Repeats for All Letters in the Compressed Text</a:t>
            </a:r>
            <a:endParaRPr lang="zh-CN" altLang="en-US" sz="2400" b="1" dirty="0"/>
          </a:p>
        </p:txBody>
      </p:sp>
      <p:pic>
        <p:nvPicPr>
          <p:cNvPr id="11" name="图片 10">
            <a:extLst>
              <a:ext uri="{FF2B5EF4-FFF2-40B4-BE49-F238E27FC236}">
                <a16:creationId xmlns:a16="http://schemas.microsoft.com/office/drawing/2014/main" id="{A2DF40CA-3913-4BA5-AC8D-1263BED90D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12" y="2075373"/>
            <a:ext cx="11560629" cy="4693575"/>
          </a:xfrm>
          <a:prstGeom prst="rect">
            <a:avLst/>
          </a:prstGeom>
        </p:spPr>
      </p:pic>
      <p:grpSp>
        <p:nvGrpSpPr>
          <p:cNvPr id="9" name="组合 8">
            <a:extLst>
              <a:ext uri="{FF2B5EF4-FFF2-40B4-BE49-F238E27FC236}">
                <a16:creationId xmlns:a16="http://schemas.microsoft.com/office/drawing/2014/main" id="{E0272CC4-44AC-481C-8022-72EB721DEF82}"/>
              </a:ext>
            </a:extLst>
          </p:cNvPr>
          <p:cNvGrpSpPr/>
          <p:nvPr/>
        </p:nvGrpSpPr>
        <p:grpSpPr>
          <a:xfrm>
            <a:off x="87079" y="6596141"/>
            <a:ext cx="2460032" cy="276999"/>
            <a:chOff x="87079" y="6344214"/>
            <a:chExt cx="2460032" cy="276999"/>
          </a:xfrm>
        </p:grpSpPr>
        <p:sp>
          <p:nvSpPr>
            <p:cNvPr id="10" name="文本框 9">
              <a:extLst>
                <a:ext uri="{FF2B5EF4-FFF2-40B4-BE49-F238E27FC236}">
                  <a16:creationId xmlns:a16="http://schemas.microsoft.com/office/drawing/2014/main" id="{453F8D3A-14C6-47DF-BE34-B7D7D13AF0E9}"/>
                </a:ext>
              </a:extLst>
            </p:cNvPr>
            <p:cNvSpPr txBox="1"/>
            <p:nvPr/>
          </p:nvSpPr>
          <p:spPr>
            <a:xfrm>
              <a:off x="87079" y="6344214"/>
              <a:ext cx="2460032" cy="276999"/>
            </a:xfrm>
            <a:prstGeom prst="rect">
              <a:avLst/>
            </a:prstGeom>
            <a:noFill/>
          </p:spPr>
          <p:txBody>
            <a:bodyPr wrap="none" rtlCol="0">
              <a:spAutoFit/>
            </a:bodyPr>
            <a:lstStyle/>
            <a:p>
              <a:r>
                <a:rPr lang="en-US" altLang="zh-CN" sz="1200" i="1" dirty="0">
                  <a:latin typeface="Times New Roman" panose="02020603050405020304" pitchFamily="18" charset="0"/>
                  <a:cs typeface="Times New Roman" panose="02020603050405020304" pitchFamily="18" charset="0"/>
                </a:rPr>
                <a:t>*All 6039 letters in the text are used.</a:t>
              </a:r>
              <a:endParaRPr lang="zh-CN" altLang="en-US" sz="1200" i="1" dirty="0">
                <a:latin typeface="Times New Roman" panose="02020603050405020304" pitchFamily="18" charset="0"/>
                <a:cs typeface="Times New Roman" panose="02020603050405020304" pitchFamily="18" charset="0"/>
              </a:endParaRPr>
            </a:p>
          </p:txBody>
        </p:sp>
        <p:cxnSp>
          <p:nvCxnSpPr>
            <p:cNvPr id="12" name="直接连接符 11">
              <a:extLst>
                <a:ext uri="{FF2B5EF4-FFF2-40B4-BE49-F238E27FC236}">
                  <a16:creationId xmlns:a16="http://schemas.microsoft.com/office/drawing/2014/main" id="{E6D74A53-DD77-468F-B6EE-923BCF28365D}"/>
                </a:ext>
              </a:extLst>
            </p:cNvPr>
            <p:cNvCxnSpPr/>
            <p:nvPr/>
          </p:nvCxnSpPr>
          <p:spPr>
            <a:xfrm>
              <a:off x="186612" y="6362876"/>
              <a:ext cx="2127379"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141412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6283465" cy="1446550"/>
            <a:chOff x="460236" y="529679"/>
            <a:chExt cx="6283465" cy="1446550"/>
          </a:xfrm>
        </p:grpSpPr>
        <p:sp>
          <p:nvSpPr>
            <p:cNvPr id="3" name="文本框 2">
              <a:extLst>
                <a:ext uri="{FF2B5EF4-FFF2-40B4-BE49-F238E27FC236}">
                  <a16:creationId xmlns:a16="http://schemas.microsoft.com/office/drawing/2014/main" id="{C522D410-DCC4-4FE8-997E-5C7355152616}"/>
                </a:ext>
              </a:extLst>
            </p:cNvPr>
            <p:cNvSpPr txBox="1"/>
            <p:nvPr/>
          </p:nvSpPr>
          <p:spPr>
            <a:xfrm>
              <a:off x="918413" y="529679"/>
              <a:ext cx="5825288" cy="1446550"/>
            </a:xfrm>
            <a:prstGeom prst="rect">
              <a:avLst/>
            </a:prstGeom>
            <a:noFill/>
          </p:spPr>
          <p:txBody>
            <a:bodyPr wrap="square" rtlCol="0">
              <a:spAutoFit/>
            </a:bodyPr>
            <a:lstStyle/>
            <a:p>
              <a:r>
                <a:rPr lang="en-US" altLang="zh-CN" sz="4400" b="1" dirty="0"/>
                <a:t>Frequency of Letters</a:t>
              </a:r>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10" name="表格 9">
            <a:extLst>
              <a:ext uri="{FF2B5EF4-FFF2-40B4-BE49-F238E27FC236}">
                <a16:creationId xmlns:a16="http://schemas.microsoft.com/office/drawing/2014/main" id="{81793CD0-E8BD-46DA-B1D0-9AFAD8214F08}"/>
              </a:ext>
            </a:extLst>
          </p:cNvPr>
          <p:cNvGraphicFramePr>
            <a:graphicFrameLocks noGrp="1"/>
          </p:cNvGraphicFramePr>
          <p:nvPr>
            <p:extLst>
              <p:ext uri="{D42A27DB-BD31-4B8C-83A1-F6EECF244321}">
                <p14:modId xmlns:p14="http://schemas.microsoft.com/office/powerpoint/2010/main" val="1772645907"/>
              </p:ext>
            </p:extLst>
          </p:nvPr>
        </p:nvGraphicFramePr>
        <p:xfrm>
          <a:off x="2086782" y="1635789"/>
          <a:ext cx="4009218" cy="4109821"/>
        </p:xfrm>
        <a:graphic>
          <a:graphicData uri="http://schemas.openxmlformats.org/drawingml/2006/table">
            <a:tbl>
              <a:tblPr>
                <a:tableStyleId>{69CF1AB2-1976-4502-BF36-3FF5EA218861}</a:tableStyleId>
              </a:tblPr>
              <a:tblGrid>
                <a:gridCol w="736406">
                  <a:extLst>
                    <a:ext uri="{9D8B030D-6E8A-4147-A177-3AD203B41FA5}">
                      <a16:colId xmlns:a16="http://schemas.microsoft.com/office/drawing/2014/main" val="4045080982"/>
                    </a:ext>
                  </a:extLst>
                </a:gridCol>
                <a:gridCol w="736406">
                  <a:extLst>
                    <a:ext uri="{9D8B030D-6E8A-4147-A177-3AD203B41FA5}">
                      <a16:colId xmlns:a16="http://schemas.microsoft.com/office/drawing/2014/main" val="2111098890"/>
                    </a:ext>
                  </a:extLst>
                </a:gridCol>
                <a:gridCol w="736406">
                  <a:extLst>
                    <a:ext uri="{9D8B030D-6E8A-4147-A177-3AD203B41FA5}">
                      <a16:colId xmlns:a16="http://schemas.microsoft.com/office/drawing/2014/main" val="221603830"/>
                    </a:ext>
                  </a:extLst>
                </a:gridCol>
                <a:gridCol w="1800000">
                  <a:extLst>
                    <a:ext uri="{9D8B030D-6E8A-4147-A177-3AD203B41FA5}">
                      <a16:colId xmlns:a16="http://schemas.microsoft.com/office/drawing/2014/main" val="771830703"/>
                    </a:ext>
                  </a:extLst>
                </a:gridCol>
              </a:tblGrid>
              <a:tr h="274648">
                <a:tc>
                  <a:txBody>
                    <a:bodyPr/>
                    <a:lstStyle/>
                    <a:p>
                      <a:pPr algn="ctr" fontAlgn="b"/>
                      <a:r>
                        <a:rPr lang="en-AU" sz="1800" b="1" u="none" strike="noStrike" dirty="0">
                          <a:effectLst/>
                        </a:rPr>
                        <a:t>Rank</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Letter</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Freq</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kern="1200" dirty="0">
                          <a:solidFill>
                            <a:schemeClr val="dk1"/>
                          </a:solidFill>
                          <a:effectLst/>
                          <a:latin typeface="+mn-lt"/>
                          <a:ea typeface="+mn-ea"/>
                          <a:cs typeface="+mn-cs"/>
                        </a:rPr>
                        <a:t>Change in Rank</a:t>
                      </a:r>
                    </a:p>
                  </a:txBody>
                  <a:tcPr marL="6715" marR="6715" marT="6715" marB="0" anchor="b"/>
                </a:tc>
                <a:extLst>
                  <a:ext uri="{0D108BD9-81ED-4DB2-BD59-A6C34878D82A}">
                    <a16:rowId xmlns:a16="http://schemas.microsoft.com/office/drawing/2014/main" val="950923689"/>
                  </a:ext>
                </a:extLst>
              </a:tr>
              <a:tr h="294522">
                <a:tc>
                  <a:txBody>
                    <a:bodyPr/>
                    <a:lstStyle/>
                    <a:p>
                      <a:pPr algn="ctr" fontAlgn="b"/>
                      <a:r>
                        <a:rPr lang="en-US" altLang="zh-CN" sz="1800" b="0" i="0" u="none" strike="noStrike" dirty="0">
                          <a:solidFill>
                            <a:srgbClr val="000000"/>
                          </a:solidFill>
                          <a:effectLst/>
                          <a:latin typeface="+mn-lt"/>
                          <a:ea typeface="宋体" panose="02010600030101010101" pitchFamily="2" charset="-122"/>
                        </a:rPr>
                        <a:t>1</a:t>
                      </a:r>
                    </a:p>
                  </a:txBody>
                  <a:tcPr marL="7620" marR="7620" marT="7620" marB="0" anchor="b"/>
                </a:tc>
                <a:tc>
                  <a:txBody>
                    <a:bodyPr/>
                    <a:lstStyle/>
                    <a:p>
                      <a:pPr algn="ctr" fontAlgn="b"/>
                      <a:r>
                        <a:rPr lang="en-AU" sz="1800" b="0" i="0" u="none" strike="noStrike" dirty="0">
                          <a:solidFill>
                            <a:srgbClr val="000000"/>
                          </a:solidFill>
                          <a:effectLst/>
                          <a:latin typeface="+mn-lt"/>
                          <a:ea typeface="宋体" panose="02010600030101010101" pitchFamily="2" charset="-122"/>
                        </a:rPr>
                        <a:t>e</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64</a:t>
                      </a:r>
                    </a:p>
                  </a:txBody>
                  <a:tcPr marL="7620" marR="7620" marT="7620" marB="0" anchor="b"/>
                </a:tc>
                <a:tc>
                  <a:txBody>
                    <a:bodyPr/>
                    <a:lstStyle/>
                    <a:p>
                      <a:pPr algn="ctr" fontAlgn="b"/>
                      <a:r>
                        <a:rPr lang="en-US" altLang="zh-CN" sz="1800" b="0" i="0" u="none" strike="noStrike" dirty="0">
                          <a:solidFill>
                            <a:srgbClr val="000000"/>
                          </a:solidFill>
                          <a:effectLst/>
                          <a:latin typeface="+mn-lt"/>
                          <a:ea typeface="宋体" panose="02010600030101010101" pitchFamily="2" charset="-122"/>
                        </a:rPr>
                        <a:t>=</a:t>
                      </a:r>
                    </a:p>
                  </a:txBody>
                  <a:tcPr marL="7620" marR="7620" marT="7620" marB="0" anchor="b"/>
                </a:tc>
                <a:extLst>
                  <a:ext uri="{0D108BD9-81ED-4DB2-BD59-A6C34878D82A}">
                    <a16:rowId xmlns:a16="http://schemas.microsoft.com/office/drawing/2014/main" val="652626459"/>
                  </a:ext>
                </a:extLst>
              </a:tr>
              <a:tr h="294522">
                <a:tc>
                  <a:txBody>
                    <a:bodyPr/>
                    <a:lstStyle/>
                    <a:p>
                      <a:pPr algn="ctr" fontAlgn="b"/>
                      <a:r>
                        <a:rPr lang="en-US" altLang="zh-CN" sz="1800" b="0" i="0" u="none" strike="noStrike" dirty="0">
                          <a:solidFill>
                            <a:srgbClr val="000000"/>
                          </a:solidFill>
                          <a:effectLst/>
                          <a:latin typeface="+mn-lt"/>
                          <a:ea typeface="宋体" panose="02010600030101010101" pitchFamily="2" charset="-122"/>
                        </a:rPr>
                        <a:t>2</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o</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57</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a:t>
                      </a:r>
                    </a:p>
                  </a:txBody>
                  <a:tcPr marL="7620" marR="7620" marT="7620" marB="0" anchor="b"/>
                </a:tc>
                <a:extLst>
                  <a:ext uri="{0D108BD9-81ED-4DB2-BD59-A6C34878D82A}">
                    <a16:rowId xmlns:a16="http://schemas.microsoft.com/office/drawing/2014/main" val="2919276462"/>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3</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t</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52</a:t>
                      </a:r>
                    </a:p>
                  </a:txBody>
                  <a:tcPr marL="7620" marR="7620" marT="7620" marB="0" anchor="b"/>
                </a:tc>
                <a:tc>
                  <a:txBody>
                    <a:bodyPr/>
                    <a:lstStyle/>
                    <a:p>
                      <a:pPr algn="ctr" fontAlgn="b"/>
                      <a:r>
                        <a:rPr lang="zh-CN" altLang="en-US" sz="1800" b="0" i="0" u="none" strike="noStrike">
                          <a:solidFill>
                            <a:srgbClr val="000000"/>
                          </a:solidFill>
                          <a:effectLst/>
                          <a:latin typeface="+mn-lt"/>
                          <a:ea typeface="宋体" panose="02010600030101010101" pitchFamily="2" charset="-122"/>
                        </a:rPr>
                        <a:t>↑</a:t>
                      </a:r>
                      <a:r>
                        <a:rPr lang="en-US" altLang="zh-CN" sz="1800" b="0" i="0" u="none" strike="noStrike">
                          <a:solidFill>
                            <a:srgbClr val="000000"/>
                          </a:solidFill>
                          <a:effectLst/>
                          <a:latin typeface="+mn-lt"/>
                          <a:ea typeface="宋体" panose="02010600030101010101" pitchFamily="2" charset="-122"/>
                        </a:rPr>
                        <a:t>2</a:t>
                      </a:r>
                    </a:p>
                  </a:txBody>
                  <a:tcPr marL="7620" marR="7620" marT="7620" marB="0" anchor="b"/>
                </a:tc>
                <a:extLst>
                  <a:ext uri="{0D108BD9-81ED-4DB2-BD59-A6C34878D82A}">
                    <a16:rowId xmlns:a16="http://schemas.microsoft.com/office/drawing/2014/main" val="3908968970"/>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4</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i</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44</a:t>
                      </a:r>
                    </a:p>
                  </a:txBody>
                  <a:tcPr marL="7620" marR="7620" marT="7620" marB="0" anchor="b"/>
                </a:tc>
                <a:tc>
                  <a:txBody>
                    <a:bodyPr/>
                    <a:lstStyle/>
                    <a:p>
                      <a:pPr algn="ctr" fontAlgn="b"/>
                      <a:r>
                        <a:rPr lang="zh-CN" altLang="en-US" sz="1800" b="0" i="0" u="none" strike="noStrike">
                          <a:solidFill>
                            <a:srgbClr val="000000"/>
                          </a:solidFill>
                          <a:effectLst/>
                          <a:latin typeface="+mn-lt"/>
                          <a:ea typeface="宋体" panose="02010600030101010101" pitchFamily="2" charset="-122"/>
                        </a:rPr>
                        <a:t>↑</a:t>
                      </a:r>
                      <a:r>
                        <a:rPr lang="en-US" altLang="zh-CN" sz="1800" b="0" i="0" u="none" strike="noStrike">
                          <a:solidFill>
                            <a:srgbClr val="000000"/>
                          </a:solidFill>
                          <a:effectLst/>
                          <a:latin typeface="+mn-lt"/>
                          <a:ea typeface="宋体" panose="02010600030101010101" pitchFamily="2" charset="-122"/>
                        </a:rPr>
                        <a:t>2</a:t>
                      </a:r>
                    </a:p>
                  </a:txBody>
                  <a:tcPr marL="7620" marR="7620" marT="7620" marB="0" anchor="b"/>
                </a:tc>
                <a:extLst>
                  <a:ext uri="{0D108BD9-81ED-4DB2-BD59-A6C34878D82A}">
                    <a16:rowId xmlns:a16="http://schemas.microsoft.com/office/drawing/2014/main" val="886513346"/>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5</a:t>
                      </a:r>
                    </a:p>
                  </a:txBody>
                  <a:tcPr marL="7620" marR="7620" marT="7620" marB="0" anchor="b"/>
                </a:tc>
                <a:tc>
                  <a:txBody>
                    <a:bodyPr/>
                    <a:lstStyle/>
                    <a:p>
                      <a:pPr algn="ctr" fontAlgn="b"/>
                      <a:r>
                        <a:rPr lang="en-AU" sz="1800" b="0" i="0" u="none" strike="noStrike" dirty="0">
                          <a:solidFill>
                            <a:srgbClr val="000000"/>
                          </a:solidFill>
                          <a:effectLst/>
                          <a:latin typeface="+mn-lt"/>
                          <a:ea typeface="宋体" panose="02010600030101010101" pitchFamily="2" charset="-122"/>
                        </a:rPr>
                        <a:t>h</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40</a:t>
                      </a:r>
                    </a:p>
                  </a:txBody>
                  <a:tcPr marL="7620" marR="7620" marT="7620" marB="0" anchor="b"/>
                </a:tc>
                <a:tc>
                  <a:txBody>
                    <a:bodyPr/>
                    <a:lstStyle/>
                    <a:p>
                      <a:pPr algn="ctr" fontAlgn="b"/>
                      <a:r>
                        <a:rPr lang="zh-CN" altLang="en-US" sz="1800" b="0" i="0" u="none" strike="noStrike" dirty="0">
                          <a:solidFill>
                            <a:srgbClr val="000000"/>
                          </a:solidFill>
                          <a:effectLst/>
                          <a:latin typeface="+mn-lt"/>
                          <a:ea typeface="宋体" panose="02010600030101010101" pitchFamily="2" charset="-122"/>
                        </a:rPr>
                        <a:t>↑</a:t>
                      </a:r>
                      <a:r>
                        <a:rPr lang="en-US" altLang="zh-CN" sz="1800" b="0" i="0" u="none" strike="noStrike" dirty="0">
                          <a:solidFill>
                            <a:srgbClr val="000000"/>
                          </a:solidFill>
                          <a:effectLst/>
                          <a:latin typeface="+mn-lt"/>
                          <a:ea typeface="宋体" panose="02010600030101010101" pitchFamily="2" charset="-122"/>
                        </a:rPr>
                        <a:t>2</a:t>
                      </a:r>
                    </a:p>
                  </a:txBody>
                  <a:tcPr marL="7620" marR="7620" marT="7620" marB="0" anchor="b"/>
                </a:tc>
                <a:extLst>
                  <a:ext uri="{0D108BD9-81ED-4DB2-BD59-A6C34878D82A}">
                    <a16:rowId xmlns:a16="http://schemas.microsoft.com/office/drawing/2014/main" val="157264040"/>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6</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a</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38</a:t>
                      </a:r>
                    </a:p>
                  </a:txBody>
                  <a:tcPr marL="7620" marR="7620" marT="7620" marB="0" anchor="b"/>
                </a:tc>
                <a:tc>
                  <a:txBody>
                    <a:bodyPr/>
                    <a:lstStyle/>
                    <a:p>
                      <a:pPr algn="ctr" fontAlgn="b"/>
                      <a:r>
                        <a:rPr lang="zh-CN" altLang="en-US" sz="1800" b="0" i="0" u="none" strike="noStrike">
                          <a:solidFill>
                            <a:srgbClr val="000000"/>
                          </a:solidFill>
                          <a:effectLst/>
                          <a:latin typeface="+mn-lt"/>
                          <a:ea typeface="宋体" panose="02010600030101010101" pitchFamily="2" charset="-122"/>
                        </a:rPr>
                        <a:t>↓</a:t>
                      </a:r>
                      <a:r>
                        <a:rPr lang="en-US" altLang="zh-CN" sz="1800" b="0" i="0" u="none" strike="noStrike">
                          <a:solidFill>
                            <a:srgbClr val="000000"/>
                          </a:solidFill>
                          <a:effectLst/>
                          <a:latin typeface="+mn-lt"/>
                          <a:ea typeface="宋体" panose="02010600030101010101" pitchFamily="2" charset="-122"/>
                        </a:rPr>
                        <a:t>3</a:t>
                      </a:r>
                    </a:p>
                  </a:txBody>
                  <a:tcPr marL="7620" marR="7620" marT="7620" marB="0" anchor="b"/>
                </a:tc>
                <a:extLst>
                  <a:ext uri="{0D108BD9-81ED-4DB2-BD59-A6C34878D82A}">
                    <a16:rowId xmlns:a16="http://schemas.microsoft.com/office/drawing/2014/main" val="4269805991"/>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7</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r</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37</a:t>
                      </a:r>
                    </a:p>
                  </a:txBody>
                  <a:tcPr marL="7620" marR="7620" marT="7620" marB="0" anchor="b"/>
                </a:tc>
                <a:tc>
                  <a:txBody>
                    <a:bodyPr/>
                    <a:lstStyle/>
                    <a:p>
                      <a:pPr algn="ctr" fontAlgn="b"/>
                      <a:r>
                        <a:rPr lang="zh-CN" altLang="en-US" sz="1800" b="0" i="0" u="none" strike="noStrike">
                          <a:solidFill>
                            <a:srgbClr val="000000"/>
                          </a:solidFill>
                          <a:effectLst/>
                          <a:latin typeface="+mn-lt"/>
                          <a:ea typeface="宋体" panose="02010600030101010101" pitchFamily="2" charset="-122"/>
                        </a:rPr>
                        <a:t>↓</a:t>
                      </a:r>
                      <a:r>
                        <a:rPr lang="en-US" altLang="zh-CN" sz="1800" b="0" i="0" u="none" strike="noStrike">
                          <a:solidFill>
                            <a:srgbClr val="000000"/>
                          </a:solidFill>
                          <a:effectLst/>
                          <a:latin typeface="+mn-lt"/>
                          <a:ea typeface="宋体" panose="02010600030101010101" pitchFamily="2" charset="-122"/>
                        </a:rPr>
                        <a:t>3</a:t>
                      </a:r>
                    </a:p>
                  </a:txBody>
                  <a:tcPr marL="7620" marR="7620" marT="7620" marB="0" anchor="b"/>
                </a:tc>
                <a:extLst>
                  <a:ext uri="{0D108BD9-81ED-4DB2-BD59-A6C34878D82A}">
                    <a16:rowId xmlns:a16="http://schemas.microsoft.com/office/drawing/2014/main" val="2971302552"/>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8</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d</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35</a:t>
                      </a:r>
                    </a:p>
                  </a:txBody>
                  <a:tcPr marL="7620" marR="7620" marT="7620" marB="0" anchor="b"/>
                </a:tc>
                <a:tc>
                  <a:txBody>
                    <a:bodyPr/>
                    <a:lstStyle/>
                    <a:p>
                      <a:pPr algn="ctr" fontAlgn="b"/>
                      <a:r>
                        <a:rPr lang="zh-CN" altLang="en-US" sz="1800" b="0" i="0" u="none" strike="noStrike" dirty="0">
                          <a:solidFill>
                            <a:srgbClr val="000000"/>
                          </a:solidFill>
                          <a:effectLst/>
                          <a:latin typeface="+mn-lt"/>
                          <a:ea typeface="宋体" panose="02010600030101010101" pitchFamily="2" charset="-122"/>
                        </a:rPr>
                        <a:t>↑</a:t>
                      </a:r>
                      <a:r>
                        <a:rPr lang="en-US" altLang="zh-CN" sz="1800" b="0" i="0" u="none" strike="noStrike" dirty="0">
                          <a:solidFill>
                            <a:srgbClr val="000000"/>
                          </a:solidFill>
                          <a:effectLst/>
                          <a:latin typeface="+mn-lt"/>
                          <a:ea typeface="宋体" panose="02010600030101010101" pitchFamily="2" charset="-122"/>
                        </a:rPr>
                        <a:t>3</a:t>
                      </a:r>
                    </a:p>
                  </a:txBody>
                  <a:tcPr marL="7620" marR="7620" marT="7620" marB="0" anchor="b"/>
                </a:tc>
                <a:extLst>
                  <a:ext uri="{0D108BD9-81ED-4DB2-BD59-A6C34878D82A}">
                    <a16:rowId xmlns:a16="http://schemas.microsoft.com/office/drawing/2014/main" val="105788300"/>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9</a:t>
                      </a:r>
                    </a:p>
                  </a:txBody>
                  <a:tcPr marL="7620" marR="7620" marT="7620" marB="0" anchor="b"/>
                </a:tc>
                <a:tc>
                  <a:txBody>
                    <a:bodyPr/>
                    <a:lstStyle/>
                    <a:p>
                      <a:pPr algn="ctr" fontAlgn="b"/>
                      <a:r>
                        <a:rPr lang="en-AU" sz="1800" b="0" i="0" u="none" strike="noStrike" dirty="0">
                          <a:solidFill>
                            <a:srgbClr val="000000"/>
                          </a:solidFill>
                          <a:effectLst/>
                          <a:latin typeface="+mn-lt"/>
                          <a:ea typeface="宋体" panose="02010600030101010101" pitchFamily="2" charset="-122"/>
                        </a:rPr>
                        <a:t>s</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35</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a:t>
                      </a:r>
                    </a:p>
                  </a:txBody>
                  <a:tcPr marL="7620" marR="7620" marT="7620" marB="0" anchor="b"/>
                </a:tc>
                <a:extLst>
                  <a:ext uri="{0D108BD9-81ED-4DB2-BD59-A6C34878D82A}">
                    <a16:rowId xmlns:a16="http://schemas.microsoft.com/office/drawing/2014/main" val="2684505406"/>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10</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n</a:t>
                      </a:r>
                    </a:p>
                  </a:txBody>
                  <a:tcPr marL="7620" marR="7620" marT="7620" marB="0" anchor="b"/>
                </a:tc>
                <a:tc>
                  <a:txBody>
                    <a:bodyPr/>
                    <a:lstStyle/>
                    <a:p>
                      <a:pPr algn="ctr" fontAlgn="b"/>
                      <a:r>
                        <a:rPr lang="en-US" altLang="zh-CN" sz="1800" b="0" i="0" u="none" strike="noStrike" dirty="0">
                          <a:solidFill>
                            <a:srgbClr val="000000"/>
                          </a:solidFill>
                          <a:effectLst/>
                          <a:latin typeface="+mn-lt"/>
                          <a:ea typeface="宋体" panose="02010600030101010101" pitchFamily="2" charset="-122"/>
                        </a:rPr>
                        <a:t>34</a:t>
                      </a:r>
                    </a:p>
                  </a:txBody>
                  <a:tcPr marL="7620" marR="7620" marT="7620" marB="0" anchor="b"/>
                </a:tc>
                <a:tc>
                  <a:txBody>
                    <a:bodyPr/>
                    <a:lstStyle/>
                    <a:p>
                      <a:pPr algn="ctr" fontAlgn="b"/>
                      <a:r>
                        <a:rPr lang="zh-CN" altLang="en-US" sz="1800" b="0" i="0" u="none" strike="noStrike" dirty="0">
                          <a:solidFill>
                            <a:srgbClr val="000000"/>
                          </a:solidFill>
                          <a:effectLst/>
                          <a:latin typeface="+mn-lt"/>
                          <a:ea typeface="宋体" panose="02010600030101010101" pitchFamily="2" charset="-122"/>
                        </a:rPr>
                        <a:t>↓</a:t>
                      </a:r>
                      <a:r>
                        <a:rPr lang="en-US" altLang="zh-CN" sz="1800" b="0" i="0" u="none" strike="noStrike" dirty="0">
                          <a:solidFill>
                            <a:srgbClr val="000000"/>
                          </a:solidFill>
                          <a:effectLst/>
                          <a:latin typeface="+mn-lt"/>
                          <a:ea typeface="宋体" panose="02010600030101010101" pitchFamily="2" charset="-122"/>
                        </a:rPr>
                        <a:t>2</a:t>
                      </a:r>
                    </a:p>
                  </a:txBody>
                  <a:tcPr marL="7620" marR="7620" marT="7620" marB="0" anchor="b"/>
                </a:tc>
                <a:extLst>
                  <a:ext uri="{0D108BD9-81ED-4DB2-BD59-A6C34878D82A}">
                    <a16:rowId xmlns:a16="http://schemas.microsoft.com/office/drawing/2014/main" val="694397690"/>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11</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u</a:t>
                      </a:r>
                    </a:p>
                  </a:txBody>
                  <a:tcPr marL="7620" marR="7620" marT="7620" marB="0" anchor="b"/>
                </a:tc>
                <a:tc>
                  <a:txBody>
                    <a:bodyPr/>
                    <a:lstStyle/>
                    <a:p>
                      <a:pPr algn="ctr" fontAlgn="b"/>
                      <a:r>
                        <a:rPr lang="en-US" altLang="zh-CN" sz="1800" b="0" i="0" u="none" strike="noStrike" dirty="0">
                          <a:solidFill>
                            <a:srgbClr val="000000"/>
                          </a:solidFill>
                          <a:effectLst/>
                          <a:latin typeface="+mn-lt"/>
                          <a:ea typeface="宋体" panose="02010600030101010101" pitchFamily="2" charset="-122"/>
                        </a:rPr>
                        <a:t>29</a:t>
                      </a:r>
                    </a:p>
                  </a:txBody>
                  <a:tcPr marL="7620" marR="7620" marT="7620" marB="0" anchor="b"/>
                </a:tc>
                <a:tc>
                  <a:txBody>
                    <a:bodyPr/>
                    <a:lstStyle/>
                    <a:p>
                      <a:pPr algn="ctr" fontAlgn="b"/>
                      <a:r>
                        <a:rPr lang="zh-CN" altLang="en-US" sz="1800" b="0" i="0" u="none" strike="noStrike">
                          <a:solidFill>
                            <a:srgbClr val="000000"/>
                          </a:solidFill>
                          <a:effectLst/>
                          <a:latin typeface="+mn-lt"/>
                          <a:ea typeface="宋体" panose="02010600030101010101" pitchFamily="2" charset="-122"/>
                        </a:rPr>
                        <a:t>↑</a:t>
                      </a:r>
                      <a:r>
                        <a:rPr lang="en-US" altLang="zh-CN" sz="1800" b="0" i="0" u="none" strike="noStrike">
                          <a:solidFill>
                            <a:srgbClr val="000000"/>
                          </a:solidFill>
                          <a:effectLst/>
                          <a:latin typeface="+mn-lt"/>
                          <a:ea typeface="宋体" panose="02010600030101010101" pitchFamily="2" charset="-122"/>
                        </a:rPr>
                        <a:t>2</a:t>
                      </a:r>
                    </a:p>
                  </a:txBody>
                  <a:tcPr marL="7620" marR="7620" marT="7620" marB="0" anchor="b"/>
                </a:tc>
                <a:extLst>
                  <a:ext uri="{0D108BD9-81ED-4DB2-BD59-A6C34878D82A}">
                    <a16:rowId xmlns:a16="http://schemas.microsoft.com/office/drawing/2014/main" val="786252037"/>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12</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l</a:t>
                      </a:r>
                    </a:p>
                  </a:txBody>
                  <a:tcPr marL="7620" marR="7620" marT="7620" marB="0" anchor="b"/>
                </a:tc>
                <a:tc>
                  <a:txBody>
                    <a:bodyPr/>
                    <a:lstStyle/>
                    <a:p>
                      <a:pPr algn="ctr" fontAlgn="b"/>
                      <a:r>
                        <a:rPr lang="en-US" altLang="zh-CN" sz="1800" b="0" i="0" u="none" strike="noStrike" dirty="0">
                          <a:solidFill>
                            <a:srgbClr val="000000"/>
                          </a:solidFill>
                          <a:effectLst/>
                          <a:latin typeface="+mn-lt"/>
                          <a:ea typeface="宋体" panose="02010600030101010101" pitchFamily="2" charset="-122"/>
                        </a:rPr>
                        <a:t>27</a:t>
                      </a:r>
                    </a:p>
                  </a:txBody>
                  <a:tcPr marL="7620" marR="7620" marT="7620" marB="0" anchor="b"/>
                </a:tc>
                <a:tc>
                  <a:txBody>
                    <a:bodyPr/>
                    <a:lstStyle/>
                    <a:p>
                      <a:pPr algn="ctr" fontAlgn="b"/>
                      <a:r>
                        <a:rPr lang="zh-CN" altLang="en-US" sz="1800" b="0" i="0" u="none" strike="noStrike" dirty="0">
                          <a:solidFill>
                            <a:srgbClr val="000000"/>
                          </a:solidFill>
                          <a:effectLst/>
                          <a:latin typeface="+mn-lt"/>
                          <a:ea typeface="宋体" panose="02010600030101010101" pitchFamily="2" charset="-122"/>
                        </a:rPr>
                        <a:t>↓</a:t>
                      </a:r>
                      <a:r>
                        <a:rPr lang="en-US" altLang="zh-CN" sz="1800" b="0" i="0" u="none" strike="noStrike" dirty="0">
                          <a:solidFill>
                            <a:srgbClr val="000000"/>
                          </a:solidFill>
                          <a:effectLst/>
                          <a:latin typeface="+mn-lt"/>
                          <a:ea typeface="宋体" panose="02010600030101010101" pitchFamily="2" charset="-122"/>
                        </a:rPr>
                        <a:t>2</a:t>
                      </a:r>
                    </a:p>
                  </a:txBody>
                  <a:tcPr marL="7620" marR="7620" marT="7620" marB="0" anchor="b"/>
                </a:tc>
                <a:extLst>
                  <a:ext uri="{0D108BD9-81ED-4DB2-BD59-A6C34878D82A}">
                    <a16:rowId xmlns:a16="http://schemas.microsoft.com/office/drawing/2014/main" val="3535292960"/>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13</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m</a:t>
                      </a:r>
                    </a:p>
                  </a:txBody>
                  <a:tcPr marL="7620" marR="7620" marT="7620" marB="0" anchor="b"/>
                </a:tc>
                <a:tc>
                  <a:txBody>
                    <a:bodyPr/>
                    <a:lstStyle/>
                    <a:p>
                      <a:pPr algn="ctr" fontAlgn="b"/>
                      <a:r>
                        <a:rPr lang="en-US" altLang="zh-CN" sz="1800" b="0" i="0" u="none" strike="noStrike" dirty="0">
                          <a:solidFill>
                            <a:srgbClr val="000000"/>
                          </a:solidFill>
                          <a:effectLst/>
                          <a:latin typeface="+mn-lt"/>
                          <a:ea typeface="宋体" panose="02010600030101010101" pitchFamily="2" charset="-122"/>
                        </a:rPr>
                        <a:t>20</a:t>
                      </a:r>
                    </a:p>
                  </a:txBody>
                  <a:tcPr marL="7620" marR="7620" marT="7620" marB="0" anchor="b"/>
                </a:tc>
                <a:tc>
                  <a:txBody>
                    <a:bodyPr/>
                    <a:lstStyle/>
                    <a:p>
                      <a:pPr algn="ctr" fontAlgn="b"/>
                      <a:r>
                        <a:rPr lang="zh-CN" altLang="en-US" sz="1800" b="0" i="0" u="none" strike="noStrike" dirty="0">
                          <a:solidFill>
                            <a:srgbClr val="000000"/>
                          </a:solidFill>
                          <a:effectLst/>
                          <a:latin typeface="+mn-lt"/>
                          <a:ea typeface="宋体" panose="02010600030101010101" pitchFamily="2" charset="-122"/>
                        </a:rPr>
                        <a:t>↑</a:t>
                      </a:r>
                      <a:r>
                        <a:rPr lang="en-US" altLang="zh-CN" sz="1800" b="0" i="0" u="none" strike="noStrike" dirty="0">
                          <a:solidFill>
                            <a:srgbClr val="000000"/>
                          </a:solidFill>
                          <a:effectLst/>
                          <a:latin typeface="+mn-lt"/>
                          <a:ea typeface="宋体" panose="02010600030101010101" pitchFamily="2" charset="-122"/>
                        </a:rPr>
                        <a:t>1</a:t>
                      </a:r>
                    </a:p>
                  </a:txBody>
                  <a:tcPr marL="7620" marR="7620" marT="7620" marB="0" anchor="b"/>
                </a:tc>
                <a:extLst>
                  <a:ext uri="{0D108BD9-81ED-4DB2-BD59-A6C34878D82A}">
                    <a16:rowId xmlns:a16="http://schemas.microsoft.com/office/drawing/2014/main" val="2174220706"/>
                  </a:ext>
                </a:extLst>
              </a:tr>
            </a:tbl>
          </a:graphicData>
        </a:graphic>
      </p:graphicFrame>
      <p:graphicFrame>
        <p:nvGraphicFramePr>
          <p:cNvPr id="11" name="表格 10">
            <a:extLst>
              <a:ext uri="{FF2B5EF4-FFF2-40B4-BE49-F238E27FC236}">
                <a16:creationId xmlns:a16="http://schemas.microsoft.com/office/drawing/2014/main" id="{55CCCA0A-4B21-4A16-8F3E-C1AB693C0D5C}"/>
              </a:ext>
            </a:extLst>
          </p:cNvPr>
          <p:cNvGraphicFramePr>
            <a:graphicFrameLocks noGrp="1"/>
          </p:cNvGraphicFramePr>
          <p:nvPr>
            <p:extLst>
              <p:ext uri="{D42A27DB-BD31-4B8C-83A1-F6EECF244321}">
                <p14:modId xmlns:p14="http://schemas.microsoft.com/office/powerpoint/2010/main" val="4105276541"/>
              </p:ext>
            </p:extLst>
          </p:nvPr>
        </p:nvGraphicFramePr>
        <p:xfrm>
          <a:off x="6624736" y="1626040"/>
          <a:ext cx="4009218" cy="4119570"/>
        </p:xfrm>
        <a:graphic>
          <a:graphicData uri="http://schemas.openxmlformats.org/drawingml/2006/table">
            <a:tbl>
              <a:tblPr>
                <a:tableStyleId>{69CF1AB2-1976-4502-BF36-3FF5EA218861}</a:tableStyleId>
              </a:tblPr>
              <a:tblGrid>
                <a:gridCol w="736406">
                  <a:extLst>
                    <a:ext uri="{9D8B030D-6E8A-4147-A177-3AD203B41FA5}">
                      <a16:colId xmlns:a16="http://schemas.microsoft.com/office/drawing/2014/main" val="1044769253"/>
                    </a:ext>
                  </a:extLst>
                </a:gridCol>
                <a:gridCol w="736406">
                  <a:extLst>
                    <a:ext uri="{9D8B030D-6E8A-4147-A177-3AD203B41FA5}">
                      <a16:colId xmlns:a16="http://schemas.microsoft.com/office/drawing/2014/main" val="1594652816"/>
                    </a:ext>
                  </a:extLst>
                </a:gridCol>
                <a:gridCol w="736406">
                  <a:extLst>
                    <a:ext uri="{9D8B030D-6E8A-4147-A177-3AD203B41FA5}">
                      <a16:colId xmlns:a16="http://schemas.microsoft.com/office/drawing/2014/main" val="603358624"/>
                    </a:ext>
                  </a:extLst>
                </a:gridCol>
                <a:gridCol w="1800000">
                  <a:extLst>
                    <a:ext uri="{9D8B030D-6E8A-4147-A177-3AD203B41FA5}">
                      <a16:colId xmlns:a16="http://schemas.microsoft.com/office/drawing/2014/main" val="244900059"/>
                    </a:ext>
                  </a:extLst>
                </a:gridCol>
              </a:tblGrid>
              <a:tr h="294255">
                <a:tc>
                  <a:txBody>
                    <a:bodyPr/>
                    <a:lstStyle/>
                    <a:p>
                      <a:pPr algn="ctr" fontAlgn="b"/>
                      <a:r>
                        <a:rPr lang="en-AU" sz="1800" b="1" u="none" strike="noStrike" dirty="0">
                          <a:effectLst/>
                        </a:rPr>
                        <a:t>Rank</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Letter</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Freq</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marL="0" algn="ctr" defTabSz="914400" rtl="0" eaLnBrk="1" fontAlgn="b" latinLnBrk="0" hangingPunct="1"/>
                      <a:r>
                        <a:rPr lang="en-AU" sz="1800" b="1" u="none" strike="noStrike" kern="1200" dirty="0">
                          <a:solidFill>
                            <a:schemeClr val="dk1"/>
                          </a:solidFill>
                          <a:effectLst/>
                          <a:latin typeface="+mn-lt"/>
                          <a:ea typeface="+mn-ea"/>
                          <a:cs typeface="+mn-cs"/>
                        </a:rPr>
                        <a:t>Change in Rank</a:t>
                      </a:r>
                    </a:p>
                  </a:txBody>
                  <a:tcPr marL="6715" marR="6715" marT="6715" marB="0" anchor="b"/>
                </a:tc>
                <a:extLst>
                  <a:ext uri="{0D108BD9-81ED-4DB2-BD59-A6C34878D82A}">
                    <a16:rowId xmlns:a16="http://schemas.microsoft.com/office/drawing/2014/main" val="2739509235"/>
                  </a:ext>
                </a:extLst>
              </a:tr>
              <a:tr h="294255">
                <a:tc>
                  <a:txBody>
                    <a:bodyPr/>
                    <a:lstStyle/>
                    <a:p>
                      <a:pPr algn="ctr" fontAlgn="b"/>
                      <a:r>
                        <a:rPr lang="en-US" altLang="zh-CN" sz="1800" b="0" i="0" u="none" strike="noStrike" dirty="0">
                          <a:solidFill>
                            <a:srgbClr val="000000"/>
                          </a:solidFill>
                          <a:effectLst/>
                          <a:latin typeface="+mn-lt"/>
                          <a:ea typeface="宋体" panose="02010600030101010101" pitchFamily="2" charset="-122"/>
                        </a:rPr>
                        <a:t>14</a:t>
                      </a:r>
                    </a:p>
                  </a:txBody>
                  <a:tcPr marL="7620" marR="7620" marT="7620" marB="0" anchor="b"/>
                </a:tc>
                <a:tc>
                  <a:txBody>
                    <a:bodyPr/>
                    <a:lstStyle/>
                    <a:p>
                      <a:pPr algn="ctr" fontAlgn="b"/>
                      <a:r>
                        <a:rPr lang="en-AU" sz="1800" b="0" i="0" u="none" strike="noStrike" dirty="0">
                          <a:solidFill>
                            <a:srgbClr val="000000"/>
                          </a:solidFill>
                          <a:effectLst/>
                          <a:latin typeface="+mn-lt"/>
                          <a:ea typeface="宋体" panose="02010600030101010101" pitchFamily="2" charset="-122"/>
                        </a:rPr>
                        <a:t>c</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18</a:t>
                      </a:r>
                    </a:p>
                  </a:txBody>
                  <a:tcPr marL="7620" marR="7620" marT="7620" marB="0" anchor="b"/>
                </a:tc>
                <a:tc>
                  <a:txBody>
                    <a:bodyPr/>
                    <a:lstStyle/>
                    <a:p>
                      <a:pPr marL="0" algn="ctr" defTabSz="914400" rtl="0" eaLnBrk="1" fontAlgn="b" latinLnBrk="0" hangingPunct="1"/>
                      <a:r>
                        <a:rPr lang="zh-CN" altLang="en-US" sz="1800" b="0" i="0" u="none" strike="noStrike" kern="1200" dirty="0">
                          <a:solidFill>
                            <a:srgbClr val="000000"/>
                          </a:solidFill>
                          <a:effectLst/>
                          <a:latin typeface="+mn-lt"/>
                          <a:ea typeface="宋体" panose="02010600030101010101" pitchFamily="2" charset="-122"/>
                          <a:cs typeface="+mn-cs"/>
                        </a:rPr>
                        <a:t>↓</a:t>
                      </a:r>
                      <a:r>
                        <a:rPr lang="en-US" altLang="zh-CN" sz="1800" b="0" i="0" u="none" strike="noStrike" kern="1200" dirty="0">
                          <a:solidFill>
                            <a:srgbClr val="000000"/>
                          </a:solidFill>
                          <a:effectLst/>
                          <a:latin typeface="+mn-lt"/>
                          <a:ea typeface="宋体" panose="02010600030101010101" pitchFamily="2" charset="-122"/>
                          <a:cs typeface="+mn-cs"/>
                        </a:rPr>
                        <a:t>2</a:t>
                      </a:r>
                    </a:p>
                  </a:txBody>
                  <a:tcPr marL="7620" marR="7620" marT="7620" marB="0" anchor="b"/>
                </a:tc>
                <a:extLst>
                  <a:ext uri="{0D108BD9-81ED-4DB2-BD59-A6C34878D82A}">
                    <a16:rowId xmlns:a16="http://schemas.microsoft.com/office/drawing/2014/main" val="3770693631"/>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15</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f</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16</a:t>
                      </a:r>
                    </a:p>
                  </a:txBody>
                  <a:tcPr marL="7620" marR="7620" marT="7620" marB="0" anchor="b"/>
                </a:tc>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726685954"/>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16</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g</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16</a:t>
                      </a:r>
                    </a:p>
                  </a:txBody>
                  <a:tcPr marL="7620" marR="7620" marT="7620" marB="0" anchor="b"/>
                </a:tc>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4143383104"/>
                  </a:ext>
                </a:extLst>
              </a:tr>
              <a:tr h="294255">
                <a:tc>
                  <a:txBody>
                    <a:bodyPr/>
                    <a:lstStyle/>
                    <a:p>
                      <a:pPr algn="ctr" fontAlgn="b"/>
                      <a:r>
                        <a:rPr lang="en-US" altLang="zh-CN" sz="1800" b="0" i="0" u="none" strike="noStrike" dirty="0">
                          <a:solidFill>
                            <a:srgbClr val="000000"/>
                          </a:solidFill>
                          <a:effectLst/>
                          <a:latin typeface="+mn-lt"/>
                          <a:ea typeface="宋体" panose="02010600030101010101" pitchFamily="2" charset="-122"/>
                        </a:rPr>
                        <a:t>17</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w</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13</a:t>
                      </a:r>
                    </a:p>
                  </a:txBody>
                  <a:tcPr marL="7620" marR="7620" marT="7620" marB="0" anchor="b"/>
                </a:tc>
                <a:tc>
                  <a:txBody>
                    <a:bodyPr/>
                    <a:lstStyle/>
                    <a:p>
                      <a:pPr marL="0" algn="ctr" defTabSz="914400" rtl="0" eaLnBrk="1" fontAlgn="b" latinLnBrk="0" hangingPunct="1"/>
                      <a:r>
                        <a:rPr lang="zh-CN" altLang="en-US" sz="1800" b="0" i="0" u="none" strike="noStrike" kern="1200" dirty="0">
                          <a:solidFill>
                            <a:srgbClr val="000000"/>
                          </a:solidFill>
                          <a:effectLst/>
                          <a:latin typeface="+mn-lt"/>
                          <a:ea typeface="宋体" panose="02010600030101010101" pitchFamily="2" charset="-122"/>
                          <a:cs typeface="+mn-cs"/>
                        </a:rPr>
                        <a:t>↑</a:t>
                      </a:r>
                      <a:r>
                        <a:rPr lang="en-US" altLang="zh-CN" sz="1800" b="0" i="0" u="none" strike="noStrike" kern="1200" dirty="0">
                          <a:solidFill>
                            <a:srgbClr val="000000"/>
                          </a:solidFill>
                          <a:effectLst/>
                          <a:latin typeface="+mn-lt"/>
                          <a:ea typeface="宋体" panose="02010600030101010101" pitchFamily="2" charset="-122"/>
                          <a:cs typeface="+mn-cs"/>
                        </a:rPr>
                        <a:t>1</a:t>
                      </a:r>
                    </a:p>
                  </a:txBody>
                  <a:tcPr marL="7620" marR="7620" marT="7620" marB="0" anchor="b"/>
                </a:tc>
                <a:extLst>
                  <a:ext uri="{0D108BD9-81ED-4DB2-BD59-A6C34878D82A}">
                    <a16:rowId xmlns:a16="http://schemas.microsoft.com/office/drawing/2014/main" val="42825351"/>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18</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y</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9</a:t>
                      </a:r>
                    </a:p>
                  </a:txBody>
                  <a:tcPr marL="7620" marR="7620" marT="7620" marB="0" anchor="b"/>
                </a:tc>
                <a:tc>
                  <a:txBody>
                    <a:bodyPr/>
                    <a:lstStyle/>
                    <a:p>
                      <a:pPr marL="0" algn="ctr" defTabSz="914400" rtl="0" eaLnBrk="1" fontAlgn="b" latinLnBrk="0" hangingPunct="1"/>
                      <a:r>
                        <a:rPr lang="zh-CN" altLang="en-US" sz="1800" b="0" i="0" u="none" strike="noStrike" kern="1200" dirty="0">
                          <a:solidFill>
                            <a:srgbClr val="000000"/>
                          </a:solidFill>
                          <a:effectLst/>
                          <a:latin typeface="+mn-lt"/>
                          <a:ea typeface="宋体" panose="02010600030101010101" pitchFamily="2" charset="-122"/>
                          <a:cs typeface="+mn-cs"/>
                        </a:rPr>
                        <a:t>↑</a:t>
                      </a:r>
                      <a:r>
                        <a:rPr lang="en-US" altLang="zh-CN" sz="1800" b="0" i="0" u="none" strike="noStrike" kern="1200" dirty="0">
                          <a:solidFill>
                            <a:srgbClr val="000000"/>
                          </a:solidFill>
                          <a:effectLst/>
                          <a:latin typeface="+mn-lt"/>
                          <a:ea typeface="宋体" panose="02010600030101010101" pitchFamily="2" charset="-122"/>
                          <a:cs typeface="+mn-cs"/>
                        </a:rPr>
                        <a:t>1</a:t>
                      </a:r>
                    </a:p>
                  </a:txBody>
                  <a:tcPr marL="7620" marR="7620" marT="7620" marB="0" anchor="b"/>
                </a:tc>
                <a:extLst>
                  <a:ext uri="{0D108BD9-81ED-4DB2-BD59-A6C34878D82A}">
                    <a16:rowId xmlns:a16="http://schemas.microsoft.com/office/drawing/2014/main" val="1988278732"/>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19</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v</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7</a:t>
                      </a:r>
                    </a:p>
                  </a:txBody>
                  <a:tcPr marL="7620" marR="7620" marT="7620" marB="0" anchor="b"/>
                </a:tc>
                <a:tc>
                  <a:txBody>
                    <a:bodyPr/>
                    <a:lstStyle/>
                    <a:p>
                      <a:pPr marL="0" algn="ctr" defTabSz="914400" rtl="0" eaLnBrk="1" fontAlgn="b" latinLnBrk="0" hangingPunct="1"/>
                      <a:r>
                        <a:rPr lang="zh-CN" altLang="en-US" sz="1800" b="0" i="0" u="none" strike="noStrike" kern="1200" dirty="0">
                          <a:solidFill>
                            <a:srgbClr val="000000"/>
                          </a:solidFill>
                          <a:effectLst/>
                          <a:latin typeface="+mn-lt"/>
                          <a:ea typeface="宋体" panose="02010600030101010101" pitchFamily="2" charset="-122"/>
                          <a:cs typeface="+mn-cs"/>
                        </a:rPr>
                        <a:t>↑</a:t>
                      </a:r>
                      <a:r>
                        <a:rPr lang="en-US" altLang="zh-CN" sz="1800" b="0" i="0" u="none" strike="noStrike" kern="1200" dirty="0">
                          <a:solidFill>
                            <a:srgbClr val="000000"/>
                          </a:solidFill>
                          <a:effectLst/>
                          <a:latin typeface="+mn-lt"/>
                          <a:ea typeface="宋体" panose="02010600030101010101" pitchFamily="2" charset="-122"/>
                          <a:cs typeface="+mn-cs"/>
                        </a:rPr>
                        <a:t>1</a:t>
                      </a:r>
                    </a:p>
                  </a:txBody>
                  <a:tcPr marL="7620" marR="7620" marT="7620" marB="0" anchor="b"/>
                </a:tc>
                <a:extLst>
                  <a:ext uri="{0D108BD9-81ED-4DB2-BD59-A6C34878D82A}">
                    <a16:rowId xmlns:a16="http://schemas.microsoft.com/office/drawing/2014/main" val="1803254013"/>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20</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b</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6</a:t>
                      </a:r>
                    </a:p>
                  </a:txBody>
                  <a:tcPr marL="7620" marR="7620" marT="7620" marB="0" anchor="b"/>
                </a:tc>
                <a:tc>
                  <a:txBody>
                    <a:bodyPr/>
                    <a:lstStyle/>
                    <a:p>
                      <a:pPr marL="0" algn="ctr" defTabSz="914400" rtl="0" eaLnBrk="1" fontAlgn="b" latinLnBrk="0" hangingPunct="1"/>
                      <a:r>
                        <a:rPr lang="zh-CN" altLang="en-US" sz="1800" b="0" i="0" u="none" strike="noStrike" kern="1200" dirty="0">
                          <a:solidFill>
                            <a:srgbClr val="000000"/>
                          </a:solidFill>
                          <a:effectLst/>
                          <a:latin typeface="+mn-lt"/>
                          <a:ea typeface="宋体" panose="02010600030101010101" pitchFamily="2" charset="-122"/>
                          <a:cs typeface="+mn-cs"/>
                        </a:rPr>
                        <a:t>↓</a:t>
                      </a:r>
                      <a:r>
                        <a:rPr lang="en-US" altLang="zh-CN" sz="1800" b="0" i="0" u="none" strike="noStrike" kern="1200" dirty="0">
                          <a:solidFill>
                            <a:srgbClr val="000000"/>
                          </a:solidFill>
                          <a:effectLst/>
                          <a:latin typeface="+mn-lt"/>
                          <a:ea typeface="宋体" panose="02010600030101010101" pitchFamily="2" charset="-122"/>
                          <a:cs typeface="+mn-cs"/>
                        </a:rPr>
                        <a:t>3</a:t>
                      </a:r>
                    </a:p>
                  </a:txBody>
                  <a:tcPr marL="7620" marR="7620" marT="7620" marB="0" anchor="b"/>
                </a:tc>
                <a:extLst>
                  <a:ext uri="{0D108BD9-81ED-4DB2-BD59-A6C34878D82A}">
                    <a16:rowId xmlns:a16="http://schemas.microsoft.com/office/drawing/2014/main" val="542781950"/>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21</a:t>
                      </a:r>
                    </a:p>
                  </a:txBody>
                  <a:tcPr marL="7620" marR="7620" marT="7620" marB="0" anchor="b"/>
                </a:tc>
                <a:tc>
                  <a:txBody>
                    <a:bodyPr/>
                    <a:lstStyle/>
                    <a:p>
                      <a:pPr algn="ctr" fontAlgn="b"/>
                      <a:r>
                        <a:rPr lang="en-AU" sz="1800" b="0" i="0" u="none" strike="noStrike" dirty="0">
                          <a:solidFill>
                            <a:srgbClr val="000000"/>
                          </a:solidFill>
                          <a:effectLst/>
                          <a:latin typeface="+mn-lt"/>
                          <a:ea typeface="宋体" panose="02010600030101010101" pitchFamily="2" charset="-122"/>
                        </a:rPr>
                        <a:t>k</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6</a:t>
                      </a:r>
                    </a:p>
                  </a:txBody>
                  <a:tcPr marL="7620" marR="7620" marT="7620" marB="0" anchor="b"/>
                </a:tc>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1900220218"/>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22</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p</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5</a:t>
                      </a:r>
                    </a:p>
                  </a:txBody>
                  <a:tcPr marL="7620" marR="7620" marT="7620" marB="0" anchor="b"/>
                </a:tc>
                <a:tc>
                  <a:txBody>
                    <a:bodyPr/>
                    <a:lstStyle/>
                    <a:p>
                      <a:pPr marL="0" algn="ctr" defTabSz="914400" rtl="0" eaLnBrk="1" fontAlgn="b" latinLnBrk="0" hangingPunct="1"/>
                      <a:r>
                        <a:rPr lang="en-US" altLang="zh-CN" sz="1800" b="0" i="0" u="none" strike="noStrike" kern="1200" dirty="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3359439054"/>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23</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q</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1</a:t>
                      </a:r>
                    </a:p>
                  </a:txBody>
                  <a:tcPr marL="7620" marR="7620" marT="7620" marB="0" anchor="b"/>
                </a:tc>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1862572052"/>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24</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x</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1</a:t>
                      </a:r>
                    </a:p>
                  </a:txBody>
                  <a:tcPr marL="7620" marR="7620" marT="7620" marB="0" anchor="b"/>
                </a:tc>
                <a:tc>
                  <a:txBody>
                    <a:bodyPr/>
                    <a:lstStyle/>
                    <a:p>
                      <a:pPr marL="0" algn="ctr" defTabSz="914400" rtl="0" eaLnBrk="1" fontAlgn="b" latinLnBrk="0" hangingPunct="1"/>
                      <a:r>
                        <a:rPr lang="en-US" altLang="zh-CN" sz="1800" b="0" i="0" u="none" strike="noStrike" kern="1200" dirty="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187656363"/>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25</a:t>
                      </a:r>
                    </a:p>
                  </a:txBody>
                  <a:tcPr marL="7620" marR="7620" marT="7620" marB="0" anchor="b"/>
                </a:tc>
                <a:tc>
                  <a:txBody>
                    <a:bodyPr/>
                    <a:lstStyle/>
                    <a:p>
                      <a:pPr algn="ctr" fontAlgn="b"/>
                      <a:r>
                        <a:rPr lang="en-AU" sz="1800" b="0" i="0" u="none" strike="noStrike" dirty="0">
                          <a:solidFill>
                            <a:srgbClr val="000000"/>
                          </a:solidFill>
                          <a:effectLst/>
                          <a:latin typeface="+mn-lt"/>
                          <a:ea typeface="宋体" panose="02010600030101010101" pitchFamily="2" charset="-122"/>
                        </a:rPr>
                        <a:t>j</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0</a:t>
                      </a:r>
                    </a:p>
                  </a:txBody>
                  <a:tcPr marL="7620" marR="7620" marT="7620" marB="0" anchor="b"/>
                </a:tc>
                <a:tc>
                  <a:txBody>
                    <a:bodyPr/>
                    <a:lstStyle/>
                    <a:p>
                      <a:pPr marL="0" algn="ctr" defTabSz="914400" rtl="0" eaLnBrk="1" fontAlgn="b" latinLnBrk="0" hangingPunct="1"/>
                      <a:r>
                        <a:rPr lang="en-US" altLang="zh-CN" sz="1800" b="0" i="0" u="none" strike="noStrike" kern="1200" dirty="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1981758409"/>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26</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z</a:t>
                      </a:r>
                    </a:p>
                  </a:txBody>
                  <a:tcPr marL="7620" marR="7620" marT="7620" marB="0" anchor="b"/>
                </a:tc>
                <a:tc>
                  <a:txBody>
                    <a:bodyPr/>
                    <a:lstStyle/>
                    <a:p>
                      <a:pPr algn="ctr" fontAlgn="b"/>
                      <a:r>
                        <a:rPr lang="en-US" altLang="zh-CN" sz="1800" b="0" i="0" u="none" strike="noStrike" dirty="0">
                          <a:solidFill>
                            <a:srgbClr val="000000"/>
                          </a:solidFill>
                          <a:effectLst/>
                          <a:latin typeface="+mn-lt"/>
                          <a:ea typeface="宋体" panose="02010600030101010101" pitchFamily="2" charset="-122"/>
                        </a:rPr>
                        <a:t>0</a:t>
                      </a:r>
                    </a:p>
                  </a:txBody>
                  <a:tcPr marL="7620" marR="7620" marT="7620" marB="0" anchor="b"/>
                </a:tc>
                <a:tc>
                  <a:txBody>
                    <a:bodyPr/>
                    <a:lstStyle/>
                    <a:p>
                      <a:pPr marL="0" algn="ctr" defTabSz="914400" rtl="0" eaLnBrk="1" fontAlgn="b" latinLnBrk="0" hangingPunct="1"/>
                      <a:r>
                        <a:rPr lang="en-US" altLang="zh-CN" sz="1800" b="0" i="0" u="none" strike="noStrike" kern="1200" dirty="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1464010668"/>
                  </a:ext>
                </a:extLst>
              </a:tr>
            </a:tbl>
          </a:graphicData>
        </a:graphic>
      </p:graphicFrame>
      <p:sp>
        <p:nvSpPr>
          <p:cNvPr id="12" name="文本框 11">
            <a:extLst>
              <a:ext uri="{FF2B5EF4-FFF2-40B4-BE49-F238E27FC236}">
                <a16:creationId xmlns:a16="http://schemas.microsoft.com/office/drawing/2014/main" id="{5B8010CA-5E73-42E1-BBC0-5962FF544B72}"/>
              </a:ext>
            </a:extLst>
          </p:cNvPr>
          <p:cNvSpPr txBox="1"/>
          <p:nvPr/>
        </p:nvSpPr>
        <p:spPr>
          <a:xfrm>
            <a:off x="3616661" y="6013511"/>
            <a:ext cx="5594801" cy="461665"/>
          </a:xfrm>
          <a:prstGeom prst="rect">
            <a:avLst/>
          </a:prstGeom>
          <a:noFill/>
        </p:spPr>
        <p:txBody>
          <a:bodyPr wrap="none" rtlCol="0">
            <a:spAutoFit/>
          </a:bodyPr>
          <a:lstStyle/>
          <a:p>
            <a:r>
              <a:rPr lang="en-US" altLang="zh-CN" sz="2400" b="1" dirty="0"/>
              <a:t>Frequency of Letters-Compressed Text</a:t>
            </a:r>
          </a:p>
        </p:txBody>
      </p:sp>
    </p:spTree>
    <p:extLst>
      <p:ext uri="{BB962C8B-B14F-4D97-AF65-F5344CB8AC3E}">
        <p14:creationId xmlns:p14="http://schemas.microsoft.com/office/powerpoint/2010/main" val="463773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9131633" cy="2123658"/>
            <a:chOff x="460236" y="529679"/>
            <a:chExt cx="9131633" cy="2123658"/>
          </a:xfrm>
        </p:grpSpPr>
        <p:sp>
          <p:nvSpPr>
            <p:cNvPr id="3" name="文本框 2">
              <a:extLst>
                <a:ext uri="{FF2B5EF4-FFF2-40B4-BE49-F238E27FC236}">
                  <a16:creationId xmlns:a16="http://schemas.microsoft.com/office/drawing/2014/main" id="{C522D410-DCC4-4FE8-997E-5C7355152616}"/>
                </a:ext>
              </a:extLst>
            </p:cNvPr>
            <p:cNvSpPr txBox="1"/>
            <p:nvPr/>
          </p:nvSpPr>
          <p:spPr>
            <a:xfrm>
              <a:off x="918411" y="529679"/>
              <a:ext cx="8673458" cy="2123658"/>
            </a:xfrm>
            <a:prstGeom prst="rect">
              <a:avLst/>
            </a:prstGeom>
            <a:noFill/>
          </p:spPr>
          <p:txBody>
            <a:bodyPr wrap="square" rtlCol="0">
              <a:spAutoFit/>
            </a:bodyPr>
            <a:lstStyle/>
            <a:p>
              <a:r>
                <a:rPr lang="en-US" altLang="zh-CN" sz="4400" b="1" dirty="0"/>
                <a:t>Complete Expression</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id="{692172C9-A8FA-471E-94C6-9D5B960D2012}"/>
              </a:ext>
            </a:extLst>
          </p:cNvPr>
          <p:cNvSpPr txBox="1"/>
          <p:nvPr/>
        </p:nvSpPr>
        <p:spPr>
          <a:xfrm>
            <a:off x="953048" y="2709003"/>
            <a:ext cx="10958865" cy="3416320"/>
          </a:xfrm>
          <a:prstGeom prst="rect">
            <a:avLst/>
          </a:prstGeom>
          <a:noFill/>
        </p:spPr>
        <p:txBody>
          <a:bodyPr wrap="square" rtlCol="0">
            <a:spAutoFit/>
          </a:bodyPr>
          <a:lstStyle/>
          <a:p>
            <a:r>
              <a:rPr lang="pt-BR" altLang="zh-CN" dirty="0"/>
              <a:t>h,l,2,e,h,f,d,g,2,m,t,m,v,t,i,r,9,t,2,d,s,o,2,d,y,d,h,y,f,o,g,m,8,e,u,n,12,c,f,e,2,h,3,t,w,2,e,h,k,h,2,r,7,h,4,n,s,2,o,t,o,a,o,t,o,t,f,o,r,m,g,$,h,s,2,t,a,r,8,e,i,t,u,2,t,n,9,i,u,s,6,r,l,2,u,s,3,r,l,n,e,a,e,r,e,n,2,l,n,3,o,n,o,3,r,2,l,r,5,u,r,5,a,s,e,n,i,n,2,e,l,r,p,h,2,r,i,h,b,t,d,v,s,2,r,v,m,h,i,r,n,t,r,h,i,r,i,v,c,m,k,2,r,m,r,h,w,2,s,r,b,r,w,2,c,8,w,g,h,2,m,h,i,e,3,m,e,c,t,h,4,t,h,w,b,12,i,v,c,t,m,s,n,l,i,v,e,2,g,i,r,t,v,3,i,r,o,l,o,2,e,o,n,e,o,g,u,o,d,e,3,d,e,o,e,o,e,o,i,a,2,n,2,e,2,n,i,6,e,o,n,2,e,u,l,u,s,n,t,n,t,u,t,o,e,t,w,o,t,w,i,2,o,c,t,i,t,2,o,t,9,d,f,2,t,2,c,t,6,w,e,s,l,r,t,e,s,3,e,w,2,r,d,t,g,2,c,2,g,4,t,d,w,s,b,p,l,3,r,d,u,l,t,2,n,5,s,e,o,k,w,h,4,r,k,h,3,a,2,m,t,10,c,9,h,2,t,h,t,h,2,o,w,x,b,r,l,g,2,c,a,2,n,e,n,c,l,p,e,2,o,4,t,e,l,2,e,2,d,e,g,o,e,2,i,e,8,u,l,o,a,2,l,8,e,l,m,i,d,t,d,g,d,t,d,s,i,o,4,e,r,e,3,a,2,e,i,f,s,f,r,12,o,a,13,u,a,2,e,a,3,o,u,i,3,o,i,2,o,2,d,3,s,i,a,e,2,o,n,l,s,a,2,e,i,2,e,2,i,o,i,3,t,c,2,d,2,o,4,s,e,d,s,c,2,i,s,n,c,d,h,d,3,c,2,s,h,f,h,d,2,c,4,h,l,2,t,c,p,g,4,h,7,f,2,i,d,m,h,2,n,t,i,n,t,d,n,t,y,6,r,h,t,y,2,m,t,i,d,2,h,d,n,c,p,a,y,u,a,d,f,9,o,7,u,a,8,e,a,14,d,t,e,3,a,e,o,s,h,a,u,e,u,f,r,e,14,g,i,u,a,2,o,t,e,u,o,2,i,12,e,2,r,u,i,u,3,i,m,d,u,a,i,2,u,l,e,t,i,e,m,o,a,o,u,o,u,i,a,e,k,y,d,u,w,e,n,u,a,f,o,s,2,n,e,r,h,s,a,3,s,t,n,u,h,e,n,h,a,t,a,o,t,e,h,d,r,s,3,o,s,2,o,i,g,o,f,r,s,e,a,i,a,h,a,7,s,3,a,o,2,i,h,e,n,2,s,m,u,s,n,s,2,i,h,e,h,k,t,g,o,m,r,o,6,q,f,o,d,y,o,4,l,o,l,5,f,l,h,l,n,b,i,e,a,l,a,i,3,a,y,o,4,e,t,s,2,y,r,o,2,t,d,g,o,e,s,a,o,f,d,e,3,n,d,m,a,l,m,a</a:t>
            </a:r>
            <a:endParaRPr lang="en-US" altLang="zh-CN" dirty="0"/>
          </a:p>
        </p:txBody>
      </p:sp>
      <p:sp>
        <p:nvSpPr>
          <p:cNvPr id="12" name="文本框 11">
            <a:extLst>
              <a:ext uri="{FF2B5EF4-FFF2-40B4-BE49-F238E27FC236}">
                <a16:creationId xmlns:a16="http://schemas.microsoft.com/office/drawing/2014/main" id="{67200E05-9F35-4BF1-A29D-5989E08FD9DD}"/>
              </a:ext>
            </a:extLst>
          </p:cNvPr>
          <p:cNvSpPr txBox="1"/>
          <p:nvPr/>
        </p:nvSpPr>
        <p:spPr>
          <a:xfrm>
            <a:off x="953049" y="1559175"/>
            <a:ext cx="5371983" cy="830997"/>
          </a:xfrm>
          <a:prstGeom prst="rect">
            <a:avLst/>
          </a:prstGeom>
          <a:noFill/>
        </p:spPr>
        <p:txBody>
          <a:bodyPr wrap="none" rtlCol="0">
            <a:spAutoFit/>
          </a:bodyPr>
          <a:lstStyle/>
          <a:p>
            <a:r>
              <a:rPr lang="en-US" altLang="zh-CN" sz="2400" b="1" dirty="0"/>
              <a:t># symbols (letters + digits): 758</a:t>
            </a:r>
          </a:p>
          <a:p>
            <a:r>
              <a:rPr lang="en-US" altLang="zh-CN" sz="2400" b="1" dirty="0"/>
              <a:t>Complete compression factor: 75.72%</a:t>
            </a:r>
          </a:p>
        </p:txBody>
      </p:sp>
    </p:spTree>
    <p:extLst>
      <p:ext uri="{BB962C8B-B14F-4D97-AF65-F5344CB8AC3E}">
        <p14:creationId xmlns:p14="http://schemas.microsoft.com/office/powerpoint/2010/main" val="3969518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9131633" cy="2123658"/>
            <a:chOff x="460236" y="529679"/>
            <a:chExt cx="9131633" cy="2123658"/>
          </a:xfrm>
        </p:grpSpPr>
        <p:sp>
          <p:nvSpPr>
            <p:cNvPr id="3" name="文本框 2">
              <a:extLst>
                <a:ext uri="{FF2B5EF4-FFF2-40B4-BE49-F238E27FC236}">
                  <a16:creationId xmlns:a16="http://schemas.microsoft.com/office/drawing/2014/main" id="{C522D410-DCC4-4FE8-997E-5C7355152616}"/>
                </a:ext>
              </a:extLst>
            </p:cNvPr>
            <p:cNvSpPr txBox="1"/>
            <p:nvPr/>
          </p:nvSpPr>
          <p:spPr>
            <a:xfrm>
              <a:off x="918411" y="529679"/>
              <a:ext cx="8673458" cy="2123658"/>
            </a:xfrm>
            <a:prstGeom prst="rect">
              <a:avLst/>
            </a:prstGeom>
            <a:noFill/>
          </p:spPr>
          <p:txBody>
            <a:bodyPr wrap="square" rtlCol="0">
              <a:spAutoFit/>
            </a:bodyPr>
            <a:lstStyle/>
            <a:p>
              <a:r>
                <a:rPr lang="en-US" altLang="zh-CN" sz="4400" b="1" dirty="0"/>
                <a:t>Complete Expression</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8" name="表格 7">
            <a:extLst>
              <a:ext uri="{FF2B5EF4-FFF2-40B4-BE49-F238E27FC236}">
                <a16:creationId xmlns:a16="http://schemas.microsoft.com/office/drawing/2014/main" id="{C9855F5B-B4B8-4F04-833D-C53CC06B6EA3}"/>
              </a:ext>
            </a:extLst>
          </p:cNvPr>
          <p:cNvGraphicFramePr>
            <a:graphicFrameLocks noGrp="1"/>
          </p:cNvGraphicFramePr>
          <p:nvPr>
            <p:extLst>
              <p:ext uri="{D42A27DB-BD31-4B8C-83A1-F6EECF244321}">
                <p14:modId xmlns:p14="http://schemas.microsoft.com/office/powerpoint/2010/main" val="176603258"/>
              </p:ext>
            </p:extLst>
          </p:nvPr>
        </p:nvGraphicFramePr>
        <p:xfrm>
          <a:off x="1055688" y="1846691"/>
          <a:ext cx="2408902" cy="2871127"/>
        </p:xfrm>
        <a:graphic>
          <a:graphicData uri="http://schemas.openxmlformats.org/drawingml/2006/table">
            <a:tbl>
              <a:tblPr>
                <a:tableStyleId>{69CF1AB2-1976-4502-BF36-3FF5EA218861}</a:tableStyleId>
              </a:tblPr>
              <a:tblGrid>
                <a:gridCol w="981874">
                  <a:extLst>
                    <a:ext uri="{9D8B030D-6E8A-4147-A177-3AD203B41FA5}">
                      <a16:colId xmlns:a16="http://schemas.microsoft.com/office/drawing/2014/main" val="4045080982"/>
                    </a:ext>
                  </a:extLst>
                </a:gridCol>
                <a:gridCol w="1427028">
                  <a:extLst>
                    <a:ext uri="{9D8B030D-6E8A-4147-A177-3AD203B41FA5}">
                      <a16:colId xmlns:a16="http://schemas.microsoft.com/office/drawing/2014/main" val="2111098890"/>
                    </a:ext>
                  </a:extLst>
                </a:gridCol>
              </a:tblGrid>
              <a:tr h="274648">
                <a:tc>
                  <a:txBody>
                    <a:bodyPr/>
                    <a:lstStyle/>
                    <a:p>
                      <a:pPr algn="ctr" fontAlgn="b"/>
                      <a:r>
                        <a:rPr lang="en-AU" sz="1800" b="1" u="none" strike="noStrike" dirty="0">
                          <a:effectLst/>
                        </a:rPr>
                        <a:t>Length of </a:t>
                      </a:r>
                    </a:p>
                    <a:p>
                      <a:pPr algn="ctr" fontAlgn="b"/>
                      <a:r>
                        <a:rPr lang="en-AU" sz="1800" b="1" u="none" strike="noStrike" dirty="0">
                          <a:effectLst/>
                        </a:rPr>
                        <a:t>Text</a:t>
                      </a:r>
                    </a:p>
                    <a:p>
                      <a:pPr algn="ctr" fontAlgn="b"/>
                      <a:r>
                        <a:rPr lang="en-AU" sz="1800" b="1" i="0" u="none" strike="noStrike" dirty="0">
                          <a:solidFill>
                            <a:srgbClr val="000000"/>
                          </a:solidFill>
                          <a:effectLst/>
                          <a:latin typeface="宋体" panose="02010600030101010101" pitchFamily="2" charset="-122"/>
                          <a:ea typeface="宋体" panose="02010600030101010101" pitchFamily="2" charset="-122"/>
                        </a:rPr>
                        <a:t>(with $)</a:t>
                      </a:r>
                    </a:p>
                  </a:txBody>
                  <a:tcPr marL="6715" marR="6715" marT="6715" marB="0" anchor="ctr"/>
                </a:tc>
                <a:tc>
                  <a:txBody>
                    <a:bodyPr/>
                    <a:lstStyle/>
                    <a:p>
                      <a:pPr algn="ctr" fontAlgn="b"/>
                      <a:r>
                        <a:rPr lang="en-AU" sz="1800" b="1" u="none" strike="noStrike" dirty="0">
                          <a:effectLst/>
                        </a:rPr>
                        <a:t>Complete Compression</a:t>
                      </a:r>
                    </a:p>
                    <a:p>
                      <a:pPr algn="ctr" fontAlgn="b"/>
                      <a:r>
                        <a:rPr lang="en-AU" sz="1800" b="1" i="0" u="none" strike="noStrike" dirty="0">
                          <a:solidFill>
                            <a:srgbClr val="000000"/>
                          </a:solidFill>
                          <a:effectLst/>
                          <a:latin typeface="宋体" panose="02010600030101010101" pitchFamily="2" charset="-122"/>
                          <a:ea typeface="宋体" panose="02010600030101010101" pitchFamily="2" charset="-122"/>
                        </a:rPr>
                        <a:t>Factor</a:t>
                      </a:r>
                    </a:p>
                    <a:p>
                      <a:pPr algn="ctr" fontAlgn="b"/>
                      <a:r>
                        <a:rPr lang="en-AU" sz="1800" b="1" i="0" u="none" strike="noStrike" dirty="0">
                          <a:solidFill>
                            <a:srgbClr val="000000"/>
                          </a:solidFill>
                          <a:effectLst/>
                          <a:latin typeface="宋体" panose="02010600030101010101" pitchFamily="2" charset="-122"/>
                          <a:ea typeface="宋体" panose="02010600030101010101" pitchFamily="2" charset="-122"/>
                        </a:rPr>
                        <a:t>(%)</a:t>
                      </a:r>
                    </a:p>
                  </a:txBody>
                  <a:tcPr marL="6715" marR="6715" marT="6715" marB="0" anchor="ctr"/>
                </a:tc>
                <a:extLst>
                  <a:ext uri="{0D108BD9-81ED-4DB2-BD59-A6C34878D82A}">
                    <a16:rowId xmlns:a16="http://schemas.microsoft.com/office/drawing/2014/main" val="950923689"/>
                  </a:ext>
                </a:extLst>
              </a:tr>
              <a:tr h="294522">
                <a:tc>
                  <a:txBody>
                    <a:bodyPr/>
                    <a:lstStyle/>
                    <a:p>
                      <a:pPr algn="ctr" fontAlgn="b"/>
                      <a:r>
                        <a:rPr lang="en-US" altLang="zh-CN" sz="1800" u="none" strike="noStrike" dirty="0">
                          <a:effectLst/>
                        </a:rPr>
                        <a:t>1001</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ctr"/>
                </a:tc>
                <a:tc>
                  <a:txBody>
                    <a:bodyPr/>
                    <a:lstStyle/>
                    <a:p>
                      <a:pPr algn="ctr" fontAlgn="b"/>
                      <a:r>
                        <a:rPr lang="en-AU" sz="1800" u="none" strike="noStrike" dirty="0">
                          <a:effectLst/>
                        </a:rPr>
                        <a:t>75.72</a:t>
                      </a:r>
                      <a:endParaRPr lang="en-AU"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ctr"/>
                </a:tc>
                <a:extLst>
                  <a:ext uri="{0D108BD9-81ED-4DB2-BD59-A6C34878D82A}">
                    <a16:rowId xmlns:a16="http://schemas.microsoft.com/office/drawing/2014/main" val="652626459"/>
                  </a:ext>
                </a:extLst>
              </a:tr>
              <a:tr h="294522">
                <a:tc>
                  <a:txBody>
                    <a:bodyPr/>
                    <a:lstStyle/>
                    <a:p>
                      <a:pPr algn="ctr" fontAlgn="b"/>
                      <a:r>
                        <a:rPr lang="en-US" altLang="zh-CN" sz="1800" u="none" strike="noStrike" dirty="0">
                          <a:effectLst/>
                        </a:rPr>
                        <a:t>2001</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ctr"/>
                </a:tc>
                <a:tc>
                  <a:txBody>
                    <a:bodyPr/>
                    <a:lstStyle/>
                    <a:p>
                      <a:pPr algn="ctr" fontAlgn="b"/>
                      <a:r>
                        <a:rPr lang="en-AU" sz="1800" b="0" i="0" u="none" strike="noStrike" dirty="0">
                          <a:solidFill>
                            <a:srgbClr val="000000"/>
                          </a:solidFill>
                          <a:effectLst/>
                          <a:latin typeface="宋体" panose="02010600030101010101" pitchFamily="2" charset="-122"/>
                          <a:ea typeface="宋体" panose="02010600030101010101" pitchFamily="2" charset="-122"/>
                        </a:rPr>
                        <a:t>76.96</a:t>
                      </a:r>
                    </a:p>
                  </a:txBody>
                  <a:tcPr marL="6715" marR="6715" marT="6715" marB="0" anchor="ctr"/>
                </a:tc>
                <a:extLst>
                  <a:ext uri="{0D108BD9-81ED-4DB2-BD59-A6C34878D82A}">
                    <a16:rowId xmlns:a16="http://schemas.microsoft.com/office/drawing/2014/main" val="2919276462"/>
                  </a:ext>
                </a:extLst>
              </a:tr>
              <a:tr h="294522">
                <a:tc>
                  <a:txBody>
                    <a:bodyPr/>
                    <a:lstStyle/>
                    <a:p>
                      <a:pPr algn="ctr" fontAlgn="b"/>
                      <a:r>
                        <a:rPr lang="en-US" altLang="zh-CN" sz="1800" u="none" strike="noStrike" dirty="0">
                          <a:effectLst/>
                        </a:rPr>
                        <a:t>3001</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ctr"/>
                </a:tc>
                <a:tc>
                  <a:txBody>
                    <a:bodyPr/>
                    <a:lstStyle/>
                    <a:p>
                      <a:pPr algn="ctr" fontAlgn="b"/>
                      <a:r>
                        <a:rPr lang="en-AU" sz="1800" u="none" strike="noStrike" dirty="0">
                          <a:effectLst/>
                        </a:rPr>
                        <a:t>80.51</a:t>
                      </a:r>
                      <a:endParaRPr lang="en-AU"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ctr"/>
                </a:tc>
                <a:extLst>
                  <a:ext uri="{0D108BD9-81ED-4DB2-BD59-A6C34878D82A}">
                    <a16:rowId xmlns:a16="http://schemas.microsoft.com/office/drawing/2014/main" val="3908968970"/>
                  </a:ext>
                </a:extLst>
              </a:tr>
              <a:tr h="294522">
                <a:tc>
                  <a:txBody>
                    <a:bodyPr/>
                    <a:lstStyle/>
                    <a:p>
                      <a:pPr algn="ctr" fontAlgn="b"/>
                      <a:r>
                        <a:rPr lang="en-US" altLang="zh-CN" sz="1800" u="none" strike="noStrike" dirty="0">
                          <a:effectLst/>
                        </a:rPr>
                        <a:t>4001</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ctr"/>
                </a:tc>
                <a:tc>
                  <a:txBody>
                    <a:bodyPr/>
                    <a:lstStyle/>
                    <a:p>
                      <a:pPr algn="ctr" fontAlgn="b"/>
                      <a:r>
                        <a:rPr lang="en-AU" sz="1800" u="none" strike="noStrike" dirty="0">
                          <a:effectLst/>
                        </a:rPr>
                        <a:t>82.05</a:t>
                      </a:r>
                      <a:endParaRPr lang="en-AU"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ctr"/>
                </a:tc>
                <a:extLst>
                  <a:ext uri="{0D108BD9-81ED-4DB2-BD59-A6C34878D82A}">
                    <a16:rowId xmlns:a16="http://schemas.microsoft.com/office/drawing/2014/main" val="886513346"/>
                  </a:ext>
                </a:extLst>
              </a:tr>
              <a:tr h="294522">
                <a:tc>
                  <a:txBody>
                    <a:bodyPr/>
                    <a:lstStyle/>
                    <a:p>
                      <a:pPr algn="ctr" fontAlgn="b"/>
                      <a:r>
                        <a:rPr lang="en-US" altLang="zh-CN" sz="1800" u="none" strike="noStrike" dirty="0">
                          <a:effectLst/>
                        </a:rPr>
                        <a:t>5001</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ctr"/>
                </a:tc>
                <a:tc>
                  <a:txBody>
                    <a:bodyPr/>
                    <a:lstStyle/>
                    <a:p>
                      <a:pPr algn="ctr" fontAlgn="b"/>
                      <a:r>
                        <a:rPr lang="en-AU" sz="1800" u="none" strike="noStrike" dirty="0">
                          <a:effectLst/>
                        </a:rPr>
                        <a:t>82.76</a:t>
                      </a:r>
                      <a:endParaRPr lang="en-AU"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ctr"/>
                </a:tc>
                <a:extLst>
                  <a:ext uri="{0D108BD9-81ED-4DB2-BD59-A6C34878D82A}">
                    <a16:rowId xmlns:a16="http://schemas.microsoft.com/office/drawing/2014/main" val="157264040"/>
                  </a:ext>
                </a:extLst>
              </a:tr>
              <a:tr h="294522">
                <a:tc>
                  <a:txBody>
                    <a:bodyPr/>
                    <a:lstStyle/>
                    <a:p>
                      <a:pPr algn="ctr" fontAlgn="b"/>
                      <a:r>
                        <a:rPr lang="en-US" altLang="zh-CN" sz="1800" u="none" strike="noStrike" dirty="0">
                          <a:effectLst/>
                        </a:rPr>
                        <a:t>6001</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ctr"/>
                </a:tc>
                <a:tc>
                  <a:txBody>
                    <a:bodyPr/>
                    <a:lstStyle/>
                    <a:p>
                      <a:pPr algn="ctr" fontAlgn="b"/>
                      <a:r>
                        <a:rPr lang="en-AU" sz="1800" b="0" i="0" u="none" strike="noStrike" dirty="0">
                          <a:solidFill>
                            <a:srgbClr val="000000"/>
                          </a:solidFill>
                          <a:effectLst/>
                          <a:latin typeface="宋体" panose="02010600030101010101" pitchFamily="2" charset="-122"/>
                          <a:ea typeface="宋体" panose="02010600030101010101" pitchFamily="2" charset="-122"/>
                        </a:rPr>
                        <a:t>83.17</a:t>
                      </a:r>
                    </a:p>
                  </a:txBody>
                  <a:tcPr marL="6715" marR="6715" marT="6715" marB="0" anchor="ctr"/>
                </a:tc>
                <a:extLst>
                  <a:ext uri="{0D108BD9-81ED-4DB2-BD59-A6C34878D82A}">
                    <a16:rowId xmlns:a16="http://schemas.microsoft.com/office/drawing/2014/main" val="4269805991"/>
                  </a:ext>
                </a:extLst>
              </a:tr>
            </a:tbl>
          </a:graphicData>
        </a:graphic>
      </p:graphicFrame>
      <p:pic>
        <p:nvPicPr>
          <p:cNvPr id="6" name="图片 5">
            <a:extLst>
              <a:ext uri="{FF2B5EF4-FFF2-40B4-BE49-F238E27FC236}">
                <a16:creationId xmlns:a16="http://schemas.microsoft.com/office/drawing/2014/main" id="{73AD240A-A588-475D-AC6D-5050D2F62C84}"/>
              </a:ext>
            </a:extLst>
          </p:cNvPr>
          <p:cNvPicPr>
            <a:picLocks noChangeAspect="1"/>
          </p:cNvPicPr>
          <p:nvPr/>
        </p:nvPicPr>
        <p:blipFill rotWithShape="1">
          <a:blip r:embed="rId2"/>
          <a:srcRect t="4216"/>
          <a:stretch/>
        </p:blipFill>
        <p:spPr>
          <a:xfrm>
            <a:off x="4572000" y="1297458"/>
            <a:ext cx="7620000" cy="5474043"/>
          </a:xfrm>
          <a:prstGeom prst="rect">
            <a:avLst/>
          </a:prstGeom>
        </p:spPr>
      </p:pic>
      <p:sp>
        <p:nvSpPr>
          <p:cNvPr id="10" name="文本框 9">
            <a:extLst>
              <a:ext uri="{FF2B5EF4-FFF2-40B4-BE49-F238E27FC236}">
                <a16:creationId xmlns:a16="http://schemas.microsoft.com/office/drawing/2014/main" id="{FA87129A-B4A1-483E-B603-075373F16FF0}"/>
              </a:ext>
            </a:extLst>
          </p:cNvPr>
          <p:cNvSpPr txBox="1"/>
          <p:nvPr/>
        </p:nvSpPr>
        <p:spPr>
          <a:xfrm>
            <a:off x="981546" y="4906587"/>
            <a:ext cx="2949846" cy="646331"/>
          </a:xfrm>
          <a:prstGeom prst="rect">
            <a:avLst/>
          </a:prstGeom>
          <a:noFill/>
        </p:spPr>
        <p:txBody>
          <a:bodyPr wrap="none" rtlCol="0">
            <a:spAutoFit/>
          </a:bodyPr>
          <a:lstStyle/>
          <a:p>
            <a:r>
              <a:rPr lang="en-US" altLang="zh-CN" dirty="0"/>
              <a:t>* A shorter text is the prefix </a:t>
            </a:r>
          </a:p>
          <a:p>
            <a:r>
              <a:rPr lang="en-US" altLang="zh-CN" dirty="0"/>
              <a:t>of a longer one.</a:t>
            </a:r>
            <a:endParaRPr lang="zh-CN" altLang="en-US" dirty="0"/>
          </a:p>
        </p:txBody>
      </p:sp>
    </p:spTree>
    <p:extLst>
      <p:ext uri="{BB962C8B-B14F-4D97-AF65-F5344CB8AC3E}">
        <p14:creationId xmlns:p14="http://schemas.microsoft.com/office/powerpoint/2010/main" val="3364794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34B0EF60-E6BD-423E-B450-07295D5F1102}"/>
              </a:ext>
            </a:extLst>
          </p:cNvPr>
          <p:cNvGrpSpPr/>
          <p:nvPr/>
        </p:nvGrpSpPr>
        <p:grpSpPr>
          <a:xfrm>
            <a:off x="460236" y="529679"/>
            <a:ext cx="5910871" cy="2800767"/>
            <a:chOff x="460236" y="529679"/>
            <a:chExt cx="5910871" cy="2800767"/>
          </a:xfrm>
        </p:grpSpPr>
        <p:sp>
          <p:nvSpPr>
            <p:cNvPr id="2" name="文本框 1">
              <a:extLst>
                <a:ext uri="{FF2B5EF4-FFF2-40B4-BE49-F238E27FC236}">
                  <a16:creationId xmlns:a16="http://schemas.microsoft.com/office/drawing/2014/main" id="{ED3A513D-A64E-4AAB-8BD3-99190A19F75C}"/>
                </a:ext>
              </a:extLst>
            </p:cNvPr>
            <p:cNvSpPr txBox="1"/>
            <p:nvPr/>
          </p:nvSpPr>
          <p:spPr>
            <a:xfrm>
              <a:off x="918413" y="529679"/>
              <a:ext cx="5452694" cy="2800767"/>
            </a:xfrm>
            <a:prstGeom prst="rect">
              <a:avLst/>
            </a:prstGeom>
            <a:noFill/>
          </p:spPr>
          <p:txBody>
            <a:bodyPr wrap="square" rtlCol="0">
              <a:spAutoFit/>
            </a:bodyPr>
            <a:lstStyle/>
            <a:p>
              <a:r>
                <a:rPr lang="en-US" altLang="zh-CN" sz="4400" b="1" dirty="0"/>
                <a:t>The Mathematician, John von Neumann</a:t>
              </a:r>
            </a:p>
            <a:p>
              <a:endParaRPr lang="en-US" altLang="zh-CN" sz="4400" b="1" dirty="0"/>
            </a:p>
            <a:p>
              <a:endParaRPr lang="en-US" altLang="zh-CN" sz="4400" b="1" dirty="0"/>
            </a:p>
          </p:txBody>
        </p:sp>
        <p:sp>
          <p:nvSpPr>
            <p:cNvPr id="3" name="矩形 2">
              <a:extLst>
                <a:ext uri="{FF2B5EF4-FFF2-40B4-BE49-F238E27FC236}">
                  <a16:creationId xmlns:a16="http://schemas.microsoft.com/office/drawing/2014/main" id="{62CBEAE6-76AB-40BB-A7D5-B409329F961C}"/>
                </a:ext>
              </a:extLst>
            </p:cNvPr>
            <p:cNvSpPr/>
            <p:nvPr/>
          </p:nvSpPr>
          <p:spPr>
            <a:xfrm>
              <a:off x="597348" y="629321"/>
              <a:ext cx="321064" cy="12153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48B8AC3E-FD77-49F8-B47A-C9FABEA16595}"/>
                </a:ext>
              </a:extLst>
            </p:cNvPr>
            <p:cNvSpPr/>
            <p:nvPr/>
          </p:nvSpPr>
          <p:spPr>
            <a:xfrm>
              <a:off x="460236" y="629321"/>
              <a:ext cx="84546" cy="12153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a:extLst>
              <a:ext uri="{FF2B5EF4-FFF2-40B4-BE49-F238E27FC236}">
                <a16:creationId xmlns:a16="http://schemas.microsoft.com/office/drawing/2014/main" id="{95D39BB0-97E5-4D85-923B-0F904DD6C305}"/>
              </a:ext>
            </a:extLst>
          </p:cNvPr>
          <p:cNvSpPr txBox="1"/>
          <p:nvPr/>
        </p:nvSpPr>
        <p:spPr>
          <a:xfrm>
            <a:off x="964132" y="2171541"/>
            <a:ext cx="10652480" cy="4247317"/>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A discussion of the nature of intellectual work is a difficult task in any field, even in fields which are not so far removed from the central area of our common human intellectual effort as mathematics still is. A discussion of the nature of any intellectual effort is difficult per se - at any rate, more difficult than the mere exercise of that particular intellectual effort. It is harder to understand the mechanism of an airplane, and the theories of the forces which lift and which propel it, than merely to ride in it, to be elevated and transported by it - or even to steer it. It is exceptional that one should be able to acquire the understanding of a process without having previously acquired a deep familiarity with running it, with using it, before one has assimilated it in an instinctive and empirical way.</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Thus any discussion of the nature of intellectual effort in any field is difficult, unless it presupposes an easy, routine familiarity with that field. In mathematics this limitation becomes very severe, if the discussion is to be kept on a non-mathematical plane. The discussion will then necessarily show some very bad features; points which are made can never be properly documented, and a certain over-all superficiality of the discussion becomes unavoidable.</a:t>
            </a:r>
          </a:p>
          <a:p>
            <a:r>
              <a:rPr lang="en-US" altLang="zh-CN" dirty="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C729731D-D227-405C-93F3-6C9A90581284}"/>
              </a:ext>
            </a:extLst>
          </p:cNvPr>
          <p:cNvSpPr txBox="1"/>
          <p:nvPr/>
        </p:nvSpPr>
        <p:spPr>
          <a:xfrm>
            <a:off x="87079" y="6344214"/>
            <a:ext cx="6284028" cy="461665"/>
          </a:xfrm>
          <a:prstGeom prst="rect">
            <a:avLst/>
          </a:prstGeom>
          <a:noFill/>
        </p:spPr>
        <p:txBody>
          <a:bodyPr wrap="none" rtlCol="0">
            <a:spAutoFit/>
          </a:bodyPr>
          <a:lstStyle/>
          <a:p>
            <a:r>
              <a:rPr lang="en-AU" altLang="zh-CN" sz="1200" i="1" dirty="0">
                <a:latin typeface="Times New Roman" panose="02020603050405020304" pitchFamily="18" charset="0"/>
                <a:cs typeface="Times New Roman" panose="02020603050405020304" pitchFamily="18" charset="0"/>
              </a:rPr>
              <a:t>Text: </a:t>
            </a:r>
            <a:r>
              <a:rPr lang="en-US" altLang="zh-CN" sz="1200" i="1" dirty="0">
                <a:latin typeface="Times New Roman" panose="02020603050405020304" pitchFamily="18" charset="0"/>
                <a:cs typeface="Times New Roman" panose="02020603050405020304" pitchFamily="18" charset="0"/>
              </a:rPr>
              <a:t>Works of the Mind Vol. I no. 1 (University of Chicago Press, Chicago, 1947), 180-196.</a:t>
            </a:r>
            <a:endParaRPr lang="en-AU" altLang="zh-CN" sz="1200" i="1" dirty="0">
              <a:latin typeface="Times New Roman" panose="02020603050405020304" pitchFamily="18" charset="0"/>
              <a:cs typeface="Times New Roman" panose="02020603050405020304" pitchFamily="18" charset="0"/>
            </a:endParaRPr>
          </a:p>
          <a:p>
            <a:r>
              <a:rPr lang="en-AU" altLang="zh-CN" sz="1200" i="1" dirty="0">
                <a:latin typeface="Times New Roman" panose="02020603050405020304" pitchFamily="18" charset="0"/>
                <a:cs typeface="Times New Roman" panose="02020603050405020304" pitchFamily="18" charset="0"/>
              </a:rPr>
              <a:t>Image: https://</a:t>
            </a:r>
            <a:r>
              <a:rPr lang="en-AU" altLang="zh-CN" sz="1200" i="1" dirty="0" err="1">
                <a:latin typeface="Times New Roman" panose="02020603050405020304" pitchFamily="18" charset="0"/>
                <a:cs typeface="Times New Roman" panose="02020603050405020304" pitchFamily="18" charset="0"/>
              </a:rPr>
              <a:t>www.christies.com</a:t>
            </a:r>
            <a:r>
              <a:rPr lang="en-AU" altLang="zh-CN" sz="1200" i="1" dirty="0">
                <a:latin typeface="Times New Roman" panose="02020603050405020304" pitchFamily="18" charset="0"/>
                <a:cs typeface="Times New Roman" panose="02020603050405020304" pitchFamily="18" charset="0"/>
              </a:rPr>
              <a:t>/</a:t>
            </a:r>
            <a:r>
              <a:rPr lang="en-AU" altLang="zh-CN" sz="1200" i="1" dirty="0" err="1">
                <a:latin typeface="Times New Roman" panose="02020603050405020304" pitchFamily="18" charset="0"/>
                <a:cs typeface="Times New Roman" panose="02020603050405020304" pitchFamily="18" charset="0"/>
              </a:rPr>
              <a:t>lotfinder</a:t>
            </a:r>
            <a:r>
              <a:rPr lang="en-AU" altLang="zh-CN" sz="1200" i="1" dirty="0">
                <a:latin typeface="Times New Roman" panose="02020603050405020304" pitchFamily="18" charset="0"/>
                <a:cs typeface="Times New Roman" panose="02020603050405020304" pitchFamily="18" charset="0"/>
              </a:rPr>
              <a:t>/lot/von-</a:t>
            </a:r>
            <a:r>
              <a:rPr lang="en-AU" altLang="zh-CN" sz="1200" i="1" dirty="0" err="1">
                <a:latin typeface="Times New Roman" panose="02020603050405020304" pitchFamily="18" charset="0"/>
                <a:cs typeface="Times New Roman" panose="02020603050405020304" pitchFamily="18" charset="0"/>
              </a:rPr>
              <a:t>neumann</a:t>
            </a:r>
            <a:r>
              <a:rPr lang="en-AU" altLang="zh-CN" sz="1200" i="1" dirty="0">
                <a:latin typeface="Times New Roman" panose="02020603050405020304" pitchFamily="18" charset="0"/>
                <a:cs typeface="Times New Roman" panose="02020603050405020304" pitchFamily="18" charset="0"/>
              </a:rPr>
              <a:t>-john-and-</a:t>
            </a:r>
            <a:r>
              <a:rPr lang="en-AU" altLang="zh-CN" sz="1200" i="1" dirty="0" err="1">
                <a:latin typeface="Times New Roman" panose="02020603050405020304" pitchFamily="18" charset="0"/>
                <a:cs typeface="Times New Roman" panose="02020603050405020304" pitchFamily="18" charset="0"/>
              </a:rPr>
              <a:t>oskar</a:t>
            </a:r>
            <a:r>
              <a:rPr lang="en-AU" altLang="zh-CN" sz="1200" i="1" dirty="0">
                <a:latin typeface="Times New Roman" panose="02020603050405020304" pitchFamily="18" charset="0"/>
                <a:cs typeface="Times New Roman" panose="02020603050405020304" pitchFamily="18" charset="0"/>
              </a:rPr>
              <a:t>-4443670-</a:t>
            </a:r>
            <a:r>
              <a:rPr lang="en-AU" altLang="zh-CN" sz="1200" i="1" dirty="0" err="1">
                <a:latin typeface="Times New Roman" panose="02020603050405020304" pitchFamily="18" charset="0"/>
                <a:cs typeface="Times New Roman" panose="02020603050405020304" pitchFamily="18" charset="0"/>
              </a:rPr>
              <a:t>details.aspx</a:t>
            </a:r>
            <a:endParaRPr lang="zh-CN" altLang="en-US" sz="1200" i="1" dirty="0">
              <a:latin typeface="Times New Roman" panose="02020603050405020304" pitchFamily="18" charset="0"/>
              <a:cs typeface="Times New Roman" panose="02020603050405020304" pitchFamily="18" charset="0"/>
            </a:endParaRPr>
          </a:p>
        </p:txBody>
      </p:sp>
      <p:cxnSp>
        <p:nvCxnSpPr>
          <p:cNvPr id="12" name="直接连接符 11">
            <a:extLst>
              <a:ext uri="{FF2B5EF4-FFF2-40B4-BE49-F238E27FC236}">
                <a16:creationId xmlns:a16="http://schemas.microsoft.com/office/drawing/2014/main" id="{6060AAAB-47D5-4638-BC7D-4DFB0380BC44}"/>
              </a:ext>
            </a:extLst>
          </p:cNvPr>
          <p:cNvCxnSpPr/>
          <p:nvPr/>
        </p:nvCxnSpPr>
        <p:spPr>
          <a:xfrm>
            <a:off x="186612" y="6362876"/>
            <a:ext cx="2127379" cy="0"/>
          </a:xfrm>
          <a:prstGeom prst="line">
            <a:avLst/>
          </a:prstGeom>
        </p:spPr>
        <p:style>
          <a:lnRef idx="1">
            <a:schemeClr val="dk1"/>
          </a:lnRef>
          <a:fillRef idx="0">
            <a:schemeClr val="dk1"/>
          </a:fillRef>
          <a:effectRef idx="0">
            <a:schemeClr val="dk1"/>
          </a:effectRef>
          <a:fontRef idx="minor">
            <a:schemeClr val="tx1"/>
          </a:fontRef>
        </p:style>
      </p:cxnSp>
      <p:pic>
        <p:nvPicPr>
          <p:cNvPr id="8" name="图片 7">
            <a:extLst>
              <a:ext uri="{FF2B5EF4-FFF2-40B4-BE49-F238E27FC236}">
                <a16:creationId xmlns:a16="http://schemas.microsoft.com/office/drawing/2014/main" id="{891FAE84-0E5D-4D4D-BE6F-CA39CE74C3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1738" y="273039"/>
            <a:ext cx="1421169" cy="1852882"/>
          </a:xfrm>
          <a:prstGeom prst="rect">
            <a:avLst/>
          </a:prstGeom>
        </p:spPr>
      </p:pic>
      <p:sp>
        <p:nvSpPr>
          <p:cNvPr id="15" name="动作按钮: 转到开头 14">
            <a:hlinkClick r:id="rId3" action="ppaction://hlinksldjump" highlightClick="1"/>
            <a:extLst>
              <a:ext uri="{FF2B5EF4-FFF2-40B4-BE49-F238E27FC236}">
                <a16:creationId xmlns:a16="http://schemas.microsoft.com/office/drawing/2014/main" id="{47E753BC-DC3E-4CA3-BF26-4FE31DA27643}"/>
              </a:ext>
            </a:extLst>
          </p:cNvPr>
          <p:cNvSpPr/>
          <p:nvPr/>
        </p:nvSpPr>
        <p:spPr>
          <a:xfrm>
            <a:off x="460236" y="1922107"/>
            <a:ext cx="458176" cy="294554"/>
          </a:xfrm>
          <a:prstGeom prst="actionButtonBeginning">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2393804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6283465" cy="2123658"/>
            <a:chOff x="460236" y="529679"/>
            <a:chExt cx="6283465" cy="2123658"/>
          </a:xfrm>
        </p:grpSpPr>
        <p:sp>
          <p:nvSpPr>
            <p:cNvPr id="3" name="文本框 2">
              <a:extLst>
                <a:ext uri="{FF2B5EF4-FFF2-40B4-BE49-F238E27FC236}">
                  <a16:creationId xmlns:a16="http://schemas.microsoft.com/office/drawing/2014/main" id="{C522D410-DCC4-4FE8-997E-5C7355152616}"/>
                </a:ext>
              </a:extLst>
            </p:cNvPr>
            <p:cNvSpPr txBox="1"/>
            <p:nvPr/>
          </p:nvSpPr>
          <p:spPr>
            <a:xfrm>
              <a:off x="918413" y="529679"/>
              <a:ext cx="5825288" cy="2123658"/>
            </a:xfrm>
            <a:prstGeom prst="rect">
              <a:avLst/>
            </a:prstGeom>
            <a:noFill/>
          </p:spPr>
          <p:txBody>
            <a:bodyPr wrap="square" rtlCol="0">
              <a:spAutoFit/>
            </a:bodyPr>
            <a:lstStyle/>
            <a:p>
              <a:r>
                <a:rPr lang="en-US" altLang="zh-CN" sz="4400" b="1" dirty="0"/>
                <a:t>Preprocessing</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a:extLst>
              <a:ext uri="{FF2B5EF4-FFF2-40B4-BE49-F238E27FC236}">
                <a16:creationId xmlns:a16="http://schemas.microsoft.com/office/drawing/2014/main" id="{5CD7A89D-7547-41EA-981E-E17DB9F493AA}"/>
              </a:ext>
            </a:extLst>
          </p:cNvPr>
          <p:cNvSpPr txBox="1"/>
          <p:nvPr/>
        </p:nvSpPr>
        <p:spPr>
          <a:xfrm>
            <a:off x="947596" y="1421614"/>
            <a:ext cx="3656770" cy="1200329"/>
          </a:xfrm>
          <a:prstGeom prst="rect">
            <a:avLst/>
          </a:prstGeom>
          <a:noFill/>
        </p:spPr>
        <p:txBody>
          <a:bodyPr wrap="none" rtlCol="0">
            <a:spAutoFit/>
          </a:bodyPr>
          <a:lstStyle/>
          <a:p>
            <a:r>
              <a:rPr lang="en-US" altLang="zh-CN" sz="2400" b="1" dirty="0"/>
              <a:t>Letters only</a:t>
            </a:r>
          </a:p>
          <a:p>
            <a:r>
              <a:rPr lang="en-US" altLang="zh-CN" sz="2400" b="1" dirty="0"/>
              <a:t>Lower case only</a:t>
            </a:r>
          </a:p>
          <a:p>
            <a:r>
              <a:rPr lang="en-AU" altLang="zh-CN" sz="2400" b="1" dirty="0"/>
              <a:t>First 1001 letters (with $)</a:t>
            </a:r>
            <a:endParaRPr lang="zh-CN" altLang="en-US" sz="2400" b="1" dirty="0"/>
          </a:p>
        </p:txBody>
      </p:sp>
      <p:sp>
        <p:nvSpPr>
          <p:cNvPr id="7" name="文本框 6">
            <a:extLst>
              <a:ext uri="{FF2B5EF4-FFF2-40B4-BE49-F238E27FC236}">
                <a16:creationId xmlns:a16="http://schemas.microsoft.com/office/drawing/2014/main" id="{EB63D514-17FC-4E61-A76F-2E1FE7EBC7D1}"/>
              </a:ext>
            </a:extLst>
          </p:cNvPr>
          <p:cNvSpPr txBox="1"/>
          <p:nvPr/>
        </p:nvSpPr>
        <p:spPr>
          <a:xfrm>
            <a:off x="957324" y="2689936"/>
            <a:ext cx="9392905" cy="3693319"/>
          </a:xfrm>
          <a:prstGeom prst="rect">
            <a:avLst/>
          </a:prstGeom>
          <a:noFill/>
        </p:spPr>
        <p:txBody>
          <a:bodyPr wrap="square" rtlCol="0">
            <a:spAutoFit/>
          </a:bodyPr>
          <a:lstStyle/>
          <a:p>
            <a:pPr algn="just"/>
            <a:r>
              <a:rPr lang="en-AU" altLang="zh-CN" dirty="0"/>
              <a:t>adiscussionofthenatureofintellectualworkisadifficulttaskinanyfieldeveninfieldswhicharenotsofarremovedfromthecentralareaofourcommonhumanintellectualeffortasmathematicsstillisadiscussionofthenatureofanyintellectualeffortisdifficultperseatanyratemoredifficultthanthemereexerciseofthatparticularintellectualeffortitishardertounderstandthemechanismofanairplaneandthetheoriesoftheforceswhichliftandwhichpropelitthanmerelytorideinittobeelevatedandtransportedbyitoreventosteerititisexceptionalthatoneshouldbeabletoacquiretheunderstandingofaprocesswithouthavingpreviouslyacquiredadeepfamiliaritywithrunningitwithusingitbeforeonehasassimilateditinaninstinctiveandempiricalwaythusanydiscussionofthenatureofintellectualeffortinanyfieldisdifficultunlessitpresupposesaneasyroutinefamiliaritywiththatfieldinmathematicsthislimitationbecomesverysevereifthediscussionistobekeptonanonmathematicalplanethediscussionwillthennecessarilyshowsomeverybadfeaturespointswhicharemadecanneverbeproperlydocumentedandacertainoveral$</a:t>
            </a:r>
          </a:p>
          <a:p>
            <a:pPr algn="dist"/>
            <a:endParaRPr lang="zh-CN" altLang="en-US" dirty="0"/>
          </a:p>
        </p:txBody>
      </p:sp>
    </p:spTree>
    <p:extLst>
      <p:ext uri="{BB962C8B-B14F-4D97-AF65-F5344CB8AC3E}">
        <p14:creationId xmlns:p14="http://schemas.microsoft.com/office/powerpoint/2010/main" val="704411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6283465" cy="1446550"/>
            <a:chOff x="460236" y="529679"/>
            <a:chExt cx="6283465" cy="1446550"/>
          </a:xfrm>
        </p:grpSpPr>
        <p:sp>
          <p:nvSpPr>
            <p:cNvPr id="3" name="文本框 2">
              <a:extLst>
                <a:ext uri="{FF2B5EF4-FFF2-40B4-BE49-F238E27FC236}">
                  <a16:creationId xmlns:a16="http://schemas.microsoft.com/office/drawing/2014/main" id="{C522D410-DCC4-4FE8-997E-5C7355152616}"/>
                </a:ext>
              </a:extLst>
            </p:cNvPr>
            <p:cNvSpPr txBox="1"/>
            <p:nvPr/>
          </p:nvSpPr>
          <p:spPr>
            <a:xfrm>
              <a:off x="918413" y="529679"/>
              <a:ext cx="5825288" cy="1446550"/>
            </a:xfrm>
            <a:prstGeom prst="rect">
              <a:avLst/>
            </a:prstGeom>
            <a:noFill/>
          </p:spPr>
          <p:txBody>
            <a:bodyPr wrap="square" rtlCol="0">
              <a:spAutoFit/>
            </a:bodyPr>
            <a:lstStyle/>
            <a:p>
              <a:r>
                <a:rPr lang="en-US" altLang="zh-CN" sz="4400" b="1" dirty="0"/>
                <a:t>Frequency of Letters</a:t>
              </a:r>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10" name="表格 9">
            <a:extLst>
              <a:ext uri="{FF2B5EF4-FFF2-40B4-BE49-F238E27FC236}">
                <a16:creationId xmlns:a16="http://schemas.microsoft.com/office/drawing/2014/main" id="{81793CD0-E8BD-46DA-B1D0-9AFAD8214F08}"/>
              </a:ext>
            </a:extLst>
          </p:cNvPr>
          <p:cNvGraphicFramePr>
            <a:graphicFrameLocks noGrp="1"/>
          </p:cNvGraphicFramePr>
          <p:nvPr>
            <p:extLst>
              <p:ext uri="{D42A27DB-BD31-4B8C-83A1-F6EECF244321}">
                <p14:modId xmlns:p14="http://schemas.microsoft.com/office/powerpoint/2010/main" val="2608549876"/>
              </p:ext>
            </p:extLst>
          </p:nvPr>
        </p:nvGraphicFramePr>
        <p:xfrm>
          <a:off x="2879790" y="1635789"/>
          <a:ext cx="2945622" cy="4109821"/>
        </p:xfrm>
        <a:graphic>
          <a:graphicData uri="http://schemas.openxmlformats.org/drawingml/2006/table">
            <a:tbl>
              <a:tblPr>
                <a:tableStyleId>{69CF1AB2-1976-4502-BF36-3FF5EA218861}</a:tableStyleId>
              </a:tblPr>
              <a:tblGrid>
                <a:gridCol w="981874">
                  <a:extLst>
                    <a:ext uri="{9D8B030D-6E8A-4147-A177-3AD203B41FA5}">
                      <a16:colId xmlns:a16="http://schemas.microsoft.com/office/drawing/2014/main" val="4045080982"/>
                    </a:ext>
                  </a:extLst>
                </a:gridCol>
                <a:gridCol w="981874">
                  <a:extLst>
                    <a:ext uri="{9D8B030D-6E8A-4147-A177-3AD203B41FA5}">
                      <a16:colId xmlns:a16="http://schemas.microsoft.com/office/drawing/2014/main" val="2111098890"/>
                    </a:ext>
                  </a:extLst>
                </a:gridCol>
                <a:gridCol w="981874">
                  <a:extLst>
                    <a:ext uri="{9D8B030D-6E8A-4147-A177-3AD203B41FA5}">
                      <a16:colId xmlns:a16="http://schemas.microsoft.com/office/drawing/2014/main" val="221603830"/>
                    </a:ext>
                  </a:extLst>
                </a:gridCol>
              </a:tblGrid>
              <a:tr h="274648">
                <a:tc>
                  <a:txBody>
                    <a:bodyPr/>
                    <a:lstStyle/>
                    <a:p>
                      <a:pPr algn="ctr" fontAlgn="b"/>
                      <a:r>
                        <a:rPr lang="en-AU" sz="1800" b="1" u="none" strike="noStrike" dirty="0">
                          <a:effectLst/>
                        </a:rPr>
                        <a:t>Rank</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Letter</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Freq</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extLst>
                  <a:ext uri="{0D108BD9-81ED-4DB2-BD59-A6C34878D82A}">
                    <a16:rowId xmlns:a16="http://schemas.microsoft.com/office/drawing/2014/main" val="950923689"/>
                  </a:ext>
                </a:extLst>
              </a:tr>
              <a:tr h="294522">
                <a:tc>
                  <a:txBody>
                    <a:bodyPr/>
                    <a:lstStyle/>
                    <a:p>
                      <a:pPr algn="ctr" fontAlgn="b"/>
                      <a:r>
                        <a:rPr lang="en-US" altLang="zh-CN" sz="1800" u="none" strike="noStrike" dirty="0">
                          <a:effectLst/>
                        </a:rPr>
                        <a:t>1</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dirty="0">
                          <a:solidFill>
                            <a:schemeClr val="dk1"/>
                          </a:solidFill>
                          <a:effectLst/>
                          <a:latin typeface="+mn-lt"/>
                          <a:ea typeface="+mn-ea"/>
                          <a:cs typeface="+mn-cs"/>
                        </a:rPr>
                        <a:t>e</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120</a:t>
                      </a:r>
                    </a:p>
                  </a:txBody>
                  <a:tcPr marL="7620" marR="7620" marT="7620" marB="0" anchor="b"/>
                </a:tc>
                <a:extLst>
                  <a:ext uri="{0D108BD9-81ED-4DB2-BD59-A6C34878D82A}">
                    <a16:rowId xmlns:a16="http://schemas.microsoft.com/office/drawing/2014/main" val="652626459"/>
                  </a:ext>
                </a:extLst>
              </a:tr>
              <a:tr h="294522">
                <a:tc>
                  <a:txBody>
                    <a:bodyPr/>
                    <a:lstStyle/>
                    <a:p>
                      <a:pPr algn="ctr" fontAlgn="b"/>
                      <a:r>
                        <a:rPr lang="en-US" altLang="zh-CN" sz="1800" u="none" strike="noStrike" dirty="0">
                          <a:effectLst/>
                        </a:rPr>
                        <a:t>2</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dirty="0" err="1">
                          <a:solidFill>
                            <a:schemeClr val="dk1"/>
                          </a:solidFill>
                          <a:effectLst/>
                          <a:latin typeface="+mn-lt"/>
                          <a:ea typeface="+mn-ea"/>
                          <a:cs typeface="+mn-cs"/>
                        </a:rPr>
                        <a:t>i</a:t>
                      </a:r>
                      <a:endParaRPr lang="en-AU" sz="1800" u="none" strike="noStrike" kern="1200" dirty="0">
                        <a:solidFill>
                          <a:schemeClr val="dk1"/>
                        </a:solidFill>
                        <a:effectLst/>
                        <a:latin typeface="+mn-lt"/>
                        <a:ea typeface="+mn-ea"/>
                        <a:cs typeface="+mn-cs"/>
                      </a:endParaRP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100</a:t>
                      </a:r>
                    </a:p>
                  </a:txBody>
                  <a:tcPr marL="7620" marR="7620" marT="7620" marB="0" anchor="b"/>
                </a:tc>
                <a:extLst>
                  <a:ext uri="{0D108BD9-81ED-4DB2-BD59-A6C34878D82A}">
                    <a16:rowId xmlns:a16="http://schemas.microsoft.com/office/drawing/2014/main" val="2919276462"/>
                  </a:ext>
                </a:extLst>
              </a:tr>
              <a:tr h="294522">
                <a:tc>
                  <a:txBody>
                    <a:bodyPr/>
                    <a:lstStyle/>
                    <a:p>
                      <a:pPr algn="ctr" fontAlgn="b"/>
                      <a:r>
                        <a:rPr lang="en-US" altLang="zh-CN" sz="1800" u="none" strike="noStrike">
                          <a:effectLst/>
                        </a:rPr>
                        <a:t>3</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dirty="0">
                          <a:solidFill>
                            <a:schemeClr val="dk1"/>
                          </a:solidFill>
                          <a:effectLst/>
                          <a:latin typeface="+mn-lt"/>
                          <a:ea typeface="+mn-ea"/>
                          <a:cs typeface="+mn-cs"/>
                        </a:rPr>
                        <a:t>t</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99</a:t>
                      </a:r>
                    </a:p>
                  </a:txBody>
                  <a:tcPr marL="7620" marR="7620" marT="7620" marB="0" anchor="b"/>
                </a:tc>
                <a:extLst>
                  <a:ext uri="{0D108BD9-81ED-4DB2-BD59-A6C34878D82A}">
                    <a16:rowId xmlns:a16="http://schemas.microsoft.com/office/drawing/2014/main" val="3908968970"/>
                  </a:ext>
                </a:extLst>
              </a:tr>
              <a:tr h="294522">
                <a:tc>
                  <a:txBody>
                    <a:bodyPr/>
                    <a:lstStyle/>
                    <a:p>
                      <a:pPr algn="ctr" fontAlgn="b"/>
                      <a:r>
                        <a:rPr lang="en-US" altLang="zh-CN" sz="1800" u="none" strike="noStrike">
                          <a:effectLst/>
                        </a:rPr>
                        <a:t>4</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a</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85</a:t>
                      </a:r>
                    </a:p>
                  </a:txBody>
                  <a:tcPr marL="7620" marR="7620" marT="7620" marB="0" anchor="b"/>
                </a:tc>
                <a:extLst>
                  <a:ext uri="{0D108BD9-81ED-4DB2-BD59-A6C34878D82A}">
                    <a16:rowId xmlns:a16="http://schemas.microsoft.com/office/drawing/2014/main" val="886513346"/>
                  </a:ext>
                </a:extLst>
              </a:tr>
              <a:tr h="294522">
                <a:tc>
                  <a:txBody>
                    <a:bodyPr/>
                    <a:lstStyle/>
                    <a:p>
                      <a:pPr algn="ctr" fontAlgn="b"/>
                      <a:r>
                        <a:rPr lang="en-US" altLang="zh-CN" sz="1800" u="none" strike="noStrike">
                          <a:effectLst/>
                        </a:rPr>
                        <a:t>5</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dirty="0">
                          <a:solidFill>
                            <a:schemeClr val="dk1"/>
                          </a:solidFill>
                          <a:effectLst/>
                          <a:latin typeface="+mn-lt"/>
                          <a:ea typeface="+mn-ea"/>
                          <a:cs typeface="+mn-cs"/>
                        </a:rPr>
                        <a:t>n</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72</a:t>
                      </a:r>
                    </a:p>
                  </a:txBody>
                  <a:tcPr marL="7620" marR="7620" marT="7620" marB="0" anchor="b"/>
                </a:tc>
                <a:extLst>
                  <a:ext uri="{0D108BD9-81ED-4DB2-BD59-A6C34878D82A}">
                    <a16:rowId xmlns:a16="http://schemas.microsoft.com/office/drawing/2014/main" val="157264040"/>
                  </a:ext>
                </a:extLst>
              </a:tr>
              <a:tr h="294522">
                <a:tc>
                  <a:txBody>
                    <a:bodyPr/>
                    <a:lstStyle/>
                    <a:p>
                      <a:pPr algn="ctr" fontAlgn="b"/>
                      <a:r>
                        <a:rPr lang="en-US" altLang="zh-CN" sz="1800" u="none" strike="noStrike">
                          <a:effectLst/>
                        </a:rPr>
                        <a:t>6</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s</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63</a:t>
                      </a:r>
                    </a:p>
                  </a:txBody>
                  <a:tcPr marL="7620" marR="7620" marT="7620" marB="0" anchor="b"/>
                </a:tc>
                <a:extLst>
                  <a:ext uri="{0D108BD9-81ED-4DB2-BD59-A6C34878D82A}">
                    <a16:rowId xmlns:a16="http://schemas.microsoft.com/office/drawing/2014/main" val="4269805991"/>
                  </a:ext>
                </a:extLst>
              </a:tr>
              <a:tr h="294522">
                <a:tc>
                  <a:txBody>
                    <a:bodyPr/>
                    <a:lstStyle/>
                    <a:p>
                      <a:pPr algn="ctr" fontAlgn="b"/>
                      <a:r>
                        <a:rPr lang="en-US" altLang="zh-CN" sz="1800" u="none" strike="noStrike">
                          <a:effectLst/>
                        </a:rPr>
                        <a:t>7</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o</a:t>
                      </a:r>
                    </a:p>
                  </a:txBody>
                  <a:tcPr marL="7620" marR="7620" marT="7620" marB="0" anchor="b"/>
                </a:tc>
                <a:tc>
                  <a:txBody>
                    <a:bodyPr/>
                    <a:lstStyle/>
                    <a:p>
                      <a:pPr algn="ctr" fontAlgn="b"/>
                      <a:r>
                        <a:rPr lang="en-US" altLang="zh-CN" sz="1800" u="none" strike="noStrike" kern="1200" dirty="0">
                          <a:solidFill>
                            <a:schemeClr val="dk1"/>
                          </a:solidFill>
                          <a:effectLst/>
                          <a:latin typeface="+mn-lt"/>
                          <a:ea typeface="+mn-ea"/>
                          <a:cs typeface="+mn-cs"/>
                        </a:rPr>
                        <a:t>60</a:t>
                      </a:r>
                    </a:p>
                  </a:txBody>
                  <a:tcPr marL="7620" marR="7620" marT="7620" marB="0" anchor="b"/>
                </a:tc>
                <a:extLst>
                  <a:ext uri="{0D108BD9-81ED-4DB2-BD59-A6C34878D82A}">
                    <a16:rowId xmlns:a16="http://schemas.microsoft.com/office/drawing/2014/main" val="2971302552"/>
                  </a:ext>
                </a:extLst>
              </a:tr>
              <a:tr h="294522">
                <a:tc>
                  <a:txBody>
                    <a:bodyPr/>
                    <a:lstStyle/>
                    <a:p>
                      <a:pPr algn="ctr" fontAlgn="b"/>
                      <a:r>
                        <a:rPr lang="en-US" altLang="zh-CN" sz="1800" u="none" strike="noStrike">
                          <a:effectLst/>
                        </a:rPr>
                        <a:t>8</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r</a:t>
                      </a:r>
                    </a:p>
                  </a:txBody>
                  <a:tcPr marL="7620" marR="7620" marT="7620" marB="0" anchor="b"/>
                </a:tc>
                <a:tc>
                  <a:txBody>
                    <a:bodyPr/>
                    <a:lstStyle/>
                    <a:p>
                      <a:pPr algn="ctr" fontAlgn="b"/>
                      <a:r>
                        <a:rPr lang="en-US" altLang="zh-CN" sz="1800" u="none" strike="noStrike" kern="1200" dirty="0">
                          <a:solidFill>
                            <a:schemeClr val="dk1"/>
                          </a:solidFill>
                          <a:effectLst/>
                          <a:latin typeface="+mn-lt"/>
                          <a:ea typeface="+mn-ea"/>
                          <a:cs typeface="+mn-cs"/>
                        </a:rPr>
                        <a:t>58</a:t>
                      </a:r>
                    </a:p>
                  </a:txBody>
                  <a:tcPr marL="7620" marR="7620" marT="7620" marB="0" anchor="b"/>
                </a:tc>
                <a:extLst>
                  <a:ext uri="{0D108BD9-81ED-4DB2-BD59-A6C34878D82A}">
                    <a16:rowId xmlns:a16="http://schemas.microsoft.com/office/drawing/2014/main" val="105788300"/>
                  </a:ext>
                </a:extLst>
              </a:tr>
              <a:tr h="294522">
                <a:tc>
                  <a:txBody>
                    <a:bodyPr/>
                    <a:lstStyle/>
                    <a:p>
                      <a:pPr algn="ctr" fontAlgn="b"/>
                      <a:r>
                        <a:rPr lang="en-US" altLang="zh-CN" sz="1800" u="none" strike="noStrike">
                          <a:effectLst/>
                        </a:rPr>
                        <a:t>9</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l</a:t>
                      </a:r>
                    </a:p>
                  </a:txBody>
                  <a:tcPr marL="7620" marR="7620" marT="7620" marB="0" anchor="b"/>
                </a:tc>
                <a:tc>
                  <a:txBody>
                    <a:bodyPr/>
                    <a:lstStyle/>
                    <a:p>
                      <a:pPr algn="ctr" fontAlgn="b"/>
                      <a:r>
                        <a:rPr lang="en-US" altLang="zh-CN" sz="1800" u="none" strike="noStrike" kern="1200" dirty="0">
                          <a:solidFill>
                            <a:schemeClr val="dk1"/>
                          </a:solidFill>
                          <a:effectLst/>
                          <a:latin typeface="+mn-lt"/>
                          <a:ea typeface="+mn-ea"/>
                          <a:cs typeface="+mn-cs"/>
                        </a:rPr>
                        <a:t>49</a:t>
                      </a:r>
                    </a:p>
                  </a:txBody>
                  <a:tcPr marL="7620" marR="7620" marT="7620" marB="0" anchor="b"/>
                </a:tc>
                <a:extLst>
                  <a:ext uri="{0D108BD9-81ED-4DB2-BD59-A6C34878D82A}">
                    <a16:rowId xmlns:a16="http://schemas.microsoft.com/office/drawing/2014/main" val="2684505406"/>
                  </a:ext>
                </a:extLst>
              </a:tr>
              <a:tr h="294522">
                <a:tc>
                  <a:txBody>
                    <a:bodyPr/>
                    <a:lstStyle/>
                    <a:p>
                      <a:pPr algn="ctr" fontAlgn="b"/>
                      <a:r>
                        <a:rPr lang="en-US" altLang="zh-CN" sz="1800" u="none" strike="noStrike">
                          <a:effectLst/>
                        </a:rPr>
                        <a:t>10</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h</a:t>
                      </a:r>
                    </a:p>
                  </a:txBody>
                  <a:tcPr marL="7620" marR="7620" marT="7620" marB="0" anchor="b"/>
                </a:tc>
                <a:tc>
                  <a:txBody>
                    <a:bodyPr/>
                    <a:lstStyle/>
                    <a:p>
                      <a:pPr algn="ctr" fontAlgn="b"/>
                      <a:r>
                        <a:rPr lang="en-US" altLang="zh-CN" sz="1800" u="none" strike="noStrike" kern="1200" dirty="0">
                          <a:solidFill>
                            <a:schemeClr val="dk1"/>
                          </a:solidFill>
                          <a:effectLst/>
                          <a:latin typeface="+mn-lt"/>
                          <a:ea typeface="+mn-ea"/>
                          <a:cs typeface="+mn-cs"/>
                        </a:rPr>
                        <a:t>42</a:t>
                      </a:r>
                    </a:p>
                  </a:txBody>
                  <a:tcPr marL="7620" marR="7620" marT="7620" marB="0" anchor="b"/>
                </a:tc>
                <a:extLst>
                  <a:ext uri="{0D108BD9-81ED-4DB2-BD59-A6C34878D82A}">
                    <a16:rowId xmlns:a16="http://schemas.microsoft.com/office/drawing/2014/main" val="694397690"/>
                  </a:ext>
                </a:extLst>
              </a:tr>
              <a:tr h="294522">
                <a:tc>
                  <a:txBody>
                    <a:bodyPr/>
                    <a:lstStyle/>
                    <a:p>
                      <a:pPr algn="ctr" fontAlgn="b"/>
                      <a:r>
                        <a:rPr lang="en-US" altLang="zh-CN" sz="1800" u="none" strike="noStrike">
                          <a:effectLst/>
                        </a:rPr>
                        <a:t>11</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f</a:t>
                      </a:r>
                    </a:p>
                  </a:txBody>
                  <a:tcPr marL="7620" marR="7620" marT="7620" marB="0" anchor="b"/>
                </a:tc>
                <a:tc>
                  <a:txBody>
                    <a:bodyPr/>
                    <a:lstStyle/>
                    <a:p>
                      <a:pPr algn="ctr" fontAlgn="b"/>
                      <a:r>
                        <a:rPr lang="en-US" altLang="zh-CN" sz="1800" u="none" strike="noStrike" kern="1200" dirty="0">
                          <a:solidFill>
                            <a:schemeClr val="dk1"/>
                          </a:solidFill>
                          <a:effectLst/>
                          <a:latin typeface="+mn-lt"/>
                          <a:ea typeface="+mn-ea"/>
                          <a:cs typeface="+mn-cs"/>
                        </a:rPr>
                        <a:t>40</a:t>
                      </a:r>
                    </a:p>
                  </a:txBody>
                  <a:tcPr marL="7620" marR="7620" marT="7620" marB="0" anchor="b"/>
                </a:tc>
                <a:extLst>
                  <a:ext uri="{0D108BD9-81ED-4DB2-BD59-A6C34878D82A}">
                    <a16:rowId xmlns:a16="http://schemas.microsoft.com/office/drawing/2014/main" val="786252037"/>
                  </a:ext>
                </a:extLst>
              </a:tr>
              <a:tr h="294522">
                <a:tc>
                  <a:txBody>
                    <a:bodyPr/>
                    <a:lstStyle/>
                    <a:p>
                      <a:pPr algn="ctr" fontAlgn="b"/>
                      <a:r>
                        <a:rPr lang="en-US" altLang="zh-CN" sz="1800" u="none" strike="noStrike">
                          <a:effectLst/>
                        </a:rPr>
                        <a:t>12</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c</a:t>
                      </a:r>
                    </a:p>
                  </a:txBody>
                  <a:tcPr marL="7620" marR="7620" marT="7620" marB="0" anchor="b"/>
                </a:tc>
                <a:tc>
                  <a:txBody>
                    <a:bodyPr/>
                    <a:lstStyle/>
                    <a:p>
                      <a:pPr algn="ctr" fontAlgn="b"/>
                      <a:r>
                        <a:rPr lang="en-US" altLang="zh-CN" sz="1800" u="none" strike="noStrike" kern="1200" dirty="0">
                          <a:solidFill>
                            <a:schemeClr val="dk1"/>
                          </a:solidFill>
                          <a:effectLst/>
                          <a:latin typeface="+mn-lt"/>
                          <a:ea typeface="+mn-ea"/>
                          <a:cs typeface="+mn-cs"/>
                        </a:rPr>
                        <a:t>38</a:t>
                      </a:r>
                    </a:p>
                  </a:txBody>
                  <a:tcPr marL="7620" marR="7620" marT="7620" marB="0" anchor="b"/>
                </a:tc>
                <a:extLst>
                  <a:ext uri="{0D108BD9-81ED-4DB2-BD59-A6C34878D82A}">
                    <a16:rowId xmlns:a16="http://schemas.microsoft.com/office/drawing/2014/main" val="3535292960"/>
                  </a:ext>
                </a:extLst>
              </a:tr>
              <a:tr h="294522">
                <a:tc>
                  <a:txBody>
                    <a:bodyPr/>
                    <a:lstStyle/>
                    <a:p>
                      <a:pPr algn="ctr" fontAlgn="b"/>
                      <a:r>
                        <a:rPr lang="en-US" altLang="zh-CN" sz="1800" u="none" strike="noStrike" dirty="0">
                          <a:effectLst/>
                        </a:rPr>
                        <a:t>13</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d</a:t>
                      </a:r>
                    </a:p>
                  </a:txBody>
                  <a:tcPr marL="7620" marR="7620" marT="7620" marB="0" anchor="b"/>
                </a:tc>
                <a:tc>
                  <a:txBody>
                    <a:bodyPr/>
                    <a:lstStyle/>
                    <a:p>
                      <a:pPr algn="ctr" fontAlgn="b"/>
                      <a:r>
                        <a:rPr lang="en-US" altLang="zh-CN" sz="1800" u="none" strike="noStrike" kern="1200" dirty="0">
                          <a:solidFill>
                            <a:schemeClr val="dk1"/>
                          </a:solidFill>
                          <a:effectLst/>
                          <a:latin typeface="+mn-lt"/>
                          <a:ea typeface="+mn-ea"/>
                          <a:cs typeface="+mn-cs"/>
                        </a:rPr>
                        <a:t>35</a:t>
                      </a:r>
                    </a:p>
                  </a:txBody>
                  <a:tcPr marL="7620" marR="7620" marT="7620" marB="0" anchor="b"/>
                </a:tc>
                <a:extLst>
                  <a:ext uri="{0D108BD9-81ED-4DB2-BD59-A6C34878D82A}">
                    <a16:rowId xmlns:a16="http://schemas.microsoft.com/office/drawing/2014/main" val="2174220706"/>
                  </a:ext>
                </a:extLst>
              </a:tr>
            </a:tbl>
          </a:graphicData>
        </a:graphic>
      </p:graphicFrame>
      <p:graphicFrame>
        <p:nvGraphicFramePr>
          <p:cNvPr id="11" name="表格 10">
            <a:extLst>
              <a:ext uri="{FF2B5EF4-FFF2-40B4-BE49-F238E27FC236}">
                <a16:creationId xmlns:a16="http://schemas.microsoft.com/office/drawing/2014/main" id="{55CCCA0A-4B21-4A16-8F3E-C1AB693C0D5C}"/>
              </a:ext>
            </a:extLst>
          </p:cNvPr>
          <p:cNvGraphicFramePr>
            <a:graphicFrameLocks noGrp="1"/>
          </p:cNvGraphicFramePr>
          <p:nvPr>
            <p:extLst>
              <p:ext uri="{D42A27DB-BD31-4B8C-83A1-F6EECF244321}">
                <p14:modId xmlns:p14="http://schemas.microsoft.com/office/powerpoint/2010/main" val="2110515125"/>
              </p:ext>
            </p:extLst>
          </p:nvPr>
        </p:nvGraphicFramePr>
        <p:xfrm>
          <a:off x="6624736" y="1626040"/>
          <a:ext cx="2945622" cy="4119570"/>
        </p:xfrm>
        <a:graphic>
          <a:graphicData uri="http://schemas.openxmlformats.org/drawingml/2006/table">
            <a:tbl>
              <a:tblPr>
                <a:tableStyleId>{69CF1AB2-1976-4502-BF36-3FF5EA218861}</a:tableStyleId>
              </a:tblPr>
              <a:tblGrid>
                <a:gridCol w="981874">
                  <a:extLst>
                    <a:ext uri="{9D8B030D-6E8A-4147-A177-3AD203B41FA5}">
                      <a16:colId xmlns:a16="http://schemas.microsoft.com/office/drawing/2014/main" val="1044769253"/>
                    </a:ext>
                  </a:extLst>
                </a:gridCol>
                <a:gridCol w="981874">
                  <a:extLst>
                    <a:ext uri="{9D8B030D-6E8A-4147-A177-3AD203B41FA5}">
                      <a16:colId xmlns:a16="http://schemas.microsoft.com/office/drawing/2014/main" val="1594652816"/>
                    </a:ext>
                  </a:extLst>
                </a:gridCol>
                <a:gridCol w="981874">
                  <a:extLst>
                    <a:ext uri="{9D8B030D-6E8A-4147-A177-3AD203B41FA5}">
                      <a16:colId xmlns:a16="http://schemas.microsoft.com/office/drawing/2014/main" val="603358624"/>
                    </a:ext>
                  </a:extLst>
                </a:gridCol>
              </a:tblGrid>
              <a:tr h="294255">
                <a:tc>
                  <a:txBody>
                    <a:bodyPr/>
                    <a:lstStyle/>
                    <a:p>
                      <a:pPr algn="ctr" fontAlgn="b"/>
                      <a:r>
                        <a:rPr lang="en-AU" sz="1800" b="1" u="none" strike="noStrike" dirty="0">
                          <a:effectLst/>
                        </a:rPr>
                        <a:t>Rank</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Letter</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Freq</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extLst>
                  <a:ext uri="{0D108BD9-81ED-4DB2-BD59-A6C34878D82A}">
                    <a16:rowId xmlns:a16="http://schemas.microsoft.com/office/drawing/2014/main" val="2739509235"/>
                  </a:ext>
                </a:extLst>
              </a:tr>
              <a:tr h="294255">
                <a:tc>
                  <a:txBody>
                    <a:bodyPr/>
                    <a:lstStyle/>
                    <a:p>
                      <a:pPr algn="ctr" fontAlgn="b"/>
                      <a:r>
                        <a:rPr lang="en-US" altLang="zh-CN" sz="1800" u="none" strike="noStrike" dirty="0">
                          <a:effectLst/>
                        </a:rPr>
                        <a:t>14</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dirty="0">
                          <a:solidFill>
                            <a:schemeClr val="dk1"/>
                          </a:solidFill>
                          <a:effectLst/>
                          <a:latin typeface="+mn-lt"/>
                          <a:ea typeface="+mn-ea"/>
                          <a:cs typeface="+mn-cs"/>
                        </a:rPr>
                        <a:t>u</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35</a:t>
                      </a:r>
                    </a:p>
                  </a:txBody>
                  <a:tcPr marL="7620" marR="7620" marT="7620" marB="0" anchor="b"/>
                </a:tc>
                <a:extLst>
                  <a:ext uri="{0D108BD9-81ED-4DB2-BD59-A6C34878D82A}">
                    <a16:rowId xmlns:a16="http://schemas.microsoft.com/office/drawing/2014/main" val="3770693631"/>
                  </a:ext>
                </a:extLst>
              </a:tr>
              <a:tr h="294255">
                <a:tc>
                  <a:txBody>
                    <a:bodyPr/>
                    <a:lstStyle/>
                    <a:p>
                      <a:pPr algn="ctr" fontAlgn="b"/>
                      <a:r>
                        <a:rPr lang="en-US" altLang="zh-CN" sz="1800" u="none" strike="noStrike">
                          <a:effectLst/>
                        </a:rPr>
                        <a:t>15</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m</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25</a:t>
                      </a:r>
                    </a:p>
                  </a:txBody>
                  <a:tcPr marL="7620" marR="7620" marT="7620" marB="0" anchor="b"/>
                </a:tc>
                <a:extLst>
                  <a:ext uri="{0D108BD9-81ED-4DB2-BD59-A6C34878D82A}">
                    <a16:rowId xmlns:a16="http://schemas.microsoft.com/office/drawing/2014/main" val="726685954"/>
                  </a:ext>
                </a:extLst>
              </a:tr>
              <a:tr h="294255">
                <a:tc>
                  <a:txBody>
                    <a:bodyPr/>
                    <a:lstStyle/>
                    <a:p>
                      <a:pPr algn="ctr" fontAlgn="b"/>
                      <a:r>
                        <a:rPr lang="en-US" altLang="zh-CN" sz="1800" u="none" strike="noStrike" dirty="0">
                          <a:effectLst/>
                        </a:rPr>
                        <a:t>16</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p</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19</a:t>
                      </a:r>
                    </a:p>
                  </a:txBody>
                  <a:tcPr marL="7620" marR="7620" marT="7620" marB="0" anchor="b"/>
                </a:tc>
                <a:extLst>
                  <a:ext uri="{0D108BD9-81ED-4DB2-BD59-A6C34878D82A}">
                    <a16:rowId xmlns:a16="http://schemas.microsoft.com/office/drawing/2014/main" val="4143383104"/>
                  </a:ext>
                </a:extLst>
              </a:tr>
              <a:tr h="294255">
                <a:tc>
                  <a:txBody>
                    <a:bodyPr/>
                    <a:lstStyle/>
                    <a:p>
                      <a:pPr algn="ctr" fontAlgn="b"/>
                      <a:r>
                        <a:rPr lang="en-US" altLang="zh-CN" sz="1800" u="none" strike="noStrike">
                          <a:effectLst/>
                        </a:rPr>
                        <a:t>17</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dirty="0">
                          <a:solidFill>
                            <a:schemeClr val="dk1"/>
                          </a:solidFill>
                          <a:effectLst/>
                          <a:latin typeface="+mn-lt"/>
                          <a:ea typeface="+mn-ea"/>
                          <a:cs typeface="+mn-cs"/>
                        </a:rPr>
                        <a:t>y</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16</a:t>
                      </a:r>
                    </a:p>
                  </a:txBody>
                  <a:tcPr marL="7620" marR="7620" marT="7620" marB="0" anchor="b"/>
                </a:tc>
                <a:extLst>
                  <a:ext uri="{0D108BD9-81ED-4DB2-BD59-A6C34878D82A}">
                    <a16:rowId xmlns:a16="http://schemas.microsoft.com/office/drawing/2014/main" val="42825351"/>
                  </a:ext>
                </a:extLst>
              </a:tr>
              <a:tr h="294255">
                <a:tc>
                  <a:txBody>
                    <a:bodyPr/>
                    <a:lstStyle/>
                    <a:p>
                      <a:pPr algn="ctr" fontAlgn="b"/>
                      <a:r>
                        <a:rPr lang="en-US" altLang="zh-CN" sz="1800" u="none" strike="noStrike">
                          <a:effectLst/>
                        </a:rPr>
                        <a:t>18</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v</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12</a:t>
                      </a:r>
                    </a:p>
                  </a:txBody>
                  <a:tcPr marL="7620" marR="7620" marT="7620" marB="0" anchor="b"/>
                </a:tc>
                <a:extLst>
                  <a:ext uri="{0D108BD9-81ED-4DB2-BD59-A6C34878D82A}">
                    <a16:rowId xmlns:a16="http://schemas.microsoft.com/office/drawing/2014/main" val="1988278732"/>
                  </a:ext>
                </a:extLst>
              </a:tr>
              <a:tr h="294255">
                <a:tc>
                  <a:txBody>
                    <a:bodyPr/>
                    <a:lstStyle/>
                    <a:p>
                      <a:pPr algn="ctr" fontAlgn="b"/>
                      <a:r>
                        <a:rPr lang="en-US" altLang="zh-CN" sz="1800" u="none" strike="noStrike">
                          <a:effectLst/>
                        </a:rPr>
                        <a:t>19</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w</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12</a:t>
                      </a:r>
                    </a:p>
                  </a:txBody>
                  <a:tcPr marL="7620" marR="7620" marT="7620" marB="0" anchor="b"/>
                </a:tc>
                <a:extLst>
                  <a:ext uri="{0D108BD9-81ED-4DB2-BD59-A6C34878D82A}">
                    <a16:rowId xmlns:a16="http://schemas.microsoft.com/office/drawing/2014/main" val="1803254013"/>
                  </a:ext>
                </a:extLst>
              </a:tr>
              <a:tr h="294255">
                <a:tc>
                  <a:txBody>
                    <a:bodyPr/>
                    <a:lstStyle/>
                    <a:p>
                      <a:pPr algn="ctr" fontAlgn="b"/>
                      <a:r>
                        <a:rPr lang="en-US" altLang="zh-CN" sz="1800" u="none" strike="noStrike">
                          <a:effectLst/>
                        </a:rPr>
                        <a:t>20</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b</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9</a:t>
                      </a:r>
                    </a:p>
                  </a:txBody>
                  <a:tcPr marL="7620" marR="7620" marT="7620" marB="0" anchor="b"/>
                </a:tc>
                <a:extLst>
                  <a:ext uri="{0D108BD9-81ED-4DB2-BD59-A6C34878D82A}">
                    <a16:rowId xmlns:a16="http://schemas.microsoft.com/office/drawing/2014/main" val="542781950"/>
                  </a:ext>
                </a:extLst>
              </a:tr>
              <a:tr h="294255">
                <a:tc>
                  <a:txBody>
                    <a:bodyPr/>
                    <a:lstStyle/>
                    <a:p>
                      <a:pPr algn="ctr" fontAlgn="b"/>
                      <a:r>
                        <a:rPr lang="en-US" altLang="zh-CN" sz="1800" u="none" strike="noStrike">
                          <a:effectLst/>
                        </a:rPr>
                        <a:t>21</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g</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4</a:t>
                      </a:r>
                    </a:p>
                  </a:txBody>
                  <a:tcPr marL="7620" marR="7620" marT="7620" marB="0" anchor="b"/>
                </a:tc>
                <a:extLst>
                  <a:ext uri="{0D108BD9-81ED-4DB2-BD59-A6C34878D82A}">
                    <a16:rowId xmlns:a16="http://schemas.microsoft.com/office/drawing/2014/main" val="1900220218"/>
                  </a:ext>
                </a:extLst>
              </a:tr>
              <a:tr h="294255">
                <a:tc>
                  <a:txBody>
                    <a:bodyPr/>
                    <a:lstStyle/>
                    <a:p>
                      <a:pPr algn="ctr" fontAlgn="b"/>
                      <a:r>
                        <a:rPr lang="en-US" altLang="zh-CN" sz="1800" u="none" strike="noStrike">
                          <a:effectLst/>
                        </a:rPr>
                        <a:t>22</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k</a:t>
                      </a:r>
                    </a:p>
                  </a:txBody>
                  <a:tcPr marL="7620" marR="7620" marT="7620" marB="0" anchor="b"/>
                </a:tc>
                <a:tc>
                  <a:txBody>
                    <a:bodyPr/>
                    <a:lstStyle/>
                    <a:p>
                      <a:pPr algn="ctr" fontAlgn="b"/>
                      <a:r>
                        <a:rPr lang="en-US" altLang="zh-CN" sz="1800" u="none" strike="noStrike" kern="1200" dirty="0">
                          <a:solidFill>
                            <a:schemeClr val="dk1"/>
                          </a:solidFill>
                          <a:effectLst/>
                          <a:latin typeface="+mn-lt"/>
                          <a:ea typeface="+mn-ea"/>
                          <a:cs typeface="+mn-cs"/>
                        </a:rPr>
                        <a:t>3</a:t>
                      </a:r>
                    </a:p>
                  </a:txBody>
                  <a:tcPr marL="7620" marR="7620" marT="7620" marB="0" anchor="b"/>
                </a:tc>
                <a:extLst>
                  <a:ext uri="{0D108BD9-81ED-4DB2-BD59-A6C34878D82A}">
                    <a16:rowId xmlns:a16="http://schemas.microsoft.com/office/drawing/2014/main" val="3359439054"/>
                  </a:ext>
                </a:extLst>
              </a:tr>
              <a:tr h="294255">
                <a:tc>
                  <a:txBody>
                    <a:bodyPr/>
                    <a:lstStyle/>
                    <a:p>
                      <a:pPr algn="ctr" fontAlgn="b"/>
                      <a:r>
                        <a:rPr lang="en-US" altLang="zh-CN" sz="1800" u="none" strike="noStrike">
                          <a:effectLst/>
                        </a:rPr>
                        <a:t>23</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dirty="0">
                          <a:solidFill>
                            <a:schemeClr val="dk1"/>
                          </a:solidFill>
                          <a:effectLst/>
                          <a:latin typeface="+mn-lt"/>
                          <a:ea typeface="+mn-ea"/>
                          <a:cs typeface="+mn-cs"/>
                        </a:rPr>
                        <a:t>q</a:t>
                      </a:r>
                    </a:p>
                  </a:txBody>
                  <a:tcPr marL="7620" marR="7620" marT="7620" marB="0" anchor="b"/>
                </a:tc>
                <a:tc>
                  <a:txBody>
                    <a:bodyPr/>
                    <a:lstStyle/>
                    <a:p>
                      <a:pPr algn="ctr" fontAlgn="b"/>
                      <a:r>
                        <a:rPr lang="en-US" altLang="zh-CN" sz="1800" u="none" strike="noStrike" kern="1200" dirty="0">
                          <a:solidFill>
                            <a:schemeClr val="dk1"/>
                          </a:solidFill>
                          <a:effectLst/>
                          <a:latin typeface="+mn-lt"/>
                          <a:ea typeface="+mn-ea"/>
                          <a:cs typeface="+mn-cs"/>
                        </a:rPr>
                        <a:t>2</a:t>
                      </a:r>
                    </a:p>
                  </a:txBody>
                  <a:tcPr marL="7620" marR="7620" marT="7620" marB="0" anchor="b"/>
                </a:tc>
                <a:extLst>
                  <a:ext uri="{0D108BD9-81ED-4DB2-BD59-A6C34878D82A}">
                    <a16:rowId xmlns:a16="http://schemas.microsoft.com/office/drawing/2014/main" val="1862572052"/>
                  </a:ext>
                </a:extLst>
              </a:tr>
              <a:tr h="294255">
                <a:tc>
                  <a:txBody>
                    <a:bodyPr/>
                    <a:lstStyle/>
                    <a:p>
                      <a:pPr algn="ctr" fontAlgn="b"/>
                      <a:r>
                        <a:rPr lang="en-US" altLang="zh-CN" sz="1800" u="none" strike="noStrike">
                          <a:effectLst/>
                        </a:rPr>
                        <a:t>24</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x</a:t>
                      </a:r>
                    </a:p>
                  </a:txBody>
                  <a:tcPr marL="7620" marR="7620" marT="7620" marB="0" anchor="b"/>
                </a:tc>
                <a:tc>
                  <a:txBody>
                    <a:bodyPr/>
                    <a:lstStyle/>
                    <a:p>
                      <a:pPr algn="ctr" fontAlgn="b"/>
                      <a:r>
                        <a:rPr lang="en-US" altLang="zh-CN" sz="1800" u="none" strike="noStrike" kern="1200" dirty="0">
                          <a:solidFill>
                            <a:schemeClr val="dk1"/>
                          </a:solidFill>
                          <a:effectLst/>
                          <a:latin typeface="+mn-lt"/>
                          <a:ea typeface="+mn-ea"/>
                          <a:cs typeface="+mn-cs"/>
                        </a:rPr>
                        <a:t>2</a:t>
                      </a:r>
                    </a:p>
                  </a:txBody>
                  <a:tcPr marL="7620" marR="7620" marT="7620" marB="0" anchor="b"/>
                </a:tc>
                <a:extLst>
                  <a:ext uri="{0D108BD9-81ED-4DB2-BD59-A6C34878D82A}">
                    <a16:rowId xmlns:a16="http://schemas.microsoft.com/office/drawing/2014/main" val="187656363"/>
                  </a:ext>
                </a:extLst>
              </a:tr>
              <a:tr h="294255">
                <a:tc>
                  <a:txBody>
                    <a:bodyPr/>
                    <a:lstStyle/>
                    <a:p>
                      <a:pPr algn="ctr" fontAlgn="b"/>
                      <a:r>
                        <a:rPr lang="en-US" altLang="zh-CN" sz="1800" u="none" strike="noStrike">
                          <a:effectLst/>
                        </a:rPr>
                        <a:t>25</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j</a:t>
                      </a:r>
                    </a:p>
                  </a:txBody>
                  <a:tcPr marL="7620" marR="7620" marT="7620" marB="0" anchor="b"/>
                </a:tc>
                <a:tc>
                  <a:txBody>
                    <a:bodyPr/>
                    <a:lstStyle/>
                    <a:p>
                      <a:pPr algn="ctr" fontAlgn="b"/>
                      <a:r>
                        <a:rPr lang="en-US" altLang="zh-CN" sz="1800" u="none" strike="noStrike" kern="1200" dirty="0">
                          <a:solidFill>
                            <a:schemeClr val="dk1"/>
                          </a:solidFill>
                          <a:effectLst/>
                          <a:latin typeface="+mn-lt"/>
                          <a:ea typeface="+mn-ea"/>
                          <a:cs typeface="+mn-cs"/>
                        </a:rPr>
                        <a:t>0</a:t>
                      </a:r>
                    </a:p>
                  </a:txBody>
                  <a:tcPr marL="7620" marR="7620" marT="7620" marB="0" anchor="b"/>
                </a:tc>
                <a:extLst>
                  <a:ext uri="{0D108BD9-81ED-4DB2-BD59-A6C34878D82A}">
                    <a16:rowId xmlns:a16="http://schemas.microsoft.com/office/drawing/2014/main" val="1981758409"/>
                  </a:ext>
                </a:extLst>
              </a:tr>
              <a:tr h="294255">
                <a:tc>
                  <a:txBody>
                    <a:bodyPr/>
                    <a:lstStyle/>
                    <a:p>
                      <a:pPr algn="ctr" fontAlgn="b"/>
                      <a:r>
                        <a:rPr lang="en-US" altLang="zh-CN" sz="1800" u="none" strike="noStrike">
                          <a:effectLst/>
                        </a:rPr>
                        <a:t>26</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z</a:t>
                      </a:r>
                    </a:p>
                  </a:txBody>
                  <a:tcPr marL="7620" marR="7620" marT="7620" marB="0" anchor="b"/>
                </a:tc>
                <a:tc>
                  <a:txBody>
                    <a:bodyPr/>
                    <a:lstStyle/>
                    <a:p>
                      <a:pPr algn="ctr" fontAlgn="b"/>
                      <a:r>
                        <a:rPr lang="en-US" altLang="zh-CN" sz="1800" u="none" strike="noStrike" kern="1200" dirty="0">
                          <a:solidFill>
                            <a:schemeClr val="dk1"/>
                          </a:solidFill>
                          <a:effectLst/>
                          <a:latin typeface="+mn-lt"/>
                          <a:ea typeface="+mn-ea"/>
                          <a:cs typeface="+mn-cs"/>
                        </a:rPr>
                        <a:t>0</a:t>
                      </a:r>
                    </a:p>
                  </a:txBody>
                  <a:tcPr marL="7620" marR="7620" marT="7620" marB="0" anchor="b"/>
                </a:tc>
                <a:extLst>
                  <a:ext uri="{0D108BD9-81ED-4DB2-BD59-A6C34878D82A}">
                    <a16:rowId xmlns:a16="http://schemas.microsoft.com/office/drawing/2014/main" val="1464010668"/>
                  </a:ext>
                </a:extLst>
              </a:tr>
            </a:tbl>
          </a:graphicData>
        </a:graphic>
      </p:graphicFrame>
      <p:sp>
        <p:nvSpPr>
          <p:cNvPr id="12" name="文本框 11">
            <a:extLst>
              <a:ext uri="{FF2B5EF4-FFF2-40B4-BE49-F238E27FC236}">
                <a16:creationId xmlns:a16="http://schemas.microsoft.com/office/drawing/2014/main" id="{5B8010CA-5E73-42E1-BBC0-5962FF544B72}"/>
              </a:ext>
            </a:extLst>
          </p:cNvPr>
          <p:cNvSpPr txBox="1"/>
          <p:nvPr/>
        </p:nvSpPr>
        <p:spPr>
          <a:xfrm>
            <a:off x="3747296" y="6097488"/>
            <a:ext cx="4980851" cy="461665"/>
          </a:xfrm>
          <a:prstGeom prst="rect">
            <a:avLst/>
          </a:prstGeom>
          <a:noFill/>
        </p:spPr>
        <p:txBody>
          <a:bodyPr wrap="none" rtlCol="0">
            <a:spAutoFit/>
          </a:bodyPr>
          <a:lstStyle/>
          <a:p>
            <a:r>
              <a:rPr lang="en-US" altLang="zh-CN" sz="2400" b="1" dirty="0"/>
              <a:t>Frequency of Letters-Original Text</a:t>
            </a:r>
          </a:p>
        </p:txBody>
      </p:sp>
    </p:spTree>
    <p:extLst>
      <p:ext uri="{BB962C8B-B14F-4D97-AF65-F5344CB8AC3E}">
        <p14:creationId xmlns:p14="http://schemas.microsoft.com/office/powerpoint/2010/main" val="857100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6283465" cy="2123658"/>
            <a:chOff x="460236" y="529679"/>
            <a:chExt cx="6283465" cy="2123658"/>
          </a:xfrm>
        </p:grpSpPr>
        <p:sp>
          <p:nvSpPr>
            <p:cNvPr id="3" name="文本框 2">
              <a:extLst>
                <a:ext uri="{FF2B5EF4-FFF2-40B4-BE49-F238E27FC236}">
                  <a16:creationId xmlns:a16="http://schemas.microsoft.com/office/drawing/2014/main" id="{C522D410-DCC4-4FE8-997E-5C7355152616}"/>
                </a:ext>
              </a:extLst>
            </p:cNvPr>
            <p:cNvSpPr txBox="1"/>
            <p:nvPr/>
          </p:nvSpPr>
          <p:spPr>
            <a:xfrm>
              <a:off x="918413" y="529679"/>
              <a:ext cx="5825288" cy="2123658"/>
            </a:xfrm>
            <a:prstGeom prst="rect">
              <a:avLst/>
            </a:prstGeom>
            <a:noFill/>
          </p:spPr>
          <p:txBody>
            <a:bodyPr wrap="square" rtlCol="0">
              <a:spAutoFit/>
            </a:bodyPr>
            <a:lstStyle/>
            <a:p>
              <a:r>
                <a:rPr lang="en-US" altLang="zh-CN" sz="4400" b="1" dirty="0"/>
                <a:t>Transformation</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a:extLst>
              <a:ext uri="{FF2B5EF4-FFF2-40B4-BE49-F238E27FC236}">
                <a16:creationId xmlns:a16="http://schemas.microsoft.com/office/drawing/2014/main" id="{EB63D514-17FC-4E61-A76F-2E1FE7EBC7D1}"/>
              </a:ext>
            </a:extLst>
          </p:cNvPr>
          <p:cNvSpPr txBox="1"/>
          <p:nvPr/>
        </p:nvSpPr>
        <p:spPr>
          <a:xfrm>
            <a:off x="957324" y="2689936"/>
            <a:ext cx="8653604" cy="3970318"/>
          </a:xfrm>
          <a:prstGeom prst="rect">
            <a:avLst/>
          </a:prstGeom>
          <a:noFill/>
        </p:spPr>
        <p:txBody>
          <a:bodyPr wrap="square" rtlCol="0">
            <a:spAutoFit/>
          </a:bodyPr>
          <a:lstStyle/>
          <a:p>
            <a:pPr>
              <a:spcAft>
                <a:spcPts val="0"/>
              </a:spcAft>
            </a:pPr>
            <a:r>
              <a:rPr lang="en-AU" altLang="zh-CN" dirty="0">
                <a:solidFill>
                  <a:srgbClr val="000000"/>
                </a:solidFill>
                <a:latin typeface="等线" panose="02010600030101010101" pitchFamily="2" charset="-122"/>
                <a:ea typeface="宋体" panose="02010600030101010101" pitchFamily="2" charset="-122"/>
              </a:rPr>
              <a:t>ledyomdbss$tnrr</a:t>
            </a:r>
            <a:r>
              <a:rPr lang="en-AU" altLang="zh-CN" dirty="0">
                <a:solidFill>
                  <a:srgbClr val="FF0000"/>
                </a:solidFill>
                <a:latin typeface="等线" panose="02010600030101010101" pitchFamily="2" charset="-122"/>
                <a:ea typeface="宋体" panose="02010600030101010101" pitchFamily="2" charset="-122"/>
              </a:rPr>
              <a:t>uuuu</a:t>
            </a:r>
            <a:r>
              <a:rPr lang="en-AU" altLang="zh-CN" dirty="0">
                <a:solidFill>
                  <a:srgbClr val="000000"/>
                </a:solidFill>
                <a:latin typeface="等线" panose="02010600030101010101" pitchFamily="2" charset="-122"/>
                <a:ea typeface="宋体" panose="02010600030101010101" pitchFamily="2" charset="-122"/>
              </a:rPr>
              <a:t>cncufffdettedtlslnmhhcnrhsnnftefhlhhsliifphttseevlrhmmmmmmthhnnnehwydnotoradiieexaeoreiiiireraaiin</a:t>
            </a:r>
            <a:r>
              <a:rPr lang="en-AU" altLang="zh-CN" dirty="0">
                <a:solidFill>
                  <a:srgbClr val="FF0000"/>
                </a:solidFill>
                <a:latin typeface="等线" panose="02010600030101010101" pitchFamily="2" charset="-122"/>
                <a:ea typeface="宋体" panose="02010600030101010101" pitchFamily="2" charset="-122"/>
              </a:rPr>
              <a:t>eeeeeiiiii</a:t>
            </a:r>
            <a:r>
              <a:rPr lang="en-AU" altLang="zh-CN" dirty="0">
                <a:solidFill>
                  <a:srgbClr val="000000"/>
                </a:solidFill>
                <a:latin typeface="等线" panose="02010600030101010101" pitchFamily="2" charset="-122"/>
                <a:ea typeface="宋体" panose="02010600030101010101" pitchFamily="2" charset="-122"/>
              </a:rPr>
              <a:t>o</a:t>
            </a:r>
            <a:r>
              <a:rPr lang="en-AU" altLang="zh-CN" dirty="0">
                <a:solidFill>
                  <a:srgbClr val="FF0000"/>
                </a:solidFill>
                <a:latin typeface="等线" panose="02010600030101010101" pitchFamily="2" charset="-122"/>
                <a:ea typeface="宋体" panose="02010600030101010101" pitchFamily="2" charset="-122"/>
              </a:rPr>
              <a:t>sssss</a:t>
            </a:r>
            <a:r>
              <a:rPr lang="en-AU" altLang="zh-CN" dirty="0">
                <a:solidFill>
                  <a:srgbClr val="000000"/>
                </a:solidFill>
                <a:latin typeface="等线" panose="02010600030101010101" pitchFamily="2" charset="-122"/>
                <a:ea typeface="宋体" panose="02010600030101010101" pitchFamily="2" charset="-122"/>
              </a:rPr>
              <a:t>neeeleaainnnrlaesaesnleayaeleyl</a:t>
            </a:r>
            <a:r>
              <a:rPr lang="en-AU" altLang="zh-CN" dirty="0">
                <a:solidFill>
                  <a:srgbClr val="FF0000"/>
                </a:solidFill>
                <a:latin typeface="等线" panose="02010600030101010101" pitchFamily="2" charset="-122"/>
                <a:ea typeface="宋体" panose="02010600030101010101" pitchFamily="2" charset="-122"/>
              </a:rPr>
              <a:t>nnnn</a:t>
            </a:r>
            <a:r>
              <a:rPr lang="en-AU" altLang="zh-CN" dirty="0">
                <a:solidFill>
                  <a:srgbClr val="000000"/>
                </a:solidFill>
                <a:latin typeface="等线" panose="02010600030101010101" pitchFamily="2" charset="-122"/>
                <a:ea typeface="宋体" panose="02010600030101010101" pitchFamily="2" charset="-122"/>
              </a:rPr>
              <a:t>bvnrnsfdhnmb</a:t>
            </a:r>
            <a:r>
              <a:rPr lang="en-AU" altLang="zh-CN" dirty="0">
                <a:solidFill>
                  <a:srgbClr val="FF0000"/>
                </a:solidFill>
                <a:latin typeface="等线" panose="02010600030101010101" pitchFamily="2" charset="-122"/>
                <a:ea typeface="宋体" panose="02010600030101010101" pitchFamily="2" charset="-122"/>
              </a:rPr>
              <a:t>lllll</a:t>
            </a:r>
            <a:r>
              <a:rPr lang="en-AU" altLang="zh-CN" dirty="0">
                <a:solidFill>
                  <a:srgbClr val="000000"/>
                </a:solidFill>
                <a:latin typeface="等线" panose="02010600030101010101" pitchFamily="2" charset="-122"/>
                <a:ea typeface="宋体" panose="02010600030101010101" pitchFamily="2" charset="-122"/>
              </a:rPr>
              <a:t>rtttvrhhtbdtrnllllhbnrdbiiiieptttttrr</a:t>
            </a:r>
            <a:r>
              <a:rPr lang="en-AU" altLang="zh-CN" dirty="0">
                <a:solidFill>
                  <a:srgbClr val="FF0000"/>
                </a:solidFill>
                <a:latin typeface="等线" panose="02010600030101010101" pitchFamily="2" charset="-122"/>
                <a:ea typeface="宋体" panose="02010600030101010101" pitchFamily="2" charset="-122"/>
              </a:rPr>
              <a:t>hhhhh</a:t>
            </a:r>
            <a:r>
              <a:rPr lang="en-AU" altLang="zh-CN" dirty="0">
                <a:solidFill>
                  <a:srgbClr val="000000"/>
                </a:solidFill>
                <a:latin typeface="等线" panose="02010600030101010101" pitchFamily="2" charset="-122"/>
                <a:ea typeface="宋体" panose="02010600030101010101" pitchFamily="2" charset="-122"/>
              </a:rPr>
              <a:t>trdhhhvhrmvcrrrsrhebckvvxmvmeppddcdvvsnirclcrmcnhrlhldrnsmrsepeoooodiiiieeeeffffytynooeeffffodioioooonnnncttscce</a:t>
            </a:r>
            <a:r>
              <a:rPr lang="en-AU" altLang="zh-CN" dirty="0">
                <a:solidFill>
                  <a:srgbClr val="FF0000"/>
                </a:solidFill>
                <a:highlight>
                  <a:srgbClr val="FFFF00"/>
                </a:highlight>
                <a:latin typeface="等线" panose="02010600030101010101" pitchFamily="2" charset="-122"/>
                <a:ea typeface="宋体" panose="02010600030101010101" pitchFamily="2" charset="-122"/>
              </a:rPr>
              <a:t>tttttttttttttttttttt</a:t>
            </a:r>
            <a:r>
              <a:rPr lang="en-AU" altLang="zh-CN" dirty="0">
                <a:solidFill>
                  <a:srgbClr val="FF0000"/>
                </a:solidFill>
                <a:latin typeface="等线" panose="02010600030101010101" pitchFamily="2" charset="-122"/>
                <a:ea typeface="宋体" panose="02010600030101010101" pitchFamily="2" charset="-122"/>
              </a:rPr>
              <a:t>wwww</a:t>
            </a:r>
            <a:r>
              <a:rPr lang="en-AU" altLang="zh-CN" dirty="0">
                <a:solidFill>
                  <a:srgbClr val="000000"/>
                </a:solidFill>
                <a:latin typeface="等线" panose="02010600030101010101" pitchFamily="2" charset="-122"/>
                <a:ea typeface="宋体" panose="02010600030101010101" pitchFamily="2" charset="-122"/>
              </a:rPr>
              <a:t>tcstscttnttlltr</a:t>
            </a:r>
            <a:r>
              <a:rPr lang="en-AU" altLang="zh-CN" dirty="0">
                <a:solidFill>
                  <a:srgbClr val="FF0000"/>
                </a:solidFill>
                <a:latin typeface="等线" panose="02010600030101010101" pitchFamily="2" charset="-122"/>
                <a:ea typeface="宋体" panose="02010600030101010101" pitchFamily="2" charset="-122"/>
              </a:rPr>
              <a:t>hhhhtttffff</a:t>
            </a:r>
            <a:r>
              <a:rPr lang="en-AU" altLang="zh-CN" dirty="0">
                <a:solidFill>
                  <a:srgbClr val="000000"/>
                </a:solidFill>
                <a:latin typeface="等线" panose="02010600030101010101" pitchFamily="2" charset="-122"/>
                <a:ea typeface="宋体" panose="02010600030101010101" pitchFamily="2" charset="-122"/>
              </a:rPr>
              <a:t>rffffrddddlemmmtwrsltktttnsndvedannfyrfott</a:t>
            </a:r>
            <a:r>
              <a:rPr lang="en-AU" altLang="zh-CN" dirty="0">
                <a:solidFill>
                  <a:srgbClr val="FF0000"/>
                </a:solidFill>
                <a:latin typeface="等线" panose="02010600030101010101" pitchFamily="2" charset="-122"/>
                <a:ea typeface="宋体" panose="02010600030101010101" pitchFamily="2" charset="-122"/>
              </a:rPr>
              <a:t>sssss</a:t>
            </a:r>
            <a:r>
              <a:rPr lang="en-AU" altLang="zh-CN" dirty="0">
                <a:solidFill>
                  <a:srgbClr val="000000"/>
                </a:solidFill>
                <a:latin typeface="等线" panose="02010600030101010101" pitchFamily="2" charset="-122"/>
                <a:ea typeface="宋体" panose="02010600030101010101" pitchFamily="2" charset="-122"/>
              </a:rPr>
              <a:t>vuupakldddddtdctthnnmgwwwwdttryslngrrtesrappauiueeee</a:t>
            </a:r>
            <a:r>
              <a:rPr lang="en-AU" altLang="zh-CN" dirty="0">
                <a:solidFill>
                  <a:srgbClr val="FF0000"/>
                </a:solidFill>
                <a:latin typeface="等线" panose="02010600030101010101" pitchFamily="2" charset="-122"/>
                <a:ea typeface="宋体" panose="02010600030101010101" pitchFamily="2" charset="-122"/>
              </a:rPr>
              <a:t>lllll</a:t>
            </a:r>
            <a:r>
              <a:rPr lang="en-AU" altLang="zh-CN" dirty="0">
                <a:solidFill>
                  <a:srgbClr val="000000"/>
                </a:solidFill>
                <a:latin typeface="等线" panose="02010600030101010101" pitchFamily="2" charset="-122"/>
                <a:ea typeface="宋体" panose="02010600030101010101" pitchFamily="2" charset="-122"/>
              </a:rPr>
              <a:t>aaaanbeiihsl</a:t>
            </a:r>
            <a:r>
              <a:rPr lang="en-AU" altLang="zh-CN" dirty="0">
                <a:solidFill>
                  <a:srgbClr val="FF0000"/>
                </a:solidFill>
                <a:latin typeface="等线" panose="02010600030101010101" pitchFamily="2" charset="-122"/>
                <a:ea typeface="宋体" panose="02010600030101010101" pitchFamily="2" charset="-122"/>
              </a:rPr>
              <a:t>eeeeee</a:t>
            </a:r>
            <a:r>
              <a:rPr lang="en-AU" altLang="zh-CN" dirty="0">
                <a:solidFill>
                  <a:srgbClr val="000000"/>
                </a:solidFill>
                <a:latin typeface="等线" panose="02010600030101010101" pitchFamily="2" charset="-122"/>
                <a:ea typeface="宋体" panose="02010600030101010101" pitchFamily="2" charset="-122"/>
              </a:rPr>
              <a:t>iiaaluuuuaasrieeunsneeeeuenooiaaiosmeeeoaoioiieeeoiaauu</a:t>
            </a:r>
            <a:r>
              <a:rPr lang="en-AU" altLang="zh-CN" dirty="0">
                <a:solidFill>
                  <a:srgbClr val="FF0000"/>
                </a:solidFill>
                <a:latin typeface="等线" panose="02010600030101010101" pitchFamily="2" charset="-122"/>
                <a:ea typeface="宋体" panose="02010600030101010101" pitchFamily="2" charset="-122"/>
              </a:rPr>
              <a:t>aaaaaaa</a:t>
            </a:r>
            <a:r>
              <a:rPr lang="en-AU" altLang="zh-CN" dirty="0">
                <a:solidFill>
                  <a:srgbClr val="000000"/>
                </a:solidFill>
                <a:latin typeface="等线" panose="02010600030101010101" pitchFamily="2" charset="-122"/>
                <a:ea typeface="宋体" panose="02010600030101010101" pitchFamily="2" charset="-122"/>
              </a:rPr>
              <a:t>niooaniiiiioenaaaoiuoiaeauoooaeiaieiiiiiaeeio</a:t>
            </a:r>
            <a:r>
              <a:rPr lang="en-AU" altLang="zh-CN" dirty="0">
                <a:solidFill>
                  <a:srgbClr val="FF0000"/>
                </a:solidFill>
                <a:latin typeface="等线" panose="02010600030101010101" pitchFamily="2" charset="-122"/>
                <a:ea typeface="宋体" panose="02010600030101010101" pitchFamily="2" charset="-122"/>
              </a:rPr>
              <a:t>aaaaa</a:t>
            </a:r>
            <a:r>
              <a:rPr lang="en-AU" altLang="zh-CN" dirty="0">
                <a:solidFill>
                  <a:srgbClr val="000000"/>
                </a:solidFill>
                <a:latin typeface="等线" panose="02010600030101010101" pitchFamily="2" charset="-122"/>
                <a:ea typeface="宋体" panose="02010600030101010101" pitchFamily="2" charset="-122"/>
              </a:rPr>
              <a:t>tttrdmegseeaesnnnpcscritietminiiiirrfmfttewfpfffptnhtfihrmnhtootemrlssputgaheeeccettyeoeuaaioeeearauuuoupiopiooaaeaaoepfppyia</a:t>
            </a:r>
            <a:r>
              <a:rPr lang="en-AU" altLang="zh-CN" dirty="0">
                <a:solidFill>
                  <a:srgbClr val="FF0000"/>
                </a:solidFill>
                <a:latin typeface="等线" panose="02010600030101010101" pitchFamily="2" charset="-122"/>
                <a:ea typeface="宋体" panose="02010600030101010101" pitchFamily="2" charset="-122"/>
              </a:rPr>
              <a:t>eeee</a:t>
            </a:r>
            <a:r>
              <a:rPr lang="en-AU" altLang="zh-CN" dirty="0">
                <a:solidFill>
                  <a:srgbClr val="000000"/>
                </a:solidFill>
                <a:latin typeface="等线" panose="02010600030101010101" pitchFamily="2" charset="-122"/>
                <a:ea typeface="宋体" panose="02010600030101010101" pitchFamily="2" charset="-122"/>
              </a:rPr>
              <a:t>ooaoooeheeiieusa</a:t>
            </a:r>
            <a:r>
              <a:rPr lang="en-AU" altLang="zh-CN" dirty="0">
                <a:solidFill>
                  <a:srgbClr val="FF0000"/>
                </a:solidFill>
                <a:latin typeface="等线" panose="02010600030101010101" pitchFamily="2" charset="-122"/>
                <a:ea typeface="宋体" panose="02010600030101010101" pitchFamily="2" charset="-122"/>
              </a:rPr>
              <a:t>iiiiiii</a:t>
            </a:r>
            <a:r>
              <a:rPr lang="en-AU" altLang="zh-CN" dirty="0">
                <a:solidFill>
                  <a:srgbClr val="000000"/>
                </a:solidFill>
                <a:latin typeface="等线" panose="02010600030101010101" pitchFamily="2" charset="-122"/>
                <a:ea typeface="宋体" panose="02010600030101010101" pitchFamily="2" charset="-122"/>
              </a:rPr>
              <a:t>rioyiieysu</a:t>
            </a:r>
            <a:r>
              <a:rPr lang="en-AU" altLang="zh-CN" dirty="0">
                <a:solidFill>
                  <a:srgbClr val="FF0000"/>
                </a:solidFill>
                <a:latin typeface="等线" panose="02010600030101010101" pitchFamily="2" charset="-122"/>
                <a:ea typeface="宋体" panose="02010600030101010101" pitchFamily="2" charset="-122"/>
              </a:rPr>
              <a:t>ssssss</a:t>
            </a:r>
            <a:r>
              <a:rPr lang="en-AU" altLang="zh-CN" dirty="0">
                <a:solidFill>
                  <a:srgbClr val="000000"/>
                </a:solidFill>
                <a:latin typeface="等线" panose="02010600030101010101" pitchFamily="2" charset="-122"/>
                <a:ea typeface="宋体" panose="02010600030101010101" pitchFamily="2" charset="-122"/>
              </a:rPr>
              <a:t>aiuaiteweneauuuuuecerrocsnieetdesarssfatriinarasnnnnnaatthlfumfefaaadnfffledesiiiyiaaarsirsupariiircetspaiynralindonlili</a:t>
            </a:r>
            <a:r>
              <a:rPr lang="en-AU" altLang="zh-CN" dirty="0">
                <a:solidFill>
                  <a:srgbClr val="FF0000"/>
                </a:solidFill>
                <a:latin typeface="等线" panose="02010600030101010101" pitchFamily="2" charset="-122"/>
                <a:ea typeface="宋体" panose="02010600030101010101" pitchFamily="2" charset="-122"/>
              </a:rPr>
              <a:t>ccccc</a:t>
            </a:r>
            <a:r>
              <a:rPr lang="en-AU" altLang="zh-CN" dirty="0">
                <a:solidFill>
                  <a:srgbClr val="000000"/>
                </a:solidFill>
                <a:latin typeface="等线" panose="02010600030101010101" pitchFamily="2" charset="-122"/>
                <a:ea typeface="宋体" panose="02010600030101010101" pitchFamily="2" charset="-122"/>
              </a:rPr>
              <a:t>l</a:t>
            </a:r>
            <a:r>
              <a:rPr lang="en-AU" altLang="zh-CN" dirty="0">
                <a:solidFill>
                  <a:srgbClr val="FF0000"/>
                </a:solidFill>
                <a:latin typeface="等线" panose="02010600030101010101" pitchFamily="2" charset="-122"/>
                <a:ea typeface="宋体" panose="02010600030101010101" pitchFamily="2" charset="-122"/>
              </a:rPr>
              <a:t>aaaaiiittttt</a:t>
            </a:r>
            <a:r>
              <a:rPr lang="en-AU" altLang="zh-CN" dirty="0">
                <a:solidFill>
                  <a:srgbClr val="000000"/>
                </a:solidFill>
                <a:latin typeface="等线" panose="02010600030101010101" pitchFamily="2" charset="-122"/>
                <a:ea typeface="宋体" panose="02010600030101010101" pitchFamily="2" charset="-122"/>
              </a:rPr>
              <a:t>qqcocccchceotrsotttthho</a:t>
            </a:r>
            <a:r>
              <a:rPr lang="en-AU" altLang="zh-CN" dirty="0">
                <a:solidFill>
                  <a:srgbClr val="FF0000"/>
                </a:solidFill>
                <a:latin typeface="等线" panose="02010600030101010101" pitchFamily="2" charset="-122"/>
                <a:ea typeface="宋体" panose="02010600030101010101" pitchFamily="2" charset="-122"/>
              </a:rPr>
              <a:t>ccccc</a:t>
            </a:r>
            <a:r>
              <a:rPr lang="en-AU" altLang="zh-CN" dirty="0">
                <a:solidFill>
                  <a:srgbClr val="000000"/>
                </a:solidFill>
                <a:latin typeface="等线" panose="02010600030101010101" pitchFamily="2" charset="-122"/>
                <a:ea typeface="宋体" panose="02010600030101010101" pitchFamily="2" charset="-122"/>
              </a:rPr>
              <a:t>ooeioeeoeeesaelsssdnsyytloeelrnlnnnbnsrlaltt</a:t>
            </a:r>
            <a:endParaRPr lang="zh-CN" altLang="zh-CN" sz="1200" dirty="0">
              <a:latin typeface="宋体" panose="02010600030101010101" pitchFamily="2" charset="-122"/>
              <a:ea typeface="宋体" panose="02010600030101010101" pitchFamily="2" charset="-122"/>
              <a:cs typeface="宋体" panose="02010600030101010101" pitchFamily="2" charset="-122"/>
            </a:endParaRPr>
          </a:p>
          <a:p>
            <a:pPr algn="just">
              <a:spcAft>
                <a:spcPts val="0"/>
              </a:spcAft>
            </a:pPr>
            <a:r>
              <a:rPr lang="en-US" altLang="zh-CN" kern="100" dirty="0">
                <a:latin typeface="等线" panose="02010600030101010101" pitchFamily="2" charset="-122"/>
                <a:cs typeface="Times New Roman" panose="02020603050405020304" pitchFamily="18" charset="0"/>
              </a:rPr>
              <a:t> </a:t>
            </a:r>
            <a:endParaRPr lang="zh-CN" altLang="zh-CN" sz="1050" kern="100" dirty="0">
              <a:latin typeface="等线" panose="02010600030101010101" pitchFamily="2" charset="-122"/>
              <a:cs typeface="Times New Roman" panose="02020603050405020304" pitchFamily="18" charset="0"/>
            </a:endParaRPr>
          </a:p>
        </p:txBody>
      </p:sp>
      <p:sp>
        <p:nvSpPr>
          <p:cNvPr id="8" name="文本框 7">
            <a:extLst>
              <a:ext uri="{FF2B5EF4-FFF2-40B4-BE49-F238E27FC236}">
                <a16:creationId xmlns:a16="http://schemas.microsoft.com/office/drawing/2014/main" id="{982C8754-74FF-4A9D-98E5-5B96C51C3DC3}"/>
              </a:ext>
            </a:extLst>
          </p:cNvPr>
          <p:cNvSpPr txBox="1"/>
          <p:nvPr/>
        </p:nvSpPr>
        <p:spPr>
          <a:xfrm>
            <a:off x="947596" y="1567530"/>
            <a:ext cx="5264583" cy="830997"/>
          </a:xfrm>
          <a:prstGeom prst="rect">
            <a:avLst/>
          </a:prstGeom>
          <a:noFill/>
        </p:spPr>
        <p:txBody>
          <a:bodyPr wrap="none" rtlCol="0">
            <a:spAutoFit/>
          </a:bodyPr>
          <a:lstStyle/>
          <a:p>
            <a:r>
              <a:rPr lang="en-US" altLang="zh-CN" sz="2400" b="1" dirty="0"/>
              <a:t>157 letters repeat 489 times in total</a:t>
            </a:r>
          </a:p>
          <a:p>
            <a:r>
              <a:rPr lang="en-US" altLang="zh-CN" sz="2400" b="1" dirty="0"/>
              <a:t>Max number of repeats: 20 (t)</a:t>
            </a:r>
            <a:endParaRPr lang="zh-CN" altLang="en-US" sz="2400" b="1" dirty="0"/>
          </a:p>
        </p:txBody>
      </p:sp>
      <p:sp>
        <p:nvSpPr>
          <p:cNvPr id="9" name="文本框 8">
            <a:extLst>
              <a:ext uri="{FF2B5EF4-FFF2-40B4-BE49-F238E27FC236}">
                <a16:creationId xmlns:a16="http://schemas.microsoft.com/office/drawing/2014/main" id="{FE6279E9-5F17-4407-B999-61218E891B75}"/>
              </a:ext>
            </a:extLst>
          </p:cNvPr>
          <p:cNvSpPr txBox="1"/>
          <p:nvPr/>
        </p:nvSpPr>
        <p:spPr>
          <a:xfrm>
            <a:off x="9698482" y="2794753"/>
            <a:ext cx="2367058"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dirty="0">
                <a:solidFill>
                  <a:srgbClr val="FF0000"/>
                </a:solidFill>
              </a:rPr>
              <a:t>red</a:t>
            </a:r>
            <a:r>
              <a:rPr lang="en-US" altLang="zh-CN" dirty="0"/>
              <a:t>: some continuous      repeated sequences</a:t>
            </a:r>
          </a:p>
          <a:p>
            <a:endParaRPr lang="en-US" altLang="zh-CN" dirty="0"/>
          </a:p>
          <a:p>
            <a:r>
              <a:rPr lang="en-US" altLang="zh-CN" dirty="0">
                <a:highlight>
                  <a:srgbClr val="FFFF00"/>
                </a:highlight>
              </a:rPr>
              <a:t>yellow</a:t>
            </a:r>
            <a:r>
              <a:rPr lang="en-US" altLang="zh-CN" dirty="0"/>
              <a:t>: sequences with the max number of repeats</a:t>
            </a:r>
            <a:endParaRPr lang="zh-CN" altLang="en-US" dirty="0"/>
          </a:p>
        </p:txBody>
      </p:sp>
    </p:spTree>
    <p:extLst>
      <p:ext uri="{BB962C8B-B14F-4D97-AF65-F5344CB8AC3E}">
        <p14:creationId xmlns:p14="http://schemas.microsoft.com/office/powerpoint/2010/main" val="3221553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6283465" cy="1446550"/>
            <a:chOff x="460236" y="529679"/>
            <a:chExt cx="6283465" cy="1446550"/>
          </a:xfrm>
        </p:grpSpPr>
        <p:sp>
          <p:nvSpPr>
            <p:cNvPr id="3" name="文本框 2">
              <a:extLst>
                <a:ext uri="{FF2B5EF4-FFF2-40B4-BE49-F238E27FC236}">
                  <a16:creationId xmlns:a16="http://schemas.microsoft.com/office/drawing/2014/main" id="{C522D410-DCC4-4FE8-997E-5C7355152616}"/>
                </a:ext>
              </a:extLst>
            </p:cNvPr>
            <p:cNvSpPr txBox="1"/>
            <p:nvPr/>
          </p:nvSpPr>
          <p:spPr>
            <a:xfrm>
              <a:off x="918413" y="529679"/>
              <a:ext cx="5825288" cy="1446550"/>
            </a:xfrm>
            <a:prstGeom prst="rect">
              <a:avLst/>
            </a:prstGeom>
            <a:noFill/>
          </p:spPr>
          <p:txBody>
            <a:bodyPr wrap="square" rtlCol="0">
              <a:spAutoFit/>
            </a:bodyPr>
            <a:lstStyle/>
            <a:p>
              <a:r>
                <a:rPr lang="en-US" altLang="zh-CN" sz="4400" b="1" dirty="0"/>
                <a:t>Distribution of Splits</a:t>
              </a:r>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文本框 26">
            <a:extLst>
              <a:ext uri="{FF2B5EF4-FFF2-40B4-BE49-F238E27FC236}">
                <a16:creationId xmlns:a16="http://schemas.microsoft.com/office/drawing/2014/main" id="{FCA70D13-B8D4-4E55-B5CD-6DA1A08FDBC0}"/>
              </a:ext>
            </a:extLst>
          </p:cNvPr>
          <p:cNvSpPr txBox="1"/>
          <p:nvPr/>
        </p:nvSpPr>
        <p:spPr>
          <a:xfrm>
            <a:off x="947596" y="1464890"/>
            <a:ext cx="8218917" cy="461665"/>
          </a:xfrm>
          <a:prstGeom prst="rect">
            <a:avLst/>
          </a:prstGeom>
          <a:noFill/>
        </p:spPr>
        <p:txBody>
          <a:bodyPr wrap="none" rtlCol="0">
            <a:spAutoFit/>
          </a:bodyPr>
          <a:lstStyle/>
          <a:p>
            <a:r>
              <a:rPr lang="en-US" altLang="zh-CN" sz="2400" b="1" dirty="0"/>
              <a:t>Only consider splits with more than one letters in a row.</a:t>
            </a:r>
            <a:endParaRPr lang="zh-CN" altLang="en-US" sz="2400" b="1" dirty="0"/>
          </a:p>
        </p:txBody>
      </p:sp>
      <p:pic>
        <p:nvPicPr>
          <p:cNvPr id="11" name="图片 10">
            <a:extLst>
              <a:ext uri="{FF2B5EF4-FFF2-40B4-BE49-F238E27FC236}">
                <a16:creationId xmlns:a16="http://schemas.microsoft.com/office/drawing/2014/main" id="{55DAB235-E0C8-46C5-A812-5CFAB00388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926555"/>
            <a:ext cx="5852172" cy="4389129"/>
          </a:xfrm>
          <a:prstGeom prst="rect">
            <a:avLst/>
          </a:prstGeom>
        </p:spPr>
      </p:pic>
      <p:pic>
        <p:nvPicPr>
          <p:cNvPr id="13" name="图片 12">
            <a:extLst>
              <a:ext uri="{FF2B5EF4-FFF2-40B4-BE49-F238E27FC236}">
                <a16:creationId xmlns:a16="http://schemas.microsoft.com/office/drawing/2014/main" id="{A4707D79-FCFC-4B18-ACE7-79B2D55BE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809" y="1926555"/>
            <a:ext cx="5852172" cy="4389129"/>
          </a:xfrm>
          <a:prstGeom prst="rect">
            <a:avLst/>
          </a:prstGeom>
        </p:spPr>
      </p:pic>
    </p:spTree>
    <p:extLst>
      <p:ext uri="{BB962C8B-B14F-4D97-AF65-F5344CB8AC3E}">
        <p14:creationId xmlns:p14="http://schemas.microsoft.com/office/powerpoint/2010/main" val="4017752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A78B82E6-BFB4-41C2-AFA4-3AF80CFCF0FA}"/>
              </a:ext>
            </a:extLst>
          </p:cNvPr>
          <p:cNvGrpSpPr/>
          <p:nvPr/>
        </p:nvGrpSpPr>
        <p:grpSpPr>
          <a:xfrm>
            <a:off x="460236" y="529679"/>
            <a:ext cx="2694686" cy="769441"/>
            <a:chOff x="460236" y="529679"/>
            <a:chExt cx="2694686" cy="769441"/>
          </a:xfrm>
        </p:grpSpPr>
        <p:sp>
          <p:nvSpPr>
            <p:cNvPr id="4" name="文本框 3">
              <a:extLst>
                <a:ext uri="{FF2B5EF4-FFF2-40B4-BE49-F238E27FC236}">
                  <a16:creationId xmlns:a16="http://schemas.microsoft.com/office/drawing/2014/main" id="{A555DE0C-3595-4BE3-BBB7-07B2DEDC0F56}"/>
                </a:ext>
              </a:extLst>
            </p:cNvPr>
            <p:cNvSpPr txBox="1"/>
            <p:nvPr/>
          </p:nvSpPr>
          <p:spPr>
            <a:xfrm>
              <a:off x="918412" y="529679"/>
              <a:ext cx="2236510" cy="769441"/>
            </a:xfrm>
            <a:prstGeom prst="rect">
              <a:avLst/>
            </a:prstGeom>
            <a:noFill/>
          </p:spPr>
          <p:txBody>
            <a:bodyPr wrap="none" rtlCol="0">
              <a:spAutoFit/>
            </a:bodyPr>
            <a:lstStyle/>
            <a:p>
              <a:r>
                <a:rPr lang="en-US" altLang="zh-CN" sz="4400" b="1"/>
                <a:t>Content</a:t>
              </a:r>
              <a:endParaRPr lang="zh-CN" altLang="en-US" sz="4400" b="1"/>
            </a:p>
          </p:txBody>
        </p:sp>
        <p:sp>
          <p:nvSpPr>
            <p:cNvPr id="5" name="矩形 4">
              <a:extLst>
                <a:ext uri="{FF2B5EF4-FFF2-40B4-BE49-F238E27FC236}">
                  <a16:creationId xmlns:a16="http://schemas.microsoft.com/office/drawing/2014/main" id="{2CF6474F-8558-4224-B1BA-C3F901917939}"/>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9D1D30AD-10D9-439C-BDB8-6A4C6AB47393}"/>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a:extLst>
              <a:ext uri="{FF2B5EF4-FFF2-40B4-BE49-F238E27FC236}">
                <a16:creationId xmlns:a16="http://schemas.microsoft.com/office/drawing/2014/main" id="{CBAD440A-53B0-4955-961B-40CECED03CB4}"/>
              </a:ext>
            </a:extLst>
          </p:cNvPr>
          <p:cNvGrpSpPr/>
          <p:nvPr/>
        </p:nvGrpSpPr>
        <p:grpSpPr>
          <a:xfrm>
            <a:off x="465470" y="1633875"/>
            <a:ext cx="8761743" cy="5700215"/>
            <a:chOff x="446808" y="1437927"/>
            <a:chExt cx="8761743" cy="5700215"/>
          </a:xfrm>
        </p:grpSpPr>
        <p:sp>
          <p:nvSpPr>
            <p:cNvPr id="2" name="文本框 1">
              <a:extLst>
                <a:ext uri="{FF2B5EF4-FFF2-40B4-BE49-F238E27FC236}">
                  <a16:creationId xmlns:a16="http://schemas.microsoft.com/office/drawing/2014/main" id="{3270F2B0-BD50-4DDD-BEBB-51404276BBFD}"/>
                </a:ext>
              </a:extLst>
            </p:cNvPr>
            <p:cNvSpPr txBox="1"/>
            <p:nvPr/>
          </p:nvSpPr>
          <p:spPr>
            <a:xfrm>
              <a:off x="446808" y="1437927"/>
              <a:ext cx="8393644" cy="5700215"/>
            </a:xfrm>
            <a:prstGeom prst="rect">
              <a:avLst/>
            </a:prstGeom>
            <a:noFill/>
          </p:spPr>
          <p:txBody>
            <a:bodyPr wrap="none" rtlCol="0">
              <a:spAutoFit/>
            </a:bodyPr>
            <a:lstStyle/>
            <a:p>
              <a:pPr marL="457200" indent="-457200">
                <a:lnSpc>
                  <a:spcPts val="4900"/>
                </a:lnSpc>
                <a:buFont typeface="Wingdings" panose="05000000000000000000" pitchFamily="2" charset="2"/>
                <a:buChar char="Ø"/>
              </a:pPr>
              <a:r>
                <a:rPr lang="en-US" altLang="zh-CN" sz="3200" b="1" dirty="0"/>
                <a:t>Hamlet, Shakespeare</a:t>
              </a:r>
            </a:p>
            <a:p>
              <a:pPr marL="457200" indent="-457200">
                <a:lnSpc>
                  <a:spcPts val="4900"/>
                </a:lnSpc>
                <a:buFont typeface="Wingdings" panose="05000000000000000000" pitchFamily="2" charset="2"/>
                <a:buChar char="Ø"/>
              </a:pPr>
              <a:r>
                <a:rPr lang="en-US" altLang="zh-CN" sz="3200" b="1" dirty="0"/>
                <a:t>The Mathematician, John von Neumann</a:t>
              </a:r>
            </a:p>
            <a:p>
              <a:pPr marL="457200" indent="-457200">
                <a:lnSpc>
                  <a:spcPts val="4900"/>
                </a:lnSpc>
                <a:buFont typeface="Wingdings" panose="05000000000000000000" pitchFamily="2" charset="2"/>
                <a:buChar char="Ø"/>
              </a:pPr>
              <a:r>
                <a:rPr lang="en-US" altLang="zh-CN" sz="3200" b="1" dirty="0"/>
                <a:t>The Other Tiger, Jorge Luis Borges</a:t>
              </a:r>
            </a:p>
            <a:p>
              <a:pPr marL="457200" indent="-457200">
                <a:lnSpc>
                  <a:spcPts val="4900"/>
                </a:lnSpc>
                <a:buFont typeface="Wingdings" panose="05000000000000000000" pitchFamily="2" charset="2"/>
                <a:buChar char="Ø"/>
              </a:pPr>
              <a:r>
                <a:rPr lang="en-US" altLang="zh-CN" sz="3200" b="1" dirty="0" err="1"/>
                <a:t>Luceafãrul</a:t>
              </a:r>
              <a:r>
                <a:rPr lang="en-US" altLang="zh-CN" sz="3200" b="1" dirty="0"/>
                <a:t> (Evening Star), Mihai </a:t>
              </a:r>
              <a:r>
                <a:rPr lang="en-US" altLang="zh-CN" sz="3200" b="1" dirty="0" err="1"/>
                <a:t>Eminescu</a:t>
              </a:r>
              <a:endParaRPr lang="en-US" altLang="zh-CN" sz="3200" b="1" dirty="0"/>
            </a:p>
            <a:p>
              <a:pPr marL="457200" indent="-457200">
                <a:lnSpc>
                  <a:spcPts val="4900"/>
                </a:lnSpc>
                <a:buFont typeface="Wingdings" panose="05000000000000000000" pitchFamily="2" charset="2"/>
                <a:buChar char="Ø"/>
              </a:pPr>
              <a:r>
                <a:rPr lang="en-US" altLang="zh-CN" sz="3200" b="1" dirty="0"/>
                <a:t>The Raven, Edgar Alan Poe</a:t>
              </a:r>
            </a:p>
            <a:p>
              <a:pPr marL="457200" indent="-457200">
                <a:lnSpc>
                  <a:spcPts val="4900"/>
                </a:lnSpc>
                <a:buFont typeface="Wingdings" panose="05000000000000000000" pitchFamily="2" charset="2"/>
                <a:buChar char="Ø"/>
              </a:pPr>
              <a:r>
                <a:rPr lang="en-US" altLang="zh-CN" sz="3200" b="1" dirty="0"/>
                <a:t>DNA Sequences-</a:t>
              </a:r>
              <a:r>
                <a:rPr lang="en-US" altLang="zh-CN" sz="3200" b="1" dirty="0" err="1"/>
                <a:t>TP53</a:t>
              </a:r>
              <a:endParaRPr lang="en-US" altLang="zh-CN" sz="3200" b="1" dirty="0"/>
            </a:p>
            <a:p>
              <a:pPr marL="457200" indent="-457200">
                <a:lnSpc>
                  <a:spcPts val="4900"/>
                </a:lnSpc>
                <a:buFont typeface="Wingdings" panose="05000000000000000000" pitchFamily="2" charset="2"/>
                <a:buChar char="Ø"/>
              </a:pPr>
              <a:r>
                <a:rPr lang="en-US" altLang="zh-CN" sz="3200" b="1" dirty="0"/>
                <a:t>DNA Sequences-</a:t>
              </a:r>
              <a:r>
                <a:rPr lang="en-AU" altLang="zh-CN" sz="3200" b="1" dirty="0">
                  <a:solidFill>
                    <a:srgbClr val="000000"/>
                  </a:solidFill>
                </a:rPr>
                <a:t>Promoter</a:t>
              </a:r>
              <a:endParaRPr lang="en-US" altLang="zh-CN" sz="3200" b="1" dirty="0">
                <a:solidFill>
                  <a:srgbClr val="000000"/>
                </a:solidFill>
              </a:endParaRPr>
            </a:p>
            <a:p>
              <a:pPr marL="457200" indent="-457200">
                <a:lnSpc>
                  <a:spcPts val="4900"/>
                </a:lnSpc>
                <a:buFont typeface="Wingdings" panose="05000000000000000000" pitchFamily="2" charset="2"/>
                <a:buChar char="Ø"/>
              </a:pPr>
              <a:r>
                <a:rPr lang="en-US" altLang="zh-CN" sz="3200" b="1" dirty="0">
                  <a:solidFill>
                    <a:srgbClr val="000000"/>
                  </a:solidFill>
                </a:rPr>
                <a:t>Summary</a:t>
              </a:r>
              <a:endParaRPr lang="en-US" altLang="zh-CN" sz="3200" b="1" dirty="0"/>
            </a:p>
            <a:p>
              <a:pPr marL="457200" indent="-457200">
                <a:lnSpc>
                  <a:spcPts val="4900"/>
                </a:lnSpc>
                <a:buFont typeface="Wingdings" panose="05000000000000000000" pitchFamily="2" charset="2"/>
                <a:buChar char="Ø"/>
              </a:pPr>
              <a:endParaRPr lang="en-US" altLang="zh-CN" sz="3200" b="1" dirty="0"/>
            </a:p>
          </p:txBody>
        </p:sp>
        <p:sp>
          <p:nvSpPr>
            <p:cNvPr id="7" name="动作按钮: 前进或下一项 6">
              <a:hlinkClick r:id="rId4" action="ppaction://hlinksldjump" highlightClick="1"/>
              <a:extLst>
                <a:ext uri="{FF2B5EF4-FFF2-40B4-BE49-F238E27FC236}">
                  <a16:creationId xmlns:a16="http://schemas.microsoft.com/office/drawing/2014/main" id="{F1FA1341-12DA-4E9F-82C6-56C0CBA6B559}"/>
                </a:ext>
              </a:extLst>
            </p:cNvPr>
            <p:cNvSpPr/>
            <p:nvPr/>
          </p:nvSpPr>
          <p:spPr>
            <a:xfrm>
              <a:off x="4998306" y="1675217"/>
              <a:ext cx="358346" cy="296562"/>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8" name="动作按钮: 前进或下一项 7">
              <a:hlinkClick r:id="rId5" action="ppaction://hlinksldjump" highlightClick="1"/>
              <a:extLst>
                <a:ext uri="{FF2B5EF4-FFF2-40B4-BE49-F238E27FC236}">
                  <a16:creationId xmlns:a16="http://schemas.microsoft.com/office/drawing/2014/main" id="{5899DBF8-DF72-4475-81E3-CDCAA088B60B}"/>
                </a:ext>
              </a:extLst>
            </p:cNvPr>
            <p:cNvSpPr/>
            <p:nvPr/>
          </p:nvSpPr>
          <p:spPr>
            <a:xfrm>
              <a:off x="8519852" y="2284828"/>
              <a:ext cx="358346" cy="296562"/>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 name="动作按钮: 前进或下一项 8">
              <a:hlinkClick r:id="rId6" action="ppaction://hlinksldjump" highlightClick="1"/>
              <a:extLst>
                <a:ext uri="{FF2B5EF4-FFF2-40B4-BE49-F238E27FC236}">
                  <a16:creationId xmlns:a16="http://schemas.microsoft.com/office/drawing/2014/main" id="{83083CFB-9089-4A1F-BA7A-914164D77B5C}"/>
                </a:ext>
              </a:extLst>
            </p:cNvPr>
            <p:cNvSpPr/>
            <p:nvPr/>
          </p:nvSpPr>
          <p:spPr>
            <a:xfrm>
              <a:off x="7496591" y="2906490"/>
              <a:ext cx="358346" cy="296562"/>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 name="动作按钮: 前进或下一项 9">
              <a:hlinkClick r:id="rId7" action="ppaction://hlinksldjump" highlightClick="1"/>
              <a:extLst>
                <a:ext uri="{FF2B5EF4-FFF2-40B4-BE49-F238E27FC236}">
                  <a16:creationId xmlns:a16="http://schemas.microsoft.com/office/drawing/2014/main" id="{3BA7C3EC-88BC-4EBC-B962-226D68F5E616}"/>
                </a:ext>
              </a:extLst>
            </p:cNvPr>
            <p:cNvSpPr/>
            <p:nvPr/>
          </p:nvSpPr>
          <p:spPr>
            <a:xfrm>
              <a:off x="8850205" y="3534745"/>
              <a:ext cx="358346" cy="296562"/>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 name="动作按钮: 前进或下一项 10">
              <a:hlinkClick r:id="rId8" action="ppaction://hlinksldjump" highlightClick="1"/>
              <a:extLst>
                <a:ext uri="{FF2B5EF4-FFF2-40B4-BE49-F238E27FC236}">
                  <a16:creationId xmlns:a16="http://schemas.microsoft.com/office/drawing/2014/main" id="{34691115-50D1-404F-8882-AD07DB73C24F}"/>
                </a:ext>
              </a:extLst>
            </p:cNvPr>
            <p:cNvSpPr/>
            <p:nvPr/>
          </p:nvSpPr>
          <p:spPr>
            <a:xfrm>
              <a:off x="6096000" y="4162461"/>
              <a:ext cx="358346" cy="296562"/>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2" name="动作按钮: 前进或下一项 11">
              <a:hlinkClick r:id="rId9" action="ppaction://hlinksldjump" highlightClick="1"/>
              <a:extLst>
                <a:ext uri="{FF2B5EF4-FFF2-40B4-BE49-F238E27FC236}">
                  <a16:creationId xmlns:a16="http://schemas.microsoft.com/office/drawing/2014/main" id="{AFADCF80-E542-432F-B8C7-6CCB15026711}"/>
                </a:ext>
              </a:extLst>
            </p:cNvPr>
            <p:cNvSpPr/>
            <p:nvPr/>
          </p:nvSpPr>
          <p:spPr>
            <a:xfrm>
              <a:off x="5203375" y="4772063"/>
              <a:ext cx="358346" cy="296562"/>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3" name="动作按钮: 前进或下一项 12">
              <a:hlinkClick r:id="rId10" action="ppaction://hlinksldjump" highlightClick="1"/>
              <a:extLst>
                <a:ext uri="{FF2B5EF4-FFF2-40B4-BE49-F238E27FC236}">
                  <a16:creationId xmlns:a16="http://schemas.microsoft.com/office/drawing/2014/main" id="{1CD6986B-5818-42CF-B659-B3356BD0878A}"/>
                </a:ext>
              </a:extLst>
            </p:cNvPr>
            <p:cNvSpPr/>
            <p:nvPr/>
          </p:nvSpPr>
          <p:spPr>
            <a:xfrm>
              <a:off x="6055570" y="5400329"/>
              <a:ext cx="358346" cy="296562"/>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pSp>
      <p:sp>
        <p:nvSpPr>
          <p:cNvPr id="15" name="动作按钮: 前进或下一项 14">
            <a:hlinkClick r:id="rId11" action="ppaction://hlinksldjump" highlightClick="1"/>
            <a:extLst>
              <a:ext uri="{FF2B5EF4-FFF2-40B4-BE49-F238E27FC236}">
                <a16:creationId xmlns:a16="http://schemas.microsoft.com/office/drawing/2014/main" id="{7D1F42AC-6CF3-4F84-BE15-8D0DA60B41F1}"/>
              </a:ext>
            </a:extLst>
          </p:cNvPr>
          <p:cNvSpPr/>
          <p:nvPr/>
        </p:nvSpPr>
        <p:spPr>
          <a:xfrm>
            <a:off x="2975749" y="6228063"/>
            <a:ext cx="358346" cy="296562"/>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237811988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6283465" cy="1446550"/>
            <a:chOff x="460236" y="529679"/>
            <a:chExt cx="6283465" cy="1446550"/>
          </a:xfrm>
        </p:grpSpPr>
        <p:sp>
          <p:nvSpPr>
            <p:cNvPr id="3" name="文本框 2">
              <a:extLst>
                <a:ext uri="{FF2B5EF4-FFF2-40B4-BE49-F238E27FC236}">
                  <a16:creationId xmlns:a16="http://schemas.microsoft.com/office/drawing/2014/main" id="{C522D410-DCC4-4FE8-997E-5C7355152616}"/>
                </a:ext>
              </a:extLst>
            </p:cNvPr>
            <p:cNvSpPr txBox="1"/>
            <p:nvPr/>
          </p:nvSpPr>
          <p:spPr>
            <a:xfrm>
              <a:off x="918413" y="529679"/>
              <a:ext cx="5825288" cy="1446550"/>
            </a:xfrm>
            <a:prstGeom prst="rect">
              <a:avLst/>
            </a:prstGeom>
            <a:noFill/>
          </p:spPr>
          <p:txBody>
            <a:bodyPr wrap="square" rtlCol="0">
              <a:spAutoFit/>
            </a:bodyPr>
            <a:lstStyle/>
            <a:p>
              <a:r>
                <a:rPr lang="en-US" altLang="zh-CN" sz="4400" b="1" dirty="0"/>
                <a:t>Distribution of Splits</a:t>
              </a:r>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a:extLst>
              <a:ext uri="{FF2B5EF4-FFF2-40B4-BE49-F238E27FC236}">
                <a16:creationId xmlns:a16="http://schemas.microsoft.com/office/drawing/2014/main" id="{70FDF1B1-63E1-414D-B878-F73874A63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6572" y="1927591"/>
            <a:ext cx="5852172" cy="4389129"/>
          </a:xfrm>
          <a:prstGeom prst="rect">
            <a:avLst/>
          </a:prstGeom>
        </p:spPr>
      </p:pic>
      <p:pic>
        <p:nvPicPr>
          <p:cNvPr id="14" name="图片 13">
            <a:extLst>
              <a:ext uri="{FF2B5EF4-FFF2-40B4-BE49-F238E27FC236}">
                <a16:creationId xmlns:a16="http://schemas.microsoft.com/office/drawing/2014/main" id="{ECA5E13F-6DFB-47A8-8C2D-AD45DAB6A2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309" y="1927591"/>
            <a:ext cx="5852172" cy="4389129"/>
          </a:xfrm>
          <a:prstGeom prst="rect">
            <a:avLst/>
          </a:prstGeom>
        </p:spPr>
      </p:pic>
    </p:spTree>
    <p:extLst>
      <p:ext uri="{BB962C8B-B14F-4D97-AF65-F5344CB8AC3E}">
        <p14:creationId xmlns:p14="http://schemas.microsoft.com/office/powerpoint/2010/main" val="693894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9131633" cy="2123658"/>
            <a:chOff x="460236" y="529679"/>
            <a:chExt cx="9131633" cy="2123658"/>
          </a:xfrm>
        </p:grpSpPr>
        <p:sp>
          <p:nvSpPr>
            <p:cNvPr id="3" name="文本框 2">
              <a:extLst>
                <a:ext uri="{FF2B5EF4-FFF2-40B4-BE49-F238E27FC236}">
                  <a16:creationId xmlns:a16="http://schemas.microsoft.com/office/drawing/2014/main" id="{C522D410-DCC4-4FE8-997E-5C7355152616}"/>
                </a:ext>
              </a:extLst>
            </p:cNvPr>
            <p:cNvSpPr txBox="1"/>
            <p:nvPr/>
          </p:nvSpPr>
          <p:spPr>
            <a:xfrm>
              <a:off x="918411" y="529679"/>
              <a:ext cx="8673458" cy="2123658"/>
            </a:xfrm>
            <a:prstGeom prst="rect">
              <a:avLst/>
            </a:prstGeom>
            <a:noFill/>
          </p:spPr>
          <p:txBody>
            <a:bodyPr wrap="square" rtlCol="0">
              <a:spAutoFit/>
            </a:bodyPr>
            <a:lstStyle/>
            <a:p>
              <a:r>
                <a:rPr lang="en-US" altLang="zh-CN" sz="4400" b="1" dirty="0"/>
                <a:t>Compressed Text</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a:extLst>
              <a:ext uri="{FF2B5EF4-FFF2-40B4-BE49-F238E27FC236}">
                <a16:creationId xmlns:a16="http://schemas.microsoft.com/office/drawing/2014/main" id="{A910D683-58D7-476E-9FDB-A5E7A99902BF}"/>
              </a:ext>
            </a:extLst>
          </p:cNvPr>
          <p:cNvSpPr txBox="1"/>
          <p:nvPr/>
        </p:nvSpPr>
        <p:spPr>
          <a:xfrm>
            <a:off x="6122863" y="1968392"/>
            <a:ext cx="5850834" cy="4770537"/>
          </a:xfrm>
          <a:prstGeom prst="rect">
            <a:avLst/>
          </a:prstGeom>
          <a:noFill/>
        </p:spPr>
        <p:txBody>
          <a:bodyPr wrap="square" rtlCol="0">
            <a:spAutoFit/>
          </a:bodyPr>
          <a:lstStyle/>
          <a:p>
            <a:r>
              <a:rPr lang="en-US" altLang="zh-CN" sz="1600" dirty="0"/>
              <a:t>[1,1,1,1,1,1,1,1,2,1,1,1,2,4,1,1,1,1,3,1,1,2,1,1,1,1,1,1,1,1,2,1,1,1,1,1,2,1,1,1,1,1,1,2,1,1,2,1,1,1,2,1,2,1,1,1,1,6,1,2,3,1,1,1,1,1,1,1,1,1,1,1,1,2,2,1,1,1,1,1,1,4,1,1,1,2,2,1,5,5,1,5,1,3,1,1,2,1,3,1,1,1,1,1,1,1,1,1,1,1,1,1,1,1,1,1,1,1,4,1,1,1,1,1,1,1,1,1,1,1,1,5,1,3,1,1,2,1,1,1,1,1,1,4,1,1,1,1,1,1,4,1,1,5,2,5,1,1,1,3,1,1,1,1,1,1,3,1,1,1,1,1,1,1,2,1,1,1,1,1,2,2,1,1,2,1,1,1,1,1,1,1,1,1,1,1,1,1,1,1,1,1,1,1,1,1,1,1,1,1,1,4,1,4,4,4,1,1,1,1,2,2,4,1,1,1,1,1,4,4,1,2,1,2,1,</a:t>
            </a:r>
            <a:r>
              <a:rPr lang="en-US" altLang="zh-CN" sz="1600" dirty="0">
                <a:highlight>
                  <a:srgbClr val="FFFF00"/>
                </a:highlight>
              </a:rPr>
              <a:t>20</a:t>
            </a:r>
            <a:r>
              <a:rPr lang="en-US" altLang="zh-CN" sz="1600" dirty="0"/>
              <a:t>,4,1,1,1,1,1,1,2,1,2,2,1,1,4,3,4,1,4,1,4,1,1,3,1,1,1,1,1,1,1,3,1,1,1,1,1,1,1,1,2,1,1,1,1,1,2,5,1,2,1,1,1,1,5,1,1,1,2,1,2,1,1,4,1,2,1,1,1,1,1,1,2,1,1,1,1,1,2,1,1,1,1,4,5,4,1,1,1,2,1,1,1,6,2,2,1,4,2,1,1,1,2,1,1,1,1,4,1,1,1,2,1,2,1,1,1,1,3,1,1,1,1,1,2,3,1,1,2,2,7,1,1,2,1,1,5,1,1,1,3,1,1,1,1,1,1,1,1,1,3,1,1,1,1,1,1,5,1,2,1,1,5,3,1,1,1,1,1,1,2,1,1,1,3,1,1,1,1,1,1,1,1,1,1,1,1,1,4,2,1,1,1,2,1,1,1,1,3,1,1,1,1,1,1,1,1,1,1,1,1,1,2,1,1,1,1,1,2,1,1,1,1,1,1,3,2,1,2,1,1,1,1,1,2,1,1,3,1,1,1,3,1,1,1,1,1,1,1,2,2,1,2,1,1,1,1,2,1,1,1,4,2,1,3,1,1,2,2,1,1,1,1,7,1,1,1,1,2,1,1,1,1,6,1,1,1,1,1,1,1,1,1,1,1,1,5,1,1,1,2,1,1,1,1,1,2,1,1,1,1,1,1,2,1,1,1,1,2,1,1,1,1,1,5,2,2,1,1,1,1,1,1,1,1,3,1,1,3,1,1,1,1,1,3,1,1,3,1,1,1,1,1,1,1,1,1,3,1,1,1,1,1,1,1,1,1,1,1,1,1,1,1,1,1,1,1,1,1,1,5,1,4,3,5,2,1,1,4,1,1,1,1,1,1,1,1,4,2,1,5,2,1,1,1,2,1,3,1,1,1,1,3,1,1,1,2,1,1,1,2,1,1,1,1,3,1,1,1,1,1,1,1,2]</a:t>
            </a:r>
          </a:p>
        </p:txBody>
      </p:sp>
      <p:sp>
        <p:nvSpPr>
          <p:cNvPr id="9" name="文本框 8">
            <a:extLst>
              <a:ext uri="{FF2B5EF4-FFF2-40B4-BE49-F238E27FC236}">
                <a16:creationId xmlns:a16="http://schemas.microsoft.com/office/drawing/2014/main" id="{692172C9-A8FA-471E-94C6-9D5B960D2012}"/>
              </a:ext>
            </a:extLst>
          </p:cNvPr>
          <p:cNvSpPr txBox="1"/>
          <p:nvPr/>
        </p:nvSpPr>
        <p:spPr>
          <a:xfrm>
            <a:off x="953049" y="2709003"/>
            <a:ext cx="5169814" cy="3970318"/>
          </a:xfrm>
          <a:prstGeom prst="rect">
            <a:avLst/>
          </a:prstGeom>
          <a:noFill/>
        </p:spPr>
        <p:txBody>
          <a:bodyPr wrap="square" rtlCol="0">
            <a:spAutoFit/>
          </a:bodyPr>
          <a:lstStyle/>
          <a:p>
            <a:r>
              <a:rPr lang="en-US" altLang="zh-CN" dirty="0"/>
              <a:t>ledyomdbs$tnrucncufdetedtlslnmhcnrhsnftefhlhslifphtsevlrhmthnehwydnotoradiexaeoreireraineiosneleainrlaesaesnleayaeleylnbvnrnsfdhnmblrtvrhtbdtrnlhbnrdbieptrhtrdhvhrmvcrsrhebckvxmvmepdcdvsnirclcrmcnhrlhldrnsmrsepeodiefytynoefodioionctsce</a:t>
            </a:r>
            <a:r>
              <a:rPr lang="en-US" altLang="zh-CN" dirty="0">
                <a:highlight>
                  <a:srgbClr val="FFFF00"/>
                </a:highlight>
              </a:rPr>
              <a:t>t</a:t>
            </a:r>
            <a:r>
              <a:rPr lang="en-US" altLang="zh-CN" dirty="0"/>
              <a:t>wtcstsctntltrhtfrfrdlemtwrsltktnsndvedanfyrfotsvupakldtdcthnmgwdtryslngrtesrapauiuelanbeihsleialuasrieunsneuenoiaiosmeoaoioieoiauanioanioenaoiuoiaeauoaeiaieiaeioatrdmegseaesnpcscritietminirfmftewfpfptnhtfihrmnhtotemrlsputgahecetyeoeuaioearauoupiopioaeaoepfpyiaeoaoeheieusairioyieysusaiuaiteweneauecerocsnietdesarsfatrinarasnathlfumfefadnfledesiyiarsirsuparircetspaiynralindonliliclaitqcochceotrsothocoeioeoesaelsdnsytloelrnlnbnsrlalt</a:t>
            </a:r>
          </a:p>
        </p:txBody>
      </p:sp>
      <p:sp>
        <p:nvSpPr>
          <p:cNvPr id="12" name="文本框 11">
            <a:extLst>
              <a:ext uri="{FF2B5EF4-FFF2-40B4-BE49-F238E27FC236}">
                <a16:creationId xmlns:a16="http://schemas.microsoft.com/office/drawing/2014/main" id="{67200E05-9F35-4BF1-A29D-5989E08FD9DD}"/>
              </a:ext>
            </a:extLst>
          </p:cNvPr>
          <p:cNvSpPr txBox="1"/>
          <p:nvPr/>
        </p:nvSpPr>
        <p:spPr>
          <a:xfrm>
            <a:off x="953049" y="1460319"/>
            <a:ext cx="3982180" cy="1569660"/>
          </a:xfrm>
          <a:prstGeom prst="rect">
            <a:avLst/>
          </a:prstGeom>
          <a:noFill/>
        </p:spPr>
        <p:txBody>
          <a:bodyPr wrap="none" rtlCol="0">
            <a:spAutoFit/>
          </a:bodyPr>
          <a:lstStyle/>
          <a:p>
            <a:r>
              <a:rPr lang="en-US" altLang="zh-CN" sz="2400" b="1" dirty="0"/>
              <a:t>String</a:t>
            </a:r>
          </a:p>
          <a:p>
            <a:r>
              <a:rPr lang="en-US" altLang="zh-CN" sz="2400" b="1" dirty="0"/>
              <a:t># letters: 669</a:t>
            </a:r>
          </a:p>
          <a:p>
            <a:r>
              <a:rPr lang="en-US" altLang="zh-CN" sz="2400" b="1" dirty="0"/>
              <a:t>Compression factor: 66.83%</a:t>
            </a:r>
          </a:p>
          <a:p>
            <a:endParaRPr lang="zh-CN" altLang="en-US" sz="2400" b="1" dirty="0"/>
          </a:p>
        </p:txBody>
      </p:sp>
      <p:sp>
        <p:nvSpPr>
          <p:cNvPr id="13" name="文本框 12">
            <a:extLst>
              <a:ext uri="{FF2B5EF4-FFF2-40B4-BE49-F238E27FC236}">
                <a16:creationId xmlns:a16="http://schemas.microsoft.com/office/drawing/2014/main" id="{44640FC9-F815-4EB6-94BB-DECD01770FDE}"/>
              </a:ext>
            </a:extLst>
          </p:cNvPr>
          <p:cNvSpPr txBox="1"/>
          <p:nvPr/>
        </p:nvSpPr>
        <p:spPr>
          <a:xfrm>
            <a:off x="6122457" y="1460319"/>
            <a:ext cx="1483098" cy="461665"/>
          </a:xfrm>
          <a:prstGeom prst="rect">
            <a:avLst/>
          </a:prstGeom>
          <a:noFill/>
        </p:spPr>
        <p:txBody>
          <a:bodyPr wrap="none" rtlCol="0">
            <a:spAutoFit/>
          </a:bodyPr>
          <a:lstStyle/>
          <a:p>
            <a:r>
              <a:rPr lang="en-US" altLang="zh-CN" sz="2400" b="1" dirty="0"/>
              <a:t># repeats</a:t>
            </a:r>
            <a:endParaRPr lang="zh-CN" altLang="en-US" sz="2400" b="1" dirty="0"/>
          </a:p>
        </p:txBody>
      </p:sp>
    </p:spTree>
    <p:extLst>
      <p:ext uri="{BB962C8B-B14F-4D97-AF65-F5344CB8AC3E}">
        <p14:creationId xmlns:p14="http://schemas.microsoft.com/office/powerpoint/2010/main" val="1462367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60BE9670-6C55-4A10-8491-A83A86889A11}"/>
              </a:ext>
            </a:extLst>
          </p:cNvPr>
          <p:cNvGrpSpPr/>
          <p:nvPr/>
        </p:nvGrpSpPr>
        <p:grpSpPr>
          <a:xfrm>
            <a:off x="460236" y="529679"/>
            <a:ext cx="6283465" cy="2123658"/>
            <a:chOff x="460236" y="529679"/>
            <a:chExt cx="6283465" cy="2123658"/>
          </a:xfrm>
        </p:grpSpPr>
        <p:sp>
          <p:nvSpPr>
            <p:cNvPr id="3" name="文本框 2">
              <a:extLst>
                <a:ext uri="{FF2B5EF4-FFF2-40B4-BE49-F238E27FC236}">
                  <a16:creationId xmlns:a16="http://schemas.microsoft.com/office/drawing/2014/main" id="{7AB6AA45-12D0-46C5-95DE-530C82757B1D}"/>
                </a:ext>
              </a:extLst>
            </p:cNvPr>
            <p:cNvSpPr txBox="1"/>
            <p:nvPr/>
          </p:nvSpPr>
          <p:spPr>
            <a:xfrm>
              <a:off x="918413" y="529679"/>
              <a:ext cx="5825288" cy="2123658"/>
            </a:xfrm>
            <a:prstGeom prst="rect">
              <a:avLst/>
            </a:prstGeom>
            <a:noFill/>
          </p:spPr>
          <p:txBody>
            <a:bodyPr wrap="square" rtlCol="0">
              <a:spAutoFit/>
            </a:bodyPr>
            <a:lstStyle/>
            <a:p>
              <a:r>
                <a:rPr lang="en-US" altLang="zh-CN" sz="4400" b="1" dirty="0"/>
                <a:t>Histogram</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E597A0DE-7C0F-4946-92C6-7F48578FFB8F}"/>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9884D9AA-79A7-4050-B27D-8493440DA4B9}"/>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id="{735BBBFA-3B69-4180-9352-00D284B6390F}"/>
              </a:ext>
            </a:extLst>
          </p:cNvPr>
          <p:cNvSpPr txBox="1"/>
          <p:nvPr/>
        </p:nvSpPr>
        <p:spPr>
          <a:xfrm>
            <a:off x="1530228" y="1412773"/>
            <a:ext cx="9616735" cy="461665"/>
          </a:xfrm>
          <a:prstGeom prst="rect">
            <a:avLst/>
          </a:prstGeom>
          <a:noFill/>
        </p:spPr>
        <p:txBody>
          <a:bodyPr wrap="none" rtlCol="0">
            <a:spAutoFit/>
          </a:bodyPr>
          <a:lstStyle/>
          <a:p>
            <a:r>
              <a:rPr lang="en-US" altLang="zh-CN" sz="2400" b="1" dirty="0"/>
              <a:t>Number of Repeats for the First 80 Letters in the Compressed Text</a:t>
            </a:r>
            <a:endParaRPr lang="zh-CN" altLang="en-US" sz="2400" b="1" dirty="0"/>
          </a:p>
        </p:txBody>
      </p:sp>
      <p:pic>
        <p:nvPicPr>
          <p:cNvPr id="6" name="图片 5">
            <a:extLst>
              <a:ext uri="{FF2B5EF4-FFF2-40B4-BE49-F238E27FC236}">
                <a16:creationId xmlns:a16="http://schemas.microsoft.com/office/drawing/2014/main" id="{FC61DE3C-4DEB-4319-AB91-FFA59093DFAD}"/>
              </a:ext>
            </a:extLst>
          </p:cNvPr>
          <p:cNvPicPr>
            <a:picLocks noChangeAspect="1"/>
          </p:cNvPicPr>
          <p:nvPr/>
        </p:nvPicPr>
        <p:blipFill>
          <a:blip r:embed="rId2"/>
          <a:stretch>
            <a:fillRect/>
          </a:stretch>
        </p:blipFill>
        <p:spPr>
          <a:xfrm>
            <a:off x="373737" y="1977173"/>
            <a:ext cx="11637029" cy="4880827"/>
          </a:xfrm>
          <a:prstGeom prst="rect">
            <a:avLst/>
          </a:prstGeom>
        </p:spPr>
      </p:pic>
    </p:spTree>
    <p:extLst>
      <p:ext uri="{BB962C8B-B14F-4D97-AF65-F5344CB8AC3E}">
        <p14:creationId xmlns:p14="http://schemas.microsoft.com/office/powerpoint/2010/main" val="68353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60BE9670-6C55-4A10-8491-A83A86889A11}"/>
              </a:ext>
            </a:extLst>
          </p:cNvPr>
          <p:cNvGrpSpPr/>
          <p:nvPr/>
        </p:nvGrpSpPr>
        <p:grpSpPr>
          <a:xfrm>
            <a:off x="460236" y="529679"/>
            <a:ext cx="6283465" cy="2123658"/>
            <a:chOff x="460236" y="529679"/>
            <a:chExt cx="6283465" cy="2123658"/>
          </a:xfrm>
        </p:grpSpPr>
        <p:sp>
          <p:nvSpPr>
            <p:cNvPr id="3" name="文本框 2">
              <a:extLst>
                <a:ext uri="{FF2B5EF4-FFF2-40B4-BE49-F238E27FC236}">
                  <a16:creationId xmlns:a16="http://schemas.microsoft.com/office/drawing/2014/main" id="{7AB6AA45-12D0-46C5-95DE-530C82757B1D}"/>
                </a:ext>
              </a:extLst>
            </p:cNvPr>
            <p:cNvSpPr txBox="1"/>
            <p:nvPr/>
          </p:nvSpPr>
          <p:spPr>
            <a:xfrm>
              <a:off x="918413" y="529679"/>
              <a:ext cx="5825288" cy="2123658"/>
            </a:xfrm>
            <a:prstGeom prst="rect">
              <a:avLst/>
            </a:prstGeom>
            <a:noFill/>
          </p:spPr>
          <p:txBody>
            <a:bodyPr wrap="square" rtlCol="0">
              <a:spAutoFit/>
            </a:bodyPr>
            <a:lstStyle/>
            <a:p>
              <a:r>
                <a:rPr lang="en-US" altLang="zh-CN" sz="4400" b="1" dirty="0"/>
                <a:t>Manhattan Plot</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E597A0DE-7C0F-4946-92C6-7F48578FFB8F}"/>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9884D9AA-79A7-4050-B27D-8493440DA4B9}"/>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id="{735BBBFA-3B69-4180-9352-00D284B6390F}"/>
              </a:ext>
            </a:extLst>
          </p:cNvPr>
          <p:cNvSpPr txBox="1"/>
          <p:nvPr/>
        </p:nvSpPr>
        <p:spPr>
          <a:xfrm>
            <a:off x="1913605" y="1406594"/>
            <a:ext cx="8364790" cy="461665"/>
          </a:xfrm>
          <a:prstGeom prst="rect">
            <a:avLst/>
          </a:prstGeom>
          <a:noFill/>
        </p:spPr>
        <p:txBody>
          <a:bodyPr wrap="none" rtlCol="0">
            <a:spAutoFit/>
          </a:bodyPr>
          <a:lstStyle/>
          <a:p>
            <a:r>
              <a:rPr lang="en-US" altLang="zh-CN" sz="2400" b="1" dirty="0"/>
              <a:t>Number of Repeats for All Letters in the Compressed Text</a:t>
            </a:r>
            <a:endParaRPr lang="zh-CN" altLang="en-US" sz="2400" b="1" dirty="0"/>
          </a:p>
        </p:txBody>
      </p:sp>
      <p:pic>
        <p:nvPicPr>
          <p:cNvPr id="11" name="图片 10">
            <a:extLst>
              <a:ext uri="{FF2B5EF4-FFF2-40B4-BE49-F238E27FC236}">
                <a16:creationId xmlns:a16="http://schemas.microsoft.com/office/drawing/2014/main" id="{A2DF40CA-3913-4BA5-AC8D-1263BED90D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894" y="2075373"/>
            <a:ext cx="11346023" cy="4693575"/>
          </a:xfrm>
          <a:prstGeom prst="rect">
            <a:avLst/>
          </a:prstGeom>
        </p:spPr>
      </p:pic>
      <p:grpSp>
        <p:nvGrpSpPr>
          <p:cNvPr id="9" name="组合 8">
            <a:extLst>
              <a:ext uri="{FF2B5EF4-FFF2-40B4-BE49-F238E27FC236}">
                <a16:creationId xmlns:a16="http://schemas.microsoft.com/office/drawing/2014/main" id="{E0272CC4-44AC-481C-8022-72EB721DEF82}"/>
              </a:ext>
            </a:extLst>
          </p:cNvPr>
          <p:cNvGrpSpPr/>
          <p:nvPr/>
        </p:nvGrpSpPr>
        <p:grpSpPr>
          <a:xfrm>
            <a:off x="87079" y="6596141"/>
            <a:ext cx="2525563" cy="276999"/>
            <a:chOff x="87079" y="6344214"/>
            <a:chExt cx="2525563" cy="276999"/>
          </a:xfrm>
        </p:grpSpPr>
        <p:sp>
          <p:nvSpPr>
            <p:cNvPr id="10" name="文本框 9">
              <a:extLst>
                <a:ext uri="{FF2B5EF4-FFF2-40B4-BE49-F238E27FC236}">
                  <a16:creationId xmlns:a16="http://schemas.microsoft.com/office/drawing/2014/main" id="{453F8D3A-14C6-47DF-BE34-B7D7D13AF0E9}"/>
                </a:ext>
              </a:extLst>
            </p:cNvPr>
            <p:cNvSpPr txBox="1"/>
            <p:nvPr/>
          </p:nvSpPr>
          <p:spPr>
            <a:xfrm>
              <a:off x="87079" y="6344214"/>
              <a:ext cx="2525563" cy="276999"/>
            </a:xfrm>
            <a:prstGeom prst="rect">
              <a:avLst/>
            </a:prstGeom>
            <a:noFill/>
          </p:spPr>
          <p:txBody>
            <a:bodyPr wrap="none" rtlCol="0">
              <a:spAutoFit/>
            </a:bodyPr>
            <a:lstStyle/>
            <a:p>
              <a:r>
                <a:rPr lang="en-US" altLang="zh-CN" sz="1200" i="1" dirty="0">
                  <a:latin typeface="Times New Roman" panose="02020603050405020304" pitchFamily="18" charset="0"/>
                  <a:cs typeface="Times New Roman" panose="02020603050405020304" pitchFamily="18" charset="0"/>
                </a:rPr>
                <a:t>*All 11352 letters in the text are used.</a:t>
              </a:r>
              <a:endParaRPr lang="zh-CN" altLang="en-US" sz="1200" i="1" dirty="0">
                <a:latin typeface="Times New Roman" panose="02020603050405020304" pitchFamily="18" charset="0"/>
                <a:cs typeface="Times New Roman" panose="02020603050405020304" pitchFamily="18" charset="0"/>
              </a:endParaRPr>
            </a:p>
          </p:txBody>
        </p:sp>
        <p:cxnSp>
          <p:nvCxnSpPr>
            <p:cNvPr id="12" name="直接连接符 11">
              <a:extLst>
                <a:ext uri="{FF2B5EF4-FFF2-40B4-BE49-F238E27FC236}">
                  <a16:creationId xmlns:a16="http://schemas.microsoft.com/office/drawing/2014/main" id="{E6D74A53-DD77-468F-B6EE-923BCF28365D}"/>
                </a:ext>
              </a:extLst>
            </p:cNvPr>
            <p:cNvCxnSpPr/>
            <p:nvPr/>
          </p:nvCxnSpPr>
          <p:spPr>
            <a:xfrm>
              <a:off x="186612" y="6362876"/>
              <a:ext cx="2127379"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265777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6283465" cy="1446550"/>
            <a:chOff x="460236" y="529679"/>
            <a:chExt cx="6283465" cy="1446550"/>
          </a:xfrm>
        </p:grpSpPr>
        <p:sp>
          <p:nvSpPr>
            <p:cNvPr id="3" name="文本框 2">
              <a:extLst>
                <a:ext uri="{FF2B5EF4-FFF2-40B4-BE49-F238E27FC236}">
                  <a16:creationId xmlns:a16="http://schemas.microsoft.com/office/drawing/2014/main" id="{C522D410-DCC4-4FE8-997E-5C7355152616}"/>
                </a:ext>
              </a:extLst>
            </p:cNvPr>
            <p:cNvSpPr txBox="1"/>
            <p:nvPr/>
          </p:nvSpPr>
          <p:spPr>
            <a:xfrm>
              <a:off x="918413" y="529679"/>
              <a:ext cx="5825288" cy="1446550"/>
            </a:xfrm>
            <a:prstGeom prst="rect">
              <a:avLst/>
            </a:prstGeom>
            <a:noFill/>
          </p:spPr>
          <p:txBody>
            <a:bodyPr wrap="square" rtlCol="0">
              <a:spAutoFit/>
            </a:bodyPr>
            <a:lstStyle/>
            <a:p>
              <a:r>
                <a:rPr lang="en-US" altLang="zh-CN" sz="4400" b="1" dirty="0"/>
                <a:t>Frequency of Letters</a:t>
              </a:r>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10" name="表格 9">
            <a:extLst>
              <a:ext uri="{FF2B5EF4-FFF2-40B4-BE49-F238E27FC236}">
                <a16:creationId xmlns:a16="http://schemas.microsoft.com/office/drawing/2014/main" id="{81793CD0-E8BD-46DA-B1D0-9AFAD8214F08}"/>
              </a:ext>
            </a:extLst>
          </p:cNvPr>
          <p:cNvGraphicFramePr>
            <a:graphicFrameLocks noGrp="1"/>
          </p:cNvGraphicFramePr>
          <p:nvPr>
            <p:extLst>
              <p:ext uri="{D42A27DB-BD31-4B8C-83A1-F6EECF244321}">
                <p14:modId xmlns:p14="http://schemas.microsoft.com/office/powerpoint/2010/main" val="3952250764"/>
              </p:ext>
            </p:extLst>
          </p:nvPr>
        </p:nvGraphicFramePr>
        <p:xfrm>
          <a:off x="2086782" y="1635789"/>
          <a:ext cx="4009218" cy="4109821"/>
        </p:xfrm>
        <a:graphic>
          <a:graphicData uri="http://schemas.openxmlformats.org/drawingml/2006/table">
            <a:tbl>
              <a:tblPr>
                <a:tableStyleId>{69CF1AB2-1976-4502-BF36-3FF5EA218861}</a:tableStyleId>
              </a:tblPr>
              <a:tblGrid>
                <a:gridCol w="736406">
                  <a:extLst>
                    <a:ext uri="{9D8B030D-6E8A-4147-A177-3AD203B41FA5}">
                      <a16:colId xmlns:a16="http://schemas.microsoft.com/office/drawing/2014/main" val="4045080982"/>
                    </a:ext>
                  </a:extLst>
                </a:gridCol>
                <a:gridCol w="736406">
                  <a:extLst>
                    <a:ext uri="{9D8B030D-6E8A-4147-A177-3AD203B41FA5}">
                      <a16:colId xmlns:a16="http://schemas.microsoft.com/office/drawing/2014/main" val="2111098890"/>
                    </a:ext>
                  </a:extLst>
                </a:gridCol>
                <a:gridCol w="736406">
                  <a:extLst>
                    <a:ext uri="{9D8B030D-6E8A-4147-A177-3AD203B41FA5}">
                      <a16:colId xmlns:a16="http://schemas.microsoft.com/office/drawing/2014/main" val="221603830"/>
                    </a:ext>
                  </a:extLst>
                </a:gridCol>
                <a:gridCol w="1800000">
                  <a:extLst>
                    <a:ext uri="{9D8B030D-6E8A-4147-A177-3AD203B41FA5}">
                      <a16:colId xmlns:a16="http://schemas.microsoft.com/office/drawing/2014/main" val="771830703"/>
                    </a:ext>
                  </a:extLst>
                </a:gridCol>
              </a:tblGrid>
              <a:tr h="274648">
                <a:tc>
                  <a:txBody>
                    <a:bodyPr/>
                    <a:lstStyle/>
                    <a:p>
                      <a:pPr algn="ctr" fontAlgn="b"/>
                      <a:r>
                        <a:rPr lang="en-AU" sz="1800" b="1" u="none" strike="noStrike" dirty="0">
                          <a:effectLst/>
                        </a:rPr>
                        <a:t>Rank</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Letter</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Freq</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kern="1200" dirty="0">
                          <a:solidFill>
                            <a:schemeClr val="dk1"/>
                          </a:solidFill>
                          <a:effectLst/>
                          <a:latin typeface="+mn-lt"/>
                          <a:ea typeface="+mn-ea"/>
                          <a:cs typeface="+mn-cs"/>
                        </a:rPr>
                        <a:t>Change in Rank</a:t>
                      </a:r>
                    </a:p>
                  </a:txBody>
                  <a:tcPr marL="6715" marR="6715" marT="6715" marB="0" anchor="b"/>
                </a:tc>
                <a:extLst>
                  <a:ext uri="{0D108BD9-81ED-4DB2-BD59-A6C34878D82A}">
                    <a16:rowId xmlns:a16="http://schemas.microsoft.com/office/drawing/2014/main" val="950923689"/>
                  </a:ext>
                </a:extLst>
              </a:tr>
              <a:tr h="294522">
                <a:tc>
                  <a:txBody>
                    <a:bodyPr/>
                    <a:lstStyle/>
                    <a:p>
                      <a:pPr algn="ctr" fontAlgn="b"/>
                      <a:r>
                        <a:rPr lang="en-US" altLang="zh-CN" sz="1800" b="0" i="0" u="none" strike="noStrike" dirty="0">
                          <a:solidFill>
                            <a:srgbClr val="000000"/>
                          </a:solidFill>
                          <a:effectLst/>
                          <a:latin typeface="+mn-lt"/>
                          <a:ea typeface="宋体" panose="02010600030101010101" pitchFamily="2" charset="-122"/>
                        </a:rPr>
                        <a:t>1</a:t>
                      </a:r>
                    </a:p>
                  </a:txBody>
                  <a:tcPr marL="7620" marR="7620" marT="7620" marB="0" anchor="b"/>
                </a:tc>
                <a:tc>
                  <a:txBody>
                    <a:bodyPr/>
                    <a:lstStyle/>
                    <a:p>
                      <a:pPr algn="ctr" fontAlgn="b"/>
                      <a:r>
                        <a:rPr lang="en-AU" sz="1800" b="0" i="0" u="none" strike="noStrike" kern="1200" dirty="0">
                          <a:solidFill>
                            <a:srgbClr val="000000"/>
                          </a:solidFill>
                          <a:effectLst/>
                          <a:latin typeface="+mn-lt"/>
                          <a:ea typeface="宋体" panose="02010600030101010101" pitchFamily="2" charset="-122"/>
                          <a:cs typeface="+mn-cs"/>
                        </a:rPr>
                        <a:t>e</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77</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652626459"/>
                  </a:ext>
                </a:extLst>
              </a:tr>
              <a:tr h="294522">
                <a:tc>
                  <a:txBody>
                    <a:bodyPr/>
                    <a:lstStyle/>
                    <a:p>
                      <a:pPr algn="ctr" fontAlgn="b"/>
                      <a:r>
                        <a:rPr lang="en-US" altLang="zh-CN" sz="1800" b="0" i="0" u="none" strike="noStrike" dirty="0">
                          <a:solidFill>
                            <a:srgbClr val="000000"/>
                          </a:solidFill>
                          <a:effectLst/>
                          <a:latin typeface="+mn-lt"/>
                          <a:ea typeface="宋体" panose="02010600030101010101" pitchFamily="2" charset="-122"/>
                        </a:rPr>
                        <a:t>2</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i</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55</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2919276462"/>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3</a:t>
                      </a:r>
                    </a:p>
                  </a:txBody>
                  <a:tcPr marL="7620" marR="7620" marT="7620" marB="0" anchor="b"/>
                </a:tc>
                <a:tc>
                  <a:txBody>
                    <a:bodyPr/>
                    <a:lstStyle/>
                    <a:p>
                      <a:pPr algn="ctr" fontAlgn="b"/>
                      <a:r>
                        <a:rPr lang="en-AU" sz="1800" b="0" i="0" u="none" strike="noStrike" kern="1200" dirty="0">
                          <a:solidFill>
                            <a:srgbClr val="000000"/>
                          </a:solidFill>
                          <a:effectLst/>
                          <a:latin typeface="+mn-lt"/>
                          <a:ea typeface="宋体" panose="02010600030101010101" pitchFamily="2" charset="-122"/>
                          <a:cs typeface="+mn-cs"/>
                        </a:rPr>
                        <a:t>a</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53</a:t>
                      </a:r>
                    </a:p>
                  </a:txBody>
                  <a:tcPr marL="7620" marR="7620" marT="7620" marB="0" anchor="b"/>
                </a:tc>
                <a:tc>
                  <a:txBody>
                    <a:bodyPr/>
                    <a:lstStyle/>
                    <a:p>
                      <a:pPr algn="ctr" fontAlgn="b"/>
                      <a:r>
                        <a:rPr lang="zh-CN" altLang="en-US" sz="1800" b="0" i="0" u="none" strike="noStrike" kern="1200">
                          <a:solidFill>
                            <a:srgbClr val="000000"/>
                          </a:solidFill>
                          <a:effectLst/>
                          <a:latin typeface="+mn-lt"/>
                          <a:ea typeface="宋体" panose="02010600030101010101" pitchFamily="2" charset="-122"/>
                          <a:cs typeface="+mn-cs"/>
                        </a:rPr>
                        <a:t>↑</a:t>
                      </a:r>
                      <a:r>
                        <a:rPr lang="en-US" altLang="zh-CN" sz="1800" b="0" i="0" u="none" strike="noStrike" kern="1200">
                          <a:solidFill>
                            <a:srgbClr val="000000"/>
                          </a:solidFill>
                          <a:effectLst/>
                          <a:latin typeface="+mn-lt"/>
                          <a:ea typeface="宋体" panose="02010600030101010101" pitchFamily="2" charset="-122"/>
                          <a:cs typeface="+mn-cs"/>
                        </a:rPr>
                        <a:t>1</a:t>
                      </a:r>
                    </a:p>
                  </a:txBody>
                  <a:tcPr marL="7620" marR="7620" marT="7620" marB="0" anchor="b"/>
                </a:tc>
                <a:extLst>
                  <a:ext uri="{0D108BD9-81ED-4DB2-BD59-A6C34878D82A}">
                    <a16:rowId xmlns:a16="http://schemas.microsoft.com/office/drawing/2014/main" val="3908968970"/>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4</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n</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51</a:t>
                      </a:r>
                    </a:p>
                  </a:txBody>
                  <a:tcPr marL="7620" marR="7620" marT="7620" marB="0" anchor="b"/>
                </a:tc>
                <a:tc>
                  <a:txBody>
                    <a:bodyPr/>
                    <a:lstStyle/>
                    <a:p>
                      <a:pPr algn="ctr" fontAlgn="b"/>
                      <a:r>
                        <a:rPr lang="zh-CN" altLang="en-US" sz="1800" b="0" i="0" u="none" strike="noStrike" kern="1200">
                          <a:solidFill>
                            <a:srgbClr val="000000"/>
                          </a:solidFill>
                          <a:effectLst/>
                          <a:latin typeface="+mn-lt"/>
                          <a:ea typeface="宋体" panose="02010600030101010101" pitchFamily="2" charset="-122"/>
                          <a:cs typeface="+mn-cs"/>
                        </a:rPr>
                        <a:t>↑</a:t>
                      </a:r>
                      <a:r>
                        <a:rPr lang="en-US" altLang="zh-CN" sz="1800" b="0" i="0" u="none" strike="noStrike" kern="1200">
                          <a:solidFill>
                            <a:srgbClr val="000000"/>
                          </a:solidFill>
                          <a:effectLst/>
                          <a:latin typeface="+mn-lt"/>
                          <a:ea typeface="宋体" panose="02010600030101010101" pitchFamily="2" charset="-122"/>
                          <a:cs typeface="+mn-cs"/>
                        </a:rPr>
                        <a:t>1</a:t>
                      </a:r>
                    </a:p>
                  </a:txBody>
                  <a:tcPr marL="7620" marR="7620" marT="7620" marB="0" anchor="b"/>
                </a:tc>
                <a:extLst>
                  <a:ext uri="{0D108BD9-81ED-4DB2-BD59-A6C34878D82A}">
                    <a16:rowId xmlns:a16="http://schemas.microsoft.com/office/drawing/2014/main" val="886513346"/>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5</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r</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51</a:t>
                      </a:r>
                    </a:p>
                  </a:txBody>
                  <a:tcPr marL="7620" marR="7620" marT="7620" marB="0" anchor="b"/>
                </a:tc>
                <a:tc>
                  <a:txBody>
                    <a:bodyPr/>
                    <a:lstStyle/>
                    <a:p>
                      <a:pPr algn="ctr" fontAlgn="b"/>
                      <a:r>
                        <a:rPr lang="zh-CN" altLang="en-US" sz="1800" b="0" i="0" u="none" strike="noStrike" kern="1200">
                          <a:solidFill>
                            <a:srgbClr val="000000"/>
                          </a:solidFill>
                          <a:effectLst/>
                          <a:latin typeface="+mn-lt"/>
                          <a:ea typeface="宋体" panose="02010600030101010101" pitchFamily="2" charset="-122"/>
                          <a:cs typeface="+mn-cs"/>
                        </a:rPr>
                        <a:t>↑</a:t>
                      </a:r>
                      <a:r>
                        <a:rPr lang="en-US" altLang="zh-CN" sz="1800" b="0" i="0" u="none" strike="noStrike" kern="1200">
                          <a:solidFill>
                            <a:srgbClr val="000000"/>
                          </a:solidFill>
                          <a:effectLst/>
                          <a:latin typeface="+mn-lt"/>
                          <a:ea typeface="宋体" panose="02010600030101010101" pitchFamily="2" charset="-122"/>
                          <a:cs typeface="+mn-cs"/>
                        </a:rPr>
                        <a:t>3</a:t>
                      </a:r>
                    </a:p>
                  </a:txBody>
                  <a:tcPr marL="7620" marR="7620" marT="7620" marB="0" anchor="b"/>
                </a:tc>
                <a:extLst>
                  <a:ext uri="{0D108BD9-81ED-4DB2-BD59-A6C34878D82A}">
                    <a16:rowId xmlns:a16="http://schemas.microsoft.com/office/drawing/2014/main" val="157264040"/>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6</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t</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49</a:t>
                      </a:r>
                    </a:p>
                  </a:txBody>
                  <a:tcPr marL="7620" marR="7620" marT="7620" marB="0" anchor="b"/>
                </a:tc>
                <a:tc>
                  <a:txBody>
                    <a:bodyPr/>
                    <a:lstStyle/>
                    <a:p>
                      <a:pPr algn="ctr" fontAlgn="b"/>
                      <a:r>
                        <a:rPr lang="zh-CN" altLang="en-US" sz="1800" b="0" i="0" u="none" strike="noStrike" kern="1200" dirty="0">
                          <a:solidFill>
                            <a:srgbClr val="000000"/>
                          </a:solidFill>
                          <a:effectLst/>
                          <a:latin typeface="+mn-lt"/>
                          <a:ea typeface="宋体" panose="02010600030101010101" pitchFamily="2" charset="-122"/>
                          <a:cs typeface="+mn-cs"/>
                        </a:rPr>
                        <a:t>↓</a:t>
                      </a:r>
                      <a:r>
                        <a:rPr lang="en-US" altLang="zh-CN" sz="1800" b="0" i="0" u="none" strike="noStrike" kern="1200" dirty="0">
                          <a:solidFill>
                            <a:srgbClr val="000000"/>
                          </a:solidFill>
                          <a:effectLst/>
                          <a:latin typeface="+mn-lt"/>
                          <a:ea typeface="宋体" panose="02010600030101010101" pitchFamily="2" charset="-122"/>
                          <a:cs typeface="+mn-cs"/>
                        </a:rPr>
                        <a:t>3</a:t>
                      </a:r>
                    </a:p>
                  </a:txBody>
                  <a:tcPr marL="7620" marR="7620" marT="7620" marB="0" anchor="b"/>
                </a:tc>
                <a:extLst>
                  <a:ext uri="{0D108BD9-81ED-4DB2-BD59-A6C34878D82A}">
                    <a16:rowId xmlns:a16="http://schemas.microsoft.com/office/drawing/2014/main" val="4269805991"/>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7</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s</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45</a:t>
                      </a:r>
                    </a:p>
                  </a:txBody>
                  <a:tcPr marL="7620" marR="7620" marT="7620" marB="0" anchor="b"/>
                </a:tc>
                <a:tc>
                  <a:txBody>
                    <a:bodyPr/>
                    <a:lstStyle/>
                    <a:p>
                      <a:pPr algn="ctr" fontAlgn="b"/>
                      <a:r>
                        <a:rPr lang="zh-CN" altLang="en-US" sz="1800" b="0" i="0" u="none" strike="noStrike" kern="1200" dirty="0">
                          <a:solidFill>
                            <a:srgbClr val="000000"/>
                          </a:solidFill>
                          <a:effectLst/>
                          <a:latin typeface="+mn-lt"/>
                          <a:ea typeface="宋体" panose="02010600030101010101" pitchFamily="2" charset="-122"/>
                          <a:cs typeface="+mn-cs"/>
                        </a:rPr>
                        <a:t>↓</a:t>
                      </a:r>
                      <a:r>
                        <a:rPr lang="en-US" altLang="zh-CN" sz="1800" b="0" i="0" u="none" strike="noStrike" kern="1200" dirty="0">
                          <a:solidFill>
                            <a:srgbClr val="000000"/>
                          </a:solidFill>
                          <a:effectLst/>
                          <a:latin typeface="+mn-lt"/>
                          <a:ea typeface="宋体" panose="02010600030101010101" pitchFamily="2" charset="-122"/>
                          <a:cs typeface="+mn-cs"/>
                        </a:rPr>
                        <a:t>1</a:t>
                      </a:r>
                    </a:p>
                  </a:txBody>
                  <a:tcPr marL="7620" marR="7620" marT="7620" marB="0" anchor="b"/>
                </a:tc>
                <a:extLst>
                  <a:ext uri="{0D108BD9-81ED-4DB2-BD59-A6C34878D82A}">
                    <a16:rowId xmlns:a16="http://schemas.microsoft.com/office/drawing/2014/main" val="2971302552"/>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8</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o</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43</a:t>
                      </a:r>
                    </a:p>
                  </a:txBody>
                  <a:tcPr marL="7620" marR="7620" marT="7620" marB="0" anchor="b"/>
                </a:tc>
                <a:tc>
                  <a:txBody>
                    <a:bodyPr/>
                    <a:lstStyle/>
                    <a:p>
                      <a:pPr algn="ctr" fontAlgn="b"/>
                      <a:r>
                        <a:rPr lang="zh-CN" altLang="en-US" sz="1800" b="0" i="0" u="none" strike="noStrike" kern="1200" dirty="0">
                          <a:solidFill>
                            <a:srgbClr val="000000"/>
                          </a:solidFill>
                          <a:effectLst/>
                          <a:latin typeface="+mn-lt"/>
                          <a:ea typeface="宋体" panose="02010600030101010101" pitchFamily="2" charset="-122"/>
                          <a:cs typeface="+mn-cs"/>
                        </a:rPr>
                        <a:t>↓</a:t>
                      </a:r>
                      <a:r>
                        <a:rPr lang="en-US" altLang="zh-CN" sz="1800" b="0" i="0" u="none" strike="noStrike" kern="1200" dirty="0">
                          <a:solidFill>
                            <a:srgbClr val="000000"/>
                          </a:solidFill>
                          <a:effectLst/>
                          <a:latin typeface="+mn-lt"/>
                          <a:ea typeface="宋体" panose="02010600030101010101" pitchFamily="2" charset="-122"/>
                          <a:cs typeface="+mn-cs"/>
                        </a:rPr>
                        <a:t>1</a:t>
                      </a:r>
                    </a:p>
                  </a:txBody>
                  <a:tcPr marL="7620" marR="7620" marT="7620" marB="0" anchor="b"/>
                </a:tc>
                <a:extLst>
                  <a:ext uri="{0D108BD9-81ED-4DB2-BD59-A6C34878D82A}">
                    <a16:rowId xmlns:a16="http://schemas.microsoft.com/office/drawing/2014/main" val="105788300"/>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9</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l</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37</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2684505406"/>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10</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h</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28</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694397690"/>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11</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d</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27</a:t>
                      </a:r>
                    </a:p>
                  </a:txBody>
                  <a:tcPr marL="7620" marR="7620" marT="7620" marB="0" anchor="b"/>
                </a:tc>
                <a:tc>
                  <a:txBody>
                    <a:bodyPr/>
                    <a:lstStyle/>
                    <a:p>
                      <a:pPr algn="ctr" fontAlgn="b"/>
                      <a:r>
                        <a:rPr lang="zh-CN" altLang="en-US" sz="1800" b="0" i="0" u="none" strike="noStrike" kern="1200" dirty="0">
                          <a:solidFill>
                            <a:srgbClr val="000000"/>
                          </a:solidFill>
                          <a:effectLst/>
                          <a:latin typeface="+mn-lt"/>
                          <a:ea typeface="宋体" panose="02010600030101010101" pitchFamily="2" charset="-122"/>
                          <a:cs typeface="+mn-cs"/>
                        </a:rPr>
                        <a:t>↑</a:t>
                      </a:r>
                      <a:r>
                        <a:rPr lang="en-US" altLang="zh-CN" sz="1800" b="0" i="0" u="none" strike="noStrike" kern="1200" dirty="0">
                          <a:solidFill>
                            <a:srgbClr val="000000"/>
                          </a:solidFill>
                          <a:effectLst/>
                          <a:latin typeface="+mn-lt"/>
                          <a:ea typeface="宋体" panose="02010600030101010101" pitchFamily="2" charset="-122"/>
                          <a:cs typeface="+mn-cs"/>
                        </a:rPr>
                        <a:t>2</a:t>
                      </a:r>
                    </a:p>
                  </a:txBody>
                  <a:tcPr marL="7620" marR="7620" marT="7620" marB="0" anchor="b"/>
                </a:tc>
                <a:extLst>
                  <a:ext uri="{0D108BD9-81ED-4DB2-BD59-A6C34878D82A}">
                    <a16:rowId xmlns:a16="http://schemas.microsoft.com/office/drawing/2014/main" val="786252037"/>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12</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c</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25</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3535292960"/>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13</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f</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22</a:t>
                      </a:r>
                    </a:p>
                  </a:txBody>
                  <a:tcPr marL="7620" marR="7620" marT="7620" marB="0" anchor="b"/>
                </a:tc>
                <a:tc>
                  <a:txBody>
                    <a:bodyPr/>
                    <a:lstStyle/>
                    <a:p>
                      <a:pPr algn="ctr" fontAlgn="b"/>
                      <a:r>
                        <a:rPr lang="zh-CN" altLang="en-US" sz="1800" b="0" i="0" u="none" strike="noStrike" kern="1200" dirty="0">
                          <a:solidFill>
                            <a:srgbClr val="000000"/>
                          </a:solidFill>
                          <a:effectLst/>
                          <a:latin typeface="+mn-lt"/>
                          <a:ea typeface="宋体" panose="02010600030101010101" pitchFamily="2" charset="-122"/>
                          <a:cs typeface="+mn-cs"/>
                        </a:rPr>
                        <a:t>↓</a:t>
                      </a:r>
                      <a:r>
                        <a:rPr lang="en-US" altLang="zh-CN" sz="1800" b="0" i="0" u="none" strike="noStrike" kern="1200" dirty="0">
                          <a:solidFill>
                            <a:srgbClr val="000000"/>
                          </a:solidFill>
                          <a:effectLst/>
                          <a:latin typeface="+mn-lt"/>
                          <a:ea typeface="宋体" panose="02010600030101010101" pitchFamily="2" charset="-122"/>
                          <a:cs typeface="+mn-cs"/>
                        </a:rPr>
                        <a:t>2</a:t>
                      </a:r>
                    </a:p>
                  </a:txBody>
                  <a:tcPr marL="7620" marR="7620" marT="7620" marB="0" anchor="b"/>
                </a:tc>
                <a:extLst>
                  <a:ext uri="{0D108BD9-81ED-4DB2-BD59-A6C34878D82A}">
                    <a16:rowId xmlns:a16="http://schemas.microsoft.com/office/drawing/2014/main" val="2174220706"/>
                  </a:ext>
                </a:extLst>
              </a:tr>
            </a:tbl>
          </a:graphicData>
        </a:graphic>
      </p:graphicFrame>
      <p:graphicFrame>
        <p:nvGraphicFramePr>
          <p:cNvPr id="11" name="表格 10">
            <a:extLst>
              <a:ext uri="{FF2B5EF4-FFF2-40B4-BE49-F238E27FC236}">
                <a16:creationId xmlns:a16="http://schemas.microsoft.com/office/drawing/2014/main" id="{55CCCA0A-4B21-4A16-8F3E-C1AB693C0D5C}"/>
              </a:ext>
            </a:extLst>
          </p:cNvPr>
          <p:cNvGraphicFramePr>
            <a:graphicFrameLocks noGrp="1"/>
          </p:cNvGraphicFramePr>
          <p:nvPr>
            <p:extLst>
              <p:ext uri="{D42A27DB-BD31-4B8C-83A1-F6EECF244321}">
                <p14:modId xmlns:p14="http://schemas.microsoft.com/office/powerpoint/2010/main" val="1312698916"/>
              </p:ext>
            </p:extLst>
          </p:nvPr>
        </p:nvGraphicFramePr>
        <p:xfrm>
          <a:off x="6624736" y="1626040"/>
          <a:ext cx="4009218" cy="4119570"/>
        </p:xfrm>
        <a:graphic>
          <a:graphicData uri="http://schemas.openxmlformats.org/drawingml/2006/table">
            <a:tbl>
              <a:tblPr>
                <a:tableStyleId>{69CF1AB2-1976-4502-BF36-3FF5EA218861}</a:tableStyleId>
              </a:tblPr>
              <a:tblGrid>
                <a:gridCol w="736406">
                  <a:extLst>
                    <a:ext uri="{9D8B030D-6E8A-4147-A177-3AD203B41FA5}">
                      <a16:colId xmlns:a16="http://schemas.microsoft.com/office/drawing/2014/main" val="1044769253"/>
                    </a:ext>
                  </a:extLst>
                </a:gridCol>
                <a:gridCol w="736406">
                  <a:extLst>
                    <a:ext uri="{9D8B030D-6E8A-4147-A177-3AD203B41FA5}">
                      <a16:colId xmlns:a16="http://schemas.microsoft.com/office/drawing/2014/main" val="1594652816"/>
                    </a:ext>
                  </a:extLst>
                </a:gridCol>
                <a:gridCol w="736406">
                  <a:extLst>
                    <a:ext uri="{9D8B030D-6E8A-4147-A177-3AD203B41FA5}">
                      <a16:colId xmlns:a16="http://schemas.microsoft.com/office/drawing/2014/main" val="603358624"/>
                    </a:ext>
                  </a:extLst>
                </a:gridCol>
                <a:gridCol w="1800000">
                  <a:extLst>
                    <a:ext uri="{9D8B030D-6E8A-4147-A177-3AD203B41FA5}">
                      <a16:colId xmlns:a16="http://schemas.microsoft.com/office/drawing/2014/main" val="244900059"/>
                    </a:ext>
                  </a:extLst>
                </a:gridCol>
              </a:tblGrid>
              <a:tr h="294255">
                <a:tc>
                  <a:txBody>
                    <a:bodyPr/>
                    <a:lstStyle/>
                    <a:p>
                      <a:pPr algn="ctr" fontAlgn="b"/>
                      <a:r>
                        <a:rPr lang="en-AU" sz="1800" b="1" u="none" strike="noStrike" dirty="0">
                          <a:effectLst/>
                        </a:rPr>
                        <a:t>Rank</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Letter</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Freq</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marL="0" algn="ctr" defTabSz="914400" rtl="0" eaLnBrk="1" fontAlgn="b" latinLnBrk="0" hangingPunct="1"/>
                      <a:r>
                        <a:rPr lang="en-AU" sz="1800" b="1" u="none" strike="noStrike" kern="1200" dirty="0">
                          <a:solidFill>
                            <a:schemeClr val="dk1"/>
                          </a:solidFill>
                          <a:effectLst/>
                          <a:latin typeface="+mn-lt"/>
                          <a:ea typeface="+mn-ea"/>
                          <a:cs typeface="+mn-cs"/>
                        </a:rPr>
                        <a:t>Change in Rank</a:t>
                      </a:r>
                    </a:p>
                  </a:txBody>
                  <a:tcPr marL="6715" marR="6715" marT="6715" marB="0" anchor="b"/>
                </a:tc>
                <a:extLst>
                  <a:ext uri="{0D108BD9-81ED-4DB2-BD59-A6C34878D82A}">
                    <a16:rowId xmlns:a16="http://schemas.microsoft.com/office/drawing/2014/main" val="2739509235"/>
                  </a:ext>
                </a:extLst>
              </a:tr>
              <a:tr h="294255">
                <a:tc>
                  <a:txBody>
                    <a:bodyPr/>
                    <a:lstStyle/>
                    <a:p>
                      <a:pPr algn="ctr" fontAlgn="b"/>
                      <a:r>
                        <a:rPr lang="en-US" altLang="zh-CN" sz="1800" b="0" i="0" u="none" strike="noStrike" dirty="0">
                          <a:solidFill>
                            <a:srgbClr val="000000"/>
                          </a:solidFill>
                          <a:effectLst/>
                          <a:latin typeface="+mn-lt"/>
                          <a:ea typeface="宋体" panose="02010600030101010101" pitchFamily="2" charset="-122"/>
                        </a:rPr>
                        <a:t>14</a:t>
                      </a:r>
                    </a:p>
                  </a:txBody>
                  <a:tcPr marL="7620" marR="7620" marT="7620" marB="0" anchor="b"/>
                </a:tc>
                <a:tc>
                  <a:txBody>
                    <a:bodyPr/>
                    <a:lstStyle/>
                    <a:p>
                      <a:pPr algn="ctr" fontAlgn="b"/>
                      <a:r>
                        <a:rPr lang="en-AU" sz="1800" b="0" i="0" u="none" strike="noStrike" kern="1200" dirty="0">
                          <a:solidFill>
                            <a:srgbClr val="000000"/>
                          </a:solidFill>
                          <a:effectLst/>
                          <a:latin typeface="+mn-lt"/>
                          <a:ea typeface="宋体" panose="02010600030101010101" pitchFamily="2" charset="-122"/>
                          <a:cs typeface="+mn-cs"/>
                        </a:rPr>
                        <a:t>u</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21</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3770693631"/>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15</a:t>
                      </a:r>
                    </a:p>
                  </a:txBody>
                  <a:tcPr marL="7620" marR="7620" marT="7620" marB="0" anchor="b"/>
                </a:tc>
                <a:tc>
                  <a:txBody>
                    <a:bodyPr/>
                    <a:lstStyle/>
                    <a:p>
                      <a:pPr algn="ctr" fontAlgn="b"/>
                      <a:r>
                        <a:rPr lang="en-AU" sz="1800" b="0" i="0" u="none" strike="noStrike" kern="1200" dirty="0">
                          <a:solidFill>
                            <a:srgbClr val="000000"/>
                          </a:solidFill>
                          <a:effectLst/>
                          <a:latin typeface="+mn-lt"/>
                          <a:ea typeface="宋体" panose="02010600030101010101" pitchFamily="2" charset="-122"/>
                          <a:cs typeface="+mn-cs"/>
                        </a:rPr>
                        <a:t>m</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18</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726685954"/>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16</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p</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16</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4143383104"/>
                  </a:ext>
                </a:extLst>
              </a:tr>
              <a:tr h="294255">
                <a:tc>
                  <a:txBody>
                    <a:bodyPr/>
                    <a:lstStyle/>
                    <a:p>
                      <a:pPr algn="ctr" fontAlgn="b"/>
                      <a:r>
                        <a:rPr lang="en-US" altLang="zh-CN" sz="1800" b="0" i="0" u="none" strike="noStrike" dirty="0">
                          <a:solidFill>
                            <a:srgbClr val="000000"/>
                          </a:solidFill>
                          <a:effectLst/>
                          <a:latin typeface="+mn-lt"/>
                          <a:ea typeface="宋体" panose="02010600030101010101" pitchFamily="2" charset="-122"/>
                        </a:rPr>
                        <a:t>17</a:t>
                      </a:r>
                    </a:p>
                  </a:txBody>
                  <a:tcPr marL="7620" marR="7620" marT="7620" marB="0" anchor="b"/>
                </a:tc>
                <a:tc>
                  <a:txBody>
                    <a:bodyPr/>
                    <a:lstStyle/>
                    <a:p>
                      <a:pPr algn="ctr" fontAlgn="b"/>
                      <a:r>
                        <a:rPr lang="en-AU" sz="1800" b="0" i="0" u="none" strike="noStrike" kern="1200" dirty="0">
                          <a:solidFill>
                            <a:srgbClr val="000000"/>
                          </a:solidFill>
                          <a:effectLst/>
                          <a:latin typeface="+mn-lt"/>
                          <a:ea typeface="宋体" panose="02010600030101010101" pitchFamily="2" charset="-122"/>
                          <a:cs typeface="+mn-cs"/>
                        </a:rPr>
                        <a:t>y</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15</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42825351"/>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18</a:t>
                      </a:r>
                    </a:p>
                  </a:txBody>
                  <a:tcPr marL="7620" marR="7620" marT="7620" marB="0" anchor="b"/>
                </a:tc>
                <a:tc>
                  <a:txBody>
                    <a:bodyPr/>
                    <a:lstStyle/>
                    <a:p>
                      <a:pPr algn="ctr" fontAlgn="b"/>
                      <a:r>
                        <a:rPr lang="en-AU" sz="1800" b="0" i="0" u="none" strike="noStrike" kern="1200" dirty="0">
                          <a:solidFill>
                            <a:srgbClr val="000000"/>
                          </a:solidFill>
                          <a:effectLst/>
                          <a:latin typeface="+mn-lt"/>
                          <a:ea typeface="宋体" panose="02010600030101010101" pitchFamily="2" charset="-122"/>
                          <a:cs typeface="+mn-cs"/>
                        </a:rPr>
                        <a:t>v</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10</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1988278732"/>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19</a:t>
                      </a:r>
                    </a:p>
                  </a:txBody>
                  <a:tcPr marL="7620" marR="7620" marT="7620" marB="0" anchor="b"/>
                </a:tc>
                <a:tc>
                  <a:txBody>
                    <a:bodyPr/>
                    <a:lstStyle/>
                    <a:p>
                      <a:pPr algn="ctr" fontAlgn="b"/>
                      <a:r>
                        <a:rPr lang="en-AU" sz="1800" b="0" i="0" u="none" strike="noStrike" kern="1200" dirty="0">
                          <a:solidFill>
                            <a:srgbClr val="000000"/>
                          </a:solidFill>
                          <a:effectLst/>
                          <a:latin typeface="+mn-lt"/>
                          <a:ea typeface="宋体" panose="02010600030101010101" pitchFamily="2" charset="-122"/>
                          <a:cs typeface="+mn-cs"/>
                        </a:rPr>
                        <a:t>b</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9</a:t>
                      </a:r>
                    </a:p>
                  </a:txBody>
                  <a:tcPr marL="7620" marR="7620" marT="7620" marB="0" anchor="b"/>
                </a:tc>
                <a:tc>
                  <a:txBody>
                    <a:bodyPr/>
                    <a:lstStyle/>
                    <a:p>
                      <a:pPr algn="ctr" fontAlgn="b"/>
                      <a:r>
                        <a:rPr lang="zh-CN" altLang="en-US" sz="1800" b="0" i="0" u="none" strike="noStrike" kern="1200" dirty="0">
                          <a:solidFill>
                            <a:srgbClr val="000000"/>
                          </a:solidFill>
                          <a:effectLst/>
                          <a:latin typeface="+mn-lt"/>
                          <a:ea typeface="宋体" panose="02010600030101010101" pitchFamily="2" charset="-122"/>
                          <a:cs typeface="+mn-cs"/>
                        </a:rPr>
                        <a:t>↑</a:t>
                      </a:r>
                      <a:r>
                        <a:rPr lang="en-US" altLang="zh-CN" sz="1800" b="0" i="0" u="none" strike="noStrike" kern="1200" dirty="0">
                          <a:solidFill>
                            <a:srgbClr val="000000"/>
                          </a:solidFill>
                          <a:effectLst/>
                          <a:latin typeface="+mn-lt"/>
                          <a:ea typeface="宋体" panose="02010600030101010101" pitchFamily="2" charset="-122"/>
                          <a:cs typeface="+mn-cs"/>
                        </a:rPr>
                        <a:t>1</a:t>
                      </a:r>
                    </a:p>
                  </a:txBody>
                  <a:tcPr marL="7620" marR="7620" marT="7620" marB="0" anchor="b"/>
                </a:tc>
                <a:extLst>
                  <a:ext uri="{0D108BD9-81ED-4DB2-BD59-A6C34878D82A}">
                    <a16:rowId xmlns:a16="http://schemas.microsoft.com/office/drawing/2014/main" val="1803254013"/>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20</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w</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6</a:t>
                      </a:r>
                    </a:p>
                  </a:txBody>
                  <a:tcPr marL="7620" marR="7620" marT="7620" marB="0" anchor="b"/>
                </a:tc>
                <a:tc>
                  <a:txBody>
                    <a:bodyPr/>
                    <a:lstStyle/>
                    <a:p>
                      <a:pPr algn="ctr" fontAlgn="b"/>
                      <a:r>
                        <a:rPr lang="zh-CN" altLang="en-US" sz="1800" b="0" i="0" u="none" strike="noStrike" kern="1200">
                          <a:solidFill>
                            <a:srgbClr val="000000"/>
                          </a:solidFill>
                          <a:effectLst/>
                          <a:latin typeface="+mn-lt"/>
                          <a:ea typeface="宋体" panose="02010600030101010101" pitchFamily="2" charset="-122"/>
                          <a:cs typeface="+mn-cs"/>
                        </a:rPr>
                        <a:t>↓</a:t>
                      </a:r>
                      <a:r>
                        <a:rPr lang="en-US" altLang="zh-CN" sz="1800" b="0" i="0" u="none" strike="noStrike" kern="1200">
                          <a:solidFill>
                            <a:srgbClr val="000000"/>
                          </a:solidFill>
                          <a:effectLst/>
                          <a:latin typeface="+mn-lt"/>
                          <a:ea typeface="宋体" panose="02010600030101010101" pitchFamily="2" charset="-122"/>
                          <a:cs typeface="+mn-cs"/>
                        </a:rPr>
                        <a:t>1</a:t>
                      </a:r>
                    </a:p>
                  </a:txBody>
                  <a:tcPr marL="7620" marR="7620" marT="7620" marB="0" anchor="b"/>
                </a:tc>
                <a:extLst>
                  <a:ext uri="{0D108BD9-81ED-4DB2-BD59-A6C34878D82A}">
                    <a16:rowId xmlns:a16="http://schemas.microsoft.com/office/drawing/2014/main" val="542781950"/>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21</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g</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4</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1900220218"/>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22</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k</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3</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3359439054"/>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23</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x</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2</a:t>
                      </a:r>
                    </a:p>
                  </a:txBody>
                  <a:tcPr marL="7620" marR="7620" marT="7620" marB="0" anchor="b"/>
                </a:tc>
                <a:tc>
                  <a:txBody>
                    <a:bodyPr/>
                    <a:lstStyle/>
                    <a:p>
                      <a:pPr algn="ctr" fontAlgn="b"/>
                      <a:r>
                        <a:rPr lang="zh-CN" altLang="en-US" sz="1800" b="0" i="0" u="none" strike="noStrike" kern="1200">
                          <a:solidFill>
                            <a:srgbClr val="000000"/>
                          </a:solidFill>
                          <a:effectLst/>
                          <a:latin typeface="+mn-lt"/>
                          <a:ea typeface="宋体" panose="02010600030101010101" pitchFamily="2" charset="-122"/>
                          <a:cs typeface="+mn-cs"/>
                        </a:rPr>
                        <a:t>↑</a:t>
                      </a:r>
                      <a:r>
                        <a:rPr lang="en-US" altLang="zh-CN" sz="1800" b="0" i="0" u="none" strike="noStrike" kern="1200">
                          <a:solidFill>
                            <a:srgbClr val="000000"/>
                          </a:solidFill>
                          <a:effectLst/>
                          <a:latin typeface="+mn-lt"/>
                          <a:ea typeface="宋体" panose="02010600030101010101" pitchFamily="2" charset="-122"/>
                          <a:cs typeface="+mn-cs"/>
                        </a:rPr>
                        <a:t>1</a:t>
                      </a:r>
                    </a:p>
                  </a:txBody>
                  <a:tcPr marL="7620" marR="7620" marT="7620" marB="0" anchor="b"/>
                </a:tc>
                <a:extLst>
                  <a:ext uri="{0D108BD9-81ED-4DB2-BD59-A6C34878D82A}">
                    <a16:rowId xmlns:a16="http://schemas.microsoft.com/office/drawing/2014/main" val="1862572052"/>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24</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q</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1</a:t>
                      </a:r>
                    </a:p>
                  </a:txBody>
                  <a:tcPr marL="7620" marR="7620" marT="7620" marB="0" anchor="b"/>
                </a:tc>
                <a:tc>
                  <a:txBody>
                    <a:bodyPr/>
                    <a:lstStyle/>
                    <a:p>
                      <a:pPr algn="ctr" fontAlgn="b"/>
                      <a:r>
                        <a:rPr lang="zh-CN" altLang="en-US" sz="1800" b="0" i="0" u="none" strike="noStrike" kern="1200" dirty="0">
                          <a:solidFill>
                            <a:srgbClr val="000000"/>
                          </a:solidFill>
                          <a:effectLst/>
                          <a:latin typeface="+mn-lt"/>
                          <a:ea typeface="宋体" panose="02010600030101010101" pitchFamily="2" charset="-122"/>
                          <a:cs typeface="+mn-cs"/>
                        </a:rPr>
                        <a:t>↓</a:t>
                      </a:r>
                      <a:r>
                        <a:rPr lang="en-US" altLang="zh-CN" sz="1800" b="0" i="0" u="none" strike="noStrike" kern="1200" dirty="0">
                          <a:solidFill>
                            <a:srgbClr val="000000"/>
                          </a:solidFill>
                          <a:effectLst/>
                          <a:latin typeface="+mn-lt"/>
                          <a:ea typeface="宋体" panose="02010600030101010101" pitchFamily="2" charset="-122"/>
                          <a:cs typeface="+mn-cs"/>
                        </a:rPr>
                        <a:t>1</a:t>
                      </a:r>
                    </a:p>
                  </a:txBody>
                  <a:tcPr marL="7620" marR="7620" marT="7620" marB="0" anchor="b"/>
                </a:tc>
                <a:extLst>
                  <a:ext uri="{0D108BD9-81ED-4DB2-BD59-A6C34878D82A}">
                    <a16:rowId xmlns:a16="http://schemas.microsoft.com/office/drawing/2014/main" val="187656363"/>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25</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j</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0</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1981758409"/>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26</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z</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0</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1464010668"/>
                  </a:ext>
                </a:extLst>
              </a:tr>
            </a:tbl>
          </a:graphicData>
        </a:graphic>
      </p:graphicFrame>
      <p:sp>
        <p:nvSpPr>
          <p:cNvPr id="12" name="文本框 11">
            <a:extLst>
              <a:ext uri="{FF2B5EF4-FFF2-40B4-BE49-F238E27FC236}">
                <a16:creationId xmlns:a16="http://schemas.microsoft.com/office/drawing/2014/main" id="{5B8010CA-5E73-42E1-BBC0-5962FF544B72}"/>
              </a:ext>
            </a:extLst>
          </p:cNvPr>
          <p:cNvSpPr txBox="1"/>
          <p:nvPr/>
        </p:nvSpPr>
        <p:spPr>
          <a:xfrm>
            <a:off x="3616661" y="6013511"/>
            <a:ext cx="5594801" cy="461665"/>
          </a:xfrm>
          <a:prstGeom prst="rect">
            <a:avLst/>
          </a:prstGeom>
          <a:noFill/>
        </p:spPr>
        <p:txBody>
          <a:bodyPr wrap="none" rtlCol="0">
            <a:spAutoFit/>
          </a:bodyPr>
          <a:lstStyle/>
          <a:p>
            <a:r>
              <a:rPr lang="en-US" altLang="zh-CN" sz="2400" b="1" dirty="0"/>
              <a:t>Frequency of Letters-Compressed Text</a:t>
            </a:r>
          </a:p>
        </p:txBody>
      </p:sp>
    </p:spTree>
    <p:extLst>
      <p:ext uri="{BB962C8B-B14F-4D97-AF65-F5344CB8AC3E}">
        <p14:creationId xmlns:p14="http://schemas.microsoft.com/office/powerpoint/2010/main" val="854808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9131633" cy="2123658"/>
            <a:chOff x="460236" y="529679"/>
            <a:chExt cx="9131633" cy="2123658"/>
          </a:xfrm>
        </p:grpSpPr>
        <p:sp>
          <p:nvSpPr>
            <p:cNvPr id="3" name="文本框 2">
              <a:extLst>
                <a:ext uri="{FF2B5EF4-FFF2-40B4-BE49-F238E27FC236}">
                  <a16:creationId xmlns:a16="http://schemas.microsoft.com/office/drawing/2014/main" id="{C522D410-DCC4-4FE8-997E-5C7355152616}"/>
                </a:ext>
              </a:extLst>
            </p:cNvPr>
            <p:cNvSpPr txBox="1"/>
            <p:nvPr/>
          </p:nvSpPr>
          <p:spPr>
            <a:xfrm>
              <a:off x="918411" y="529679"/>
              <a:ext cx="8673458" cy="2123658"/>
            </a:xfrm>
            <a:prstGeom prst="rect">
              <a:avLst/>
            </a:prstGeom>
            <a:noFill/>
          </p:spPr>
          <p:txBody>
            <a:bodyPr wrap="square" rtlCol="0">
              <a:spAutoFit/>
            </a:bodyPr>
            <a:lstStyle/>
            <a:p>
              <a:r>
                <a:rPr lang="en-US" altLang="zh-CN" sz="4400" b="1" dirty="0"/>
                <a:t>Complete Expression</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id="{692172C9-A8FA-471E-94C6-9D5B960D2012}"/>
              </a:ext>
            </a:extLst>
          </p:cNvPr>
          <p:cNvSpPr txBox="1"/>
          <p:nvPr/>
        </p:nvSpPr>
        <p:spPr>
          <a:xfrm>
            <a:off x="953048" y="2709003"/>
            <a:ext cx="10958865" cy="3693319"/>
          </a:xfrm>
          <a:prstGeom prst="rect">
            <a:avLst/>
          </a:prstGeom>
          <a:noFill/>
        </p:spPr>
        <p:txBody>
          <a:bodyPr wrap="square" rtlCol="0">
            <a:spAutoFit/>
          </a:bodyPr>
          <a:lstStyle/>
          <a:p>
            <a:r>
              <a:rPr lang="pt-BR" altLang="zh-CN" dirty="0"/>
              <a:t>l,e,d,y,o,m,d,b,s,2,$,t,n,r,2,u,4,c,n,c,u,f,3,d,e,t,2,e,d,t,l,s,l,n,m,h,2,c,n,r,h,s,n,2,f,t,e,f,h,l,h,2,s,l,i,2,f,p,h,t,2,s,e,2,v,l,r,h,m,6,t,h,2,n,3,e,h,w,y,d,n,o,t,o,r,a,d,i,2,e,2,x,a,e,o,r,e,i,4,r,e,r,a,2,i,2,n,e,5,i,5,o,s,5,n,e,3,l,e,a,2,i,n,3,r,l,a,e,s,a,e,s,n,l,e,a,y,a,e,l,e,y,l,n,4,b,v,n,r,n,s,f,d,h,n,m,b,l,5,r,t,3,v,r,h,2,t,b,d,t,r,n,l,4,h,b,n,r,d,b,i,4,e,p,t,5,r,2,h,5,t,r,d,h,3,v,h,r,m,v,c,r,3,s,r,h,e,b,c,k,v,2,x,m,v,m,e,p,2,d,2,c,d,v,2,s,n,i,r,c,l,c,r,m,c,n,h,r,l,h,l,d,r,n,s,m,r,s,e,p,e,o,4,d,i,4,e,4,f,4,y,t,y,n,o,2,e,2,f,4,o,d,i,o,i,o,4,n,4,c,t,2,s,c,2,e,t,20,w,4,t,c,s,t,s,c,t,2,n,t,2,l,2,t,r,h,4,t,3,f,4,r,f,4,r,d,4,l,e,m,3,t,w,r,s,l,t,k,t,3,n,s,n,d,v,e,d,a,n,2,f,y,r,f,o,t,2,s,5,v,u,2,p,a,k,l,d,5,t,d,c,t,2,h,n,2,m,g,w,4,d,t,2,r,y,s,l,n,g,r,2,t,e,s,r,a,p,2,a,u,i,u,e,4,l,5,a,4,n,b,e,i,2,h,s,l,e,6,i,2,a,2,l,u,4,a,2,s,r,i,e,2,u,n,s,n,e,4,u,e,n,o,2,i,a,2,i,o,s,m,e,3,o,a,o,i,o,i,2,e,3,o,i,a,2,u,2,a,7,n,i,o,2,a,n,i,5,o,e,n,a,3,o,i,u,o,i,a,e,a,u,o,3,a,e,i,a,i,e,i,5,a,e,2,i,o,a,5,t,3,r,d,m,e,g,s,e,2,a,e,s,n,3,p,c,s,c,r,i,t,i,e,t,m,i,n,i,4,r,2,f,m,f,t,2,e,w,f,p,f,3,p,t,n,h,t,f,i,h,r,m,n,h,t,o,2,t,e,m,r,l,s,2,p,u,t,g,a,h,e,3,c,2,e,t,2,y,e,o,e,u,a,2,i,o,e,3,a,r,a,u,3,o,u,p,i,o,p,i,o,2,a,2,e,a,2,o,e,p,f,p,2,y,i,a,e,4,o,2,a,o,3,e,h,e,2,i,2,e,u,s,a,i,7,r,i,o,y,i,2,e,y,s,u,s,6,a,i,u,a,i,t,e,w,e,n,e,a,u,5,e,c,e,r,2,o,c,s,n,i,e,2,t,d,e,s,a,r,s,2,f,a,t,r,i,2,n,a,r,a,s,n,5,a,2,t,2,h,l,f,u,m,f,e,f,a,3,d,n,f,3,l,e,d,e,s,i,3,y,i,a,3,r,s,i,r,s,u,p,a,r,i,3,r,c,e,t,s,p,a,i,y,n,r,a,l,i,n,d,o,n,l,i,l,i,c,5,l,a,4,i,3,t,5,q,2,c,o,c,4,h,c,e,o,t,r,s,o,t,4,h,2,o,c,5,o,2,e,i,o,e,2,o,e,3,s,a,e,l,s,3,d,n,s,y,2,t,l,o,e,2,l,r,n,l,n,3,b,n,s,r,l,a,l,t,2</a:t>
            </a:r>
            <a:endParaRPr lang="en-US" altLang="zh-CN" dirty="0"/>
          </a:p>
        </p:txBody>
      </p:sp>
      <p:sp>
        <p:nvSpPr>
          <p:cNvPr id="12" name="文本框 11">
            <a:extLst>
              <a:ext uri="{FF2B5EF4-FFF2-40B4-BE49-F238E27FC236}">
                <a16:creationId xmlns:a16="http://schemas.microsoft.com/office/drawing/2014/main" id="{67200E05-9F35-4BF1-A29D-5989E08FD9DD}"/>
              </a:ext>
            </a:extLst>
          </p:cNvPr>
          <p:cNvSpPr txBox="1"/>
          <p:nvPr/>
        </p:nvSpPr>
        <p:spPr>
          <a:xfrm>
            <a:off x="953049" y="1559175"/>
            <a:ext cx="5371983" cy="830997"/>
          </a:xfrm>
          <a:prstGeom prst="rect">
            <a:avLst/>
          </a:prstGeom>
          <a:noFill/>
        </p:spPr>
        <p:txBody>
          <a:bodyPr wrap="none" rtlCol="0">
            <a:spAutoFit/>
          </a:bodyPr>
          <a:lstStyle/>
          <a:p>
            <a:r>
              <a:rPr lang="en-US" altLang="zh-CN" sz="2400" b="1" dirty="0"/>
              <a:t># symbols (letters + digits): 827</a:t>
            </a:r>
          </a:p>
          <a:p>
            <a:r>
              <a:rPr lang="en-US" altLang="zh-CN" sz="2400" b="1" dirty="0"/>
              <a:t>Complete compression factor: 82.62%</a:t>
            </a:r>
          </a:p>
        </p:txBody>
      </p:sp>
    </p:spTree>
    <p:extLst>
      <p:ext uri="{BB962C8B-B14F-4D97-AF65-F5344CB8AC3E}">
        <p14:creationId xmlns:p14="http://schemas.microsoft.com/office/powerpoint/2010/main" val="3708571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9131633" cy="2123658"/>
            <a:chOff x="460236" y="529679"/>
            <a:chExt cx="9131633" cy="2123658"/>
          </a:xfrm>
        </p:grpSpPr>
        <p:sp>
          <p:nvSpPr>
            <p:cNvPr id="3" name="文本框 2">
              <a:extLst>
                <a:ext uri="{FF2B5EF4-FFF2-40B4-BE49-F238E27FC236}">
                  <a16:creationId xmlns:a16="http://schemas.microsoft.com/office/drawing/2014/main" id="{C522D410-DCC4-4FE8-997E-5C7355152616}"/>
                </a:ext>
              </a:extLst>
            </p:cNvPr>
            <p:cNvSpPr txBox="1"/>
            <p:nvPr/>
          </p:nvSpPr>
          <p:spPr>
            <a:xfrm>
              <a:off x="918411" y="529679"/>
              <a:ext cx="8673458" cy="2123658"/>
            </a:xfrm>
            <a:prstGeom prst="rect">
              <a:avLst/>
            </a:prstGeom>
            <a:noFill/>
          </p:spPr>
          <p:txBody>
            <a:bodyPr wrap="square" rtlCol="0">
              <a:spAutoFit/>
            </a:bodyPr>
            <a:lstStyle/>
            <a:p>
              <a:r>
                <a:rPr lang="en-US" altLang="zh-CN" sz="4400" b="1" dirty="0"/>
                <a:t>Complete Expression</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8" name="表格 7">
            <a:extLst>
              <a:ext uri="{FF2B5EF4-FFF2-40B4-BE49-F238E27FC236}">
                <a16:creationId xmlns:a16="http://schemas.microsoft.com/office/drawing/2014/main" id="{C9855F5B-B4B8-4F04-833D-C53CC06B6EA3}"/>
              </a:ext>
            </a:extLst>
          </p:cNvPr>
          <p:cNvGraphicFramePr>
            <a:graphicFrameLocks noGrp="1"/>
          </p:cNvGraphicFramePr>
          <p:nvPr>
            <p:extLst>
              <p:ext uri="{D42A27DB-BD31-4B8C-83A1-F6EECF244321}">
                <p14:modId xmlns:p14="http://schemas.microsoft.com/office/powerpoint/2010/main" val="4160884360"/>
              </p:ext>
            </p:extLst>
          </p:nvPr>
        </p:nvGraphicFramePr>
        <p:xfrm>
          <a:off x="1055688" y="1846691"/>
          <a:ext cx="2408902" cy="4049215"/>
        </p:xfrm>
        <a:graphic>
          <a:graphicData uri="http://schemas.openxmlformats.org/drawingml/2006/table">
            <a:tbl>
              <a:tblPr>
                <a:tableStyleId>{69CF1AB2-1976-4502-BF36-3FF5EA218861}</a:tableStyleId>
              </a:tblPr>
              <a:tblGrid>
                <a:gridCol w="981874">
                  <a:extLst>
                    <a:ext uri="{9D8B030D-6E8A-4147-A177-3AD203B41FA5}">
                      <a16:colId xmlns:a16="http://schemas.microsoft.com/office/drawing/2014/main" val="4045080982"/>
                    </a:ext>
                  </a:extLst>
                </a:gridCol>
                <a:gridCol w="1427028">
                  <a:extLst>
                    <a:ext uri="{9D8B030D-6E8A-4147-A177-3AD203B41FA5}">
                      <a16:colId xmlns:a16="http://schemas.microsoft.com/office/drawing/2014/main" val="2111098890"/>
                    </a:ext>
                  </a:extLst>
                </a:gridCol>
              </a:tblGrid>
              <a:tr h="274648">
                <a:tc>
                  <a:txBody>
                    <a:bodyPr/>
                    <a:lstStyle/>
                    <a:p>
                      <a:pPr algn="ctr" fontAlgn="b"/>
                      <a:r>
                        <a:rPr lang="en-AU" sz="1800" b="1" u="none" strike="noStrike" dirty="0">
                          <a:effectLst/>
                        </a:rPr>
                        <a:t>Length of </a:t>
                      </a:r>
                    </a:p>
                    <a:p>
                      <a:pPr algn="ctr" fontAlgn="b"/>
                      <a:r>
                        <a:rPr lang="en-AU" sz="1800" b="1" u="none" strike="noStrike" dirty="0">
                          <a:effectLst/>
                        </a:rPr>
                        <a:t>Text</a:t>
                      </a:r>
                    </a:p>
                    <a:p>
                      <a:pPr algn="ctr" fontAlgn="b"/>
                      <a:r>
                        <a:rPr lang="en-AU" sz="1800" b="1" i="0" u="none" strike="noStrike" dirty="0">
                          <a:solidFill>
                            <a:srgbClr val="000000"/>
                          </a:solidFill>
                          <a:effectLst/>
                          <a:latin typeface="宋体" panose="02010600030101010101" pitchFamily="2" charset="-122"/>
                          <a:ea typeface="宋体" panose="02010600030101010101" pitchFamily="2" charset="-122"/>
                        </a:rPr>
                        <a:t>(with $)</a:t>
                      </a:r>
                    </a:p>
                  </a:txBody>
                  <a:tcPr marL="6715" marR="6715" marT="6715" marB="0" anchor="ctr"/>
                </a:tc>
                <a:tc>
                  <a:txBody>
                    <a:bodyPr/>
                    <a:lstStyle/>
                    <a:p>
                      <a:pPr algn="ctr" fontAlgn="b"/>
                      <a:r>
                        <a:rPr lang="en-AU" sz="1800" b="1" u="none" strike="noStrike" dirty="0">
                          <a:effectLst/>
                        </a:rPr>
                        <a:t>Complete Compression</a:t>
                      </a:r>
                    </a:p>
                    <a:p>
                      <a:pPr algn="ctr" fontAlgn="b"/>
                      <a:r>
                        <a:rPr lang="en-AU" sz="1800" b="1" i="0" u="none" strike="noStrike" dirty="0">
                          <a:solidFill>
                            <a:srgbClr val="000000"/>
                          </a:solidFill>
                          <a:effectLst/>
                          <a:latin typeface="宋体" panose="02010600030101010101" pitchFamily="2" charset="-122"/>
                          <a:ea typeface="宋体" panose="02010600030101010101" pitchFamily="2" charset="-122"/>
                        </a:rPr>
                        <a:t>Factor</a:t>
                      </a:r>
                    </a:p>
                    <a:p>
                      <a:pPr algn="ctr" fontAlgn="b"/>
                      <a:r>
                        <a:rPr lang="en-AU" sz="1800" b="1" i="0" u="none" strike="noStrike" dirty="0">
                          <a:solidFill>
                            <a:srgbClr val="000000"/>
                          </a:solidFill>
                          <a:effectLst/>
                          <a:latin typeface="宋体" panose="02010600030101010101" pitchFamily="2" charset="-122"/>
                          <a:ea typeface="宋体" panose="02010600030101010101" pitchFamily="2" charset="-122"/>
                        </a:rPr>
                        <a:t>(%)</a:t>
                      </a:r>
                    </a:p>
                  </a:txBody>
                  <a:tcPr marL="6715" marR="6715" marT="6715" marB="0" anchor="ctr"/>
                </a:tc>
                <a:extLst>
                  <a:ext uri="{0D108BD9-81ED-4DB2-BD59-A6C34878D82A}">
                    <a16:rowId xmlns:a16="http://schemas.microsoft.com/office/drawing/2014/main" val="950923689"/>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1001</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82.62</a:t>
                      </a:r>
                    </a:p>
                  </a:txBody>
                  <a:tcPr marL="7620" marR="7620" marT="7620" marB="0" anchor="b"/>
                </a:tc>
                <a:extLst>
                  <a:ext uri="{0D108BD9-81ED-4DB2-BD59-A6C34878D82A}">
                    <a16:rowId xmlns:a16="http://schemas.microsoft.com/office/drawing/2014/main" val="652626459"/>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2001</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81.86</a:t>
                      </a:r>
                    </a:p>
                  </a:txBody>
                  <a:tcPr marL="7620" marR="7620" marT="7620" marB="0" anchor="b"/>
                </a:tc>
                <a:extLst>
                  <a:ext uri="{0D108BD9-81ED-4DB2-BD59-A6C34878D82A}">
                    <a16:rowId xmlns:a16="http://schemas.microsoft.com/office/drawing/2014/main" val="2919276462"/>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3001</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79.17</a:t>
                      </a:r>
                    </a:p>
                  </a:txBody>
                  <a:tcPr marL="7620" marR="7620" marT="7620" marB="0" anchor="b"/>
                </a:tc>
                <a:extLst>
                  <a:ext uri="{0D108BD9-81ED-4DB2-BD59-A6C34878D82A}">
                    <a16:rowId xmlns:a16="http://schemas.microsoft.com/office/drawing/2014/main" val="3908968970"/>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4001</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79.21</a:t>
                      </a:r>
                    </a:p>
                  </a:txBody>
                  <a:tcPr marL="7620" marR="7620" marT="7620" marB="0" anchor="b"/>
                </a:tc>
                <a:extLst>
                  <a:ext uri="{0D108BD9-81ED-4DB2-BD59-A6C34878D82A}">
                    <a16:rowId xmlns:a16="http://schemas.microsoft.com/office/drawing/2014/main" val="886513346"/>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5001</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77.96</a:t>
                      </a:r>
                    </a:p>
                  </a:txBody>
                  <a:tcPr marL="7620" marR="7620" marT="7620" marB="0" anchor="b"/>
                </a:tc>
                <a:extLst>
                  <a:ext uri="{0D108BD9-81ED-4DB2-BD59-A6C34878D82A}">
                    <a16:rowId xmlns:a16="http://schemas.microsoft.com/office/drawing/2014/main" val="157264040"/>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6001</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77.75</a:t>
                      </a:r>
                    </a:p>
                  </a:txBody>
                  <a:tcPr marL="7620" marR="7620" marT="7620" marB="0" anchor="b"/>
                </a:tc>
                <a:extLst>
                  <a:ext uri="{0D108BD9-81ED-4DB2-BD59-A6C34878D82A}">
                    <a16:rowId xmlns:a16="http://schemas.microsoft.com/office/drawing/2014/main" val="4269805991"/>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7001</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76.82</a:t>
                      </a:r>
                    </a:p>
                  </a:txBody>
                  <a:tcPr marL="7620" marR="7620" marT="7620" marB="0" anchor="b"/>
                </a:tc>
                <a:extLst>
                  <a:ext uri="{0D108BD9-81ED-4DB2-BD59-A6C34878D82A}">
                    <a16:rowId xmlns:a16="http://schemas.microsoft.com/office/drawing/2014/main" val="580129573"/>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8001</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76.15</a:t>
                      </a:r>
                    </a:p>
                  </a:txBody>
                  <a:tcPr marL="7620" marR="7620" marT="7620" marB="0" anchor="b"/>
                </a:tc>
                <a:extLst>
                  <a:ext uri="{0D108BD9-81ED-4DB2-BD59-A6C34878D82A}">
                    <a16:rowId xmlns:a16="http://schemas.microsoft.com/office/drawing/2014/main" val="2291150552"/>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9001</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75.16</a:t>
                      </a:r>
                    </a:p>
                  </a:txBody>
                  <a:tcPr marL="7620" marR="7620" marT="7620" marB="0" anchor="b"/>
                </a:tc>
                <a:extLst>
                  <a:ext uri="{0D108BD9-81ED-4DB2-BD59-A6C34878D82A}">
                    <a16:rowId xmlns:a16="http://schemas.microsoft.com/office/drawing/2014/main" val="3624042771"/>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10001</a:t>
                      </a:r>
                    </a:p>
                  </a:txBody>
                  <a:tcPr marL="7620" marR="7620" marT="7620" marB="0" anchor="b"/>
                </a:tc>
                <a:tc>
                  <a:txBody>
                    <a:bodyPr/>
                    <a:lstStyle/>
                    <a:p>
                      <a:pPr algn="ctr" fontAlgn="b"/>
                      <a:r>
                        <a:rPr lang="en-US" altLang="zh-CN" sz="1800" b="0" i="0" u="none" strike="noStrike" dirty="0">
                          <a:solidFill>
                            <a:srgbClr val="000000"/>
                          </a:solidFill>
                          <a:effectLst/>
                          <a:latin typeface="+mn-lt"/>
                          <a:ea typeface="宋体" panose="02010600030101010101" pitchFamily="2" charset="-122"/>
                        </a:rPr>
                        <a:t>74.24</a:t>
                      </a:r>
                    </a:p>
                  </a:txBody>
                  <a:tcPr marL="7620" marR="7620" marT="7620" marB="0" anchor="b"/>
                </a:tc>
                <a:extLst>
                  <a:ext uri="{0D108BD9-81ED-4DB2-BD59-A6C34878D82A}">
                    <a16:rowId xmlns:a16="http://schemas.microsoft.com/office/drawing/2014/main" val="31200893"/>
                  </a:ext>
                </a:extLst>
              </a:tr>
            </a:tbl>
          </a:graphicData>
        </a:graphic>
      </p:graphicFrame>
      <p:pic>
        <p:nvPicPr>
          <p:cNvPr id="10" name="图片 9">
            <a:extLst>
              <a:ext uri="{FF2B5EF4-FFF2-40B4-BE49-F238E27FC236}">
                <a16:creationId xmlns:a16="http://schemas.microsoft.com/office/drawing/2014/main" id="{D6CA9D8B-06F0-4EFE-B021-92062B3C9690}"/>
              </a:ext>
            </a:extLst>
          </p:cNvPr>
          <p:cNvPicPr>
            <a:picLocks noChangeAspect="1"/>
          </p:cNvPicPr>
          <p:nvPr/>
        </p:nvPicPr>
        <p:blipFill>
          <a:blip r:embed="rId2"/>
          <a:stretch>
            <a:fillRect/>
          </a:stretch>
        </p:blipFill>
        <p:spPr>
          <a:xfrm>
            <a:off x="4717962" y="1591508"/>
            <a:ext cx="7105650" cy="5248275"/>
          </a:xfrm>
          <a:prstGeom prst="rect">
            <a:avLst/>
          </a:prstGeom>
        </p:spPr>
      </p:pic>
      <p:sp>
        <p:nvSpPr>
          <p:cNvPr id="11" name="文本框 10">
            <a:extLst>
              <a:ext uri="{FF2B5EF4-FFF2-40B4-BE49-F238E27FC236}">
                <a16:creationId xmlns:a16="http://schemas.microsoft.com/office/drawing/2014/main" id="{4146BF2D-46CA-4123-962C-A9ED9AAEDE30}"/>
              </a:ext>
            </a:extLst>
          </p:cNvPr>
          <p:cNvSpPr txBox="1"/>
          <p:nvPr/>
        </p:nvSpPr>
        <p:spPr>
          <a:xfrm>
            <a:off x="981546" y="6006340"/>
            <a:ext cx="2949846" cy="646331"/>
          </a:xfrm>
          <a:prstGeom prst="rect">
            <a:avLst/>
          </a:prstGeom>
          <a:noFill/>
        </p:spPr>
        <p:txBody>
          <a:bodyPr wrap="none" rtlCol="0">
            <a:spAutoFit/>
          </a:bodyPr>
          <a:lstStyle/>
          <a:p>
            <a:r>
              <a:rPr lang="en-US" altLang="zh-CN" dirty="0"/>
              <a:t>* A shorter text is the prefix </a:t>
            </a:r>
          </a:p>
          <a:p>
            <a:r>
              <a:rPr lang="en-US" altLang="zh-CN" dirty="0"/>
              <a:t>of a longer one.</a:t>
            </a:r>
            <a:endParaRPr lang="zh-CN" altLang="en-US" dirty="0"/>
          </a:p>
        </p:txBody>
      </p:sp>
    </p:spTree>
    <p:extLst>
      <p:ext uri="{BB962C8B-B14F-4D97-AF65-F5344CB8AC3E}">
        <p14:creationId xmlns:p14="http://schemas.microsoft.com/office/powerpoint/2010/main" val="2189207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34B0EF60-E6BD-423E-B450-07295D5F1102}"/>
              </a:ext>
            </a:extLst>
          </p:cNvPr>
          <p:cNvGrpSpPr/>
          <p:nvPr/>
        </p:nvGrpSpPr>
        <p:grpSpPr>
          <a:xfrm>
            <a:off x="460236" y="529679"/>
            <a:ext cx="6283465" cy="2800767"/>
            <a:chOff x="460236" y="529679"/>
            <a:chExt cx="6283465" cy="2800767"/>
          </a:xfrm>
        </p:grpSpPr>
        <p:sp>
          <p:nvSpPr>
            <p:cNvPr id="2" name="文本框 1">
              <a:extLst>
                <a:ext uri="{FF2B5EF4-FFF2-40B4-BE49-F238E27FC236}">
                  <a16:creationId xmlns:a16="http://schemas.microsoft.com/office/drawing/2014/main" id="{ED3A513D-A64E-4AAB-8BD3-99190A19F75C}"/>
                </a:ext>
              </a:extLst>
            </p:cNvPr>
            <p:cNvSpPr txBox="1"/>
            <p:nvPr/>
          </p:nvSpPr>
          <p:spPr>
            <a:xfrm>
              <a:off x="918413" y="529679"/>
              <a:ext cx="5825288" cy="2800767"/>
            </a:xfrm>
            <a:prstGeom prst="rect">
              <a:avLst/>
            </a:prstGeom>
            <a:noFill/>
          </p:spPr>
          <p:txBody>
            <a:bodyPr wrap="square" rtlCol="0">
              <a:spAutoFit/>
            </a:bodyPr>
            <a:lstStyle/>
            <a:p>
              <a:r>
                <a:rPr lang="en-US" altLang="zh-CN" sz="4400" b="1" dirty="0"/>
                <a:t>The Other Tiger, Jorge Luis Borges</a:t>
              </a:r>
            </a:p>
            <a:p>
              <a:endParaRPr lang="en-US" altLang="zh-CN" sz="4400" b="1" dirty="0"/>
            </a:p>
            <a:p>
              <a:endParaRPr lang="en-US" altLang="zh-CN" sz="4400" b="1" dirty="0"/>
            </a:p>
          </p:txBody>
        </p:sp>
        <p:sp>
          <p:nvSpPr>
            <p:cNvPr id="3" name="矩形 2">
              <a:extLst>
                <a:ext uri="{FF2B5EF4-FFF2-40B4-BE49-F238E27FC236}">
                  <a16:creationId xmlns:a16="http://schemas.microsoft.com/office/drawing/2014/main" id="{62CBEAE6-76AB-40BB-A7D5-B409329F961C}"/>
                </a:ext>
              </a:extLst>
            </p:cNvPr>
            <p:cNvSpPr/>
            <p:nvPr/>
          </p:nvSpPr>
          <p:spPr>
            <a:xfrm>
              <a:off x="597348" y="629321"/>
              <a:ext cx="321064" cy="12153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48B8AC3E-FD77-49F8-B47A-C9FABEA16595}"/>
                </a:ext>
              </a:extLst>
            </p:cNvPr>
            <p:cNvSpPr/>
            <p:nvPr/>
          </p:nvSpPr>
          <p:spPr>
            <a:xfrm>
              <a:off x="460236" y="629321"/>
              <a:ext cx="84546" cy="12153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a:extLst>
              <a:ext uri="{FF2B5EF4-FFF2-40B4-BE49-F238E27FC236}">
                <a16:creationId xmlns:a16="http://schemas.microsoft.com/office/drawing/2014/main" id="{95D39BB0-97E5-4D85-923B-0F904DD6C305}"/>
              </a:ext>
            </a:extLst>
          </p:cNvPr>
          <p:cNvSpPr txBox="1"/>
          <p:nvPr/>
        </p:nvSpPr>
        <p:spPr>
          <a:xfrm>
            <a:off x="940840" y="2602676"/>
            <a:ext cx="4953226" cy="3416320"/>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A tiger comes to mind. The twilight here</a:t>
            </a:r>
          </a:p>
          <a:p>
            <a:r>
              <a:rPr lang="en-US" altLang="zh-CN" dirty="0">
                <a:latin typeface="Times New Roman" panose="02020603050405020304" pitchFamily="18" charset="0"/>
                <a:cs typeface="Times New Roman" panose="02020603050405020304" pitchFamily="18" charset="0"/>
              </a:rPr>
              <a:t>Exalts the vast and busy Library</a:t>
            </a:r>
          </a:p>
          <a:p>
            <a:r>
              <a:rPr lang="en-US" altLang="zh-CN" dirty="0">
                <a:latin typeface="Times New Roman" panose="02020603050405020304" pitchFamily="18" charset="0"/>
                <a:cs typeface="Times New Roman" panose="02020603050405020304" pitchFamily="18" charset="0"/>
              </a:rPr>
              <a:t>And seems to set the bookshelves back in gloom;</a:t>
            </a:r>
          </a:p>
          <a:p>
            <a:r>
              <a:rPr lang="en-US" altLang="zh-CN" dirty="0">
                <a:latin typeface="Times New Roman" panose="02020603050405020304" pitchFamily="18" charset="0"/>
                <a:cs typeface="Times New Roman" panose="02020603050405020304" pitchFamily="18" charset="0"/>
              </a:rPr>
              <a:t>Innocent, ruthless, bloodstained, sleek</a:t>
            </a:r>
          </a:p>
          <a:p>
            <a:r>
              <a:rPr lang="en-US" altLang="zh-CN" dirty="0">
                <a:latin typeface="Times New Roman" panose="02020603050405020304" pitchFamily="18" charset="0"/>
                <a:cs typeface="Times New Roman" panose="02020603050405020304" pitchFamily="18" charset="0"/>
              </a:rPr>
              <a:t>It wanders through its forest and its day</a:t>
            </a:r>
          </a:p>
          <a:p>
            <a:r>
              <a:rPr lang="en-US" altLang="zh-CN" dirty="0">
                <a:latin typeface="Times New Roman" panose="02020603050405020304" pitchFamily="18" charset="0"/>
                <a:cs typeface="Times New Roman" panose="02020603050405020304" pitchFamily="18" charset="0"/>
              </a:rPr>
              <a:t>Printing a track along the muddy banks</a:t>
            </a:r>
          </a:p>
          <a:p>
            <a:r>
              <a:rPr lang="en-US" altLang="zh-CN" dirty="0">
                <a:latin typeface="Times New Roman" panose="02020603050405020304" pitchFamily="18" charset="0"/>
                <a:cs typeface="Times New Roman" panose="02020603050405020304" pitchFamily="18" charset="0"/>
              </a:rPr>
              <a:t>Of sluggish streams whose names it does not know</a:t>
            </a:r>
          </a:p>
          <a:p>
            <a:r>
              <a:rPr lang="en-US" altLang="zh-CN" dirty="0">
                <a:latin typeface="Times New Roman" panose="02020603050405020304" pitchFamily="18" charset="0"/>
                <a:cs typeface="Times New Roman" panose="02020603050405020304" pitchFamily="18" charset="0"/>
              </a:rPr>
              <a:t>(In its world there are no names or past</a:t>
            </a:r>
          </a:p>
          <a:p>
            <a:r>
              <a:rPr lang="en-US" altLang="zh-CN" dirty="0">
                <a:latin typeface="Times New Roman" panose="02020603050405020304" pitchFamily="18" charset="0"/>
                <a:cs typeface="Times New Roman" panose="02020603050405020304" pitchFamily="18" charset="0"/>
              </a:rPr>
              <a:t>Or time to come, only the vivid now)</a:t>
            </a:r>
          </a:p>
          <a:p>
            <a:r>
              <a:rPr lang="en-US" altLang="zh-CN" dirty="0">
                <a:latin typeface="Times New Roman" panose="02020603050405020304" pitchFamily="18" charset="0"/>
                <a:cs typeface="Times New Roman" panose="02020603050405020304" pitchFamily="18" charset="0"/>
              </a:rPr>
              <a:t>And makes its way across wild distances</a:t>
            </a:r>
          </a:p>
          <a:p>
            <a:r>
              <a:rPr lang="en-US" altLang="zh-CN" dirty="0">
                <a:latin typeface="Times New Roman" panose="02020603050405020304" pitchFamily="18" charset="0"/>
                <a:cs typeface="Times New Roman" panose="02020603050405020304" pitchFamily="18" charset="0"/>
              </a:rPr>
              <a:t>Sniffing the braided labyrinth of smells</a:t>
            </a:r>
          </a:p>
          <a:p>
            <a:endParaRPr lang="en-US" altLang="zh-CN" dirty="0">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C729731D-D227-405C-93F3-6C9A90581284}"/>
              </a:ext>
            </a:extLst>
          </p:cNvPr>
          <p:cNvSpPr txBox="1"/>
          <p:nvPr/>
        </p:nvSpPr>
        <p:spPr>
          <a:xfrm>
            <a:off x="87079" y="6344214"/>
            <a:ext cx="5274136" cy="461665"/>
          </a:xfrm>
          <a:prstGeom prst="rect">
            <a:avLst/>
          </a:prstGeom>
          <a:noFill/>
        </p:spPr>
        <p:txBody>
          <a:bodyPr wrap="none" rtlCol="0">
            <a:spAutoFit/>
          </a:bodyPr>
          <a:lstStyle/>
          <a:p>
            <a:r>
              <a:rPr lang="en-AU" altLang="zh-CN" sz="1200" i="1" dirty="0">
                <a:latin typeface="Times New Roman" panose="02020603050405020304" pitchFamily="18" charset="0"/>
                <a:cs typeface="Times New Roman" panose="02020603050405020304" pitchFamily="18" charset="0"/>
              </a:rPr>
              <a:t>Text: http://</a:t>
            </a:r>
            <a:r>
              <a:rPr lang="en-AU" altLang="zh-CN" sz="1200" i="1" dirty="0" err="1">
                <a:latin typeface="Times New Roman" panose="02020603050405020304" pitchFamily="18" charset="0"/>
                <a:cs typeface="Times New Roman" panose="02020603050405020304" pitchFamily="18" charset="0"/>
              </a:rPr>
              <a:t>www.famouspoetsandpoems.com</a:t>
            </a:r>
            <a:r>
              <a:rPr lang="en-AU" altLang="zh-CN" sz="1200" i="1" dirty="0">
                <a:latin typeface="Times New Roman" panose="02020603050405020304" pitchFamily="18" charset="0"/>
                <a:cs typeface="Times New Roman" panose="02020603050405020304" pitchFamily="18" charset="0"/>
              </a:rPr>
              <a:t>/poets/</a:t>
            </a:r>
            <a:r>
              <a:rPr lang="en-AU" altLang="zh-CN" sz="1200" i="1" dirty="0" err="1">
                <a:latin typeface="Times New Roman" panose="02020603050405020304" pitchFamily="18" charset="0"/>
                <a:cs typeface="Times New Roman" panose="02020603050405020304" pitchFamily="18" charset="0"/>
              </a:rPr>
              <a:t>jorge_luis_borges</a:t>
            </a:r>
            <a:r>
              <a:rPr lang="en-AU" altLang="zh-CN" sz="1200" i="1" dirty="0">
                <a:latin typeface="Times New Roman" panose="02020603050405020304" pitchFamily="18" charset="0"/>
                <a:cs typeface="Times New Roman" panose="02020603050405020304" pitchFamily="18" charset="0"/>
              </a:rPr>
              <a:t>/poems/2934</a:t>
            </a:r>
          </a:p>
          <a:p>
            <a:r>
              <a:rPr lang="en-AU" altLang="zh-CN" sz="1200" i="1" dirty="0">
                <a:latin typeface="Times New Roman" panose="02020603050405020304" pitchFamily="18" charset="0"/>
                <a:cs typeface="Times New Roman" panose="02020603050405020304" pitchFamily="18" charset="0"/>
              </a:rPr>
              <a:t>Image: https://</a:t>
            </a:r>
            <a:r>
              <a:rPr lang="en-AU" altLang="zh-CN" sz="1200" i="1" dirty="0" err="1">
                <a:latin typeface="Times New Roman" panose="02020603050405020304" pitchFamily="18" charset="0"/>
                <a:cs typeface="Times New Roman" panose="02020603050405020304" pitchFamily="18" charset="0"/>
              </a:rPr>
              <a:t>www.frasesgo.com</a:t>
            </a:r>
            <a:r>
              <a:rPr lang="en-AU" altLang="zh-CN" sz="1200" i="1" dirty="0">
                <a:latin typeface="Times New Roman" panose="02020603050405020304" pitchFamily="18" charset="0"/>
                <a:cs typeface="Times New Roman" panose="02020603050405020304" pitchFamily="18" charset="0"/>
              </a:rPr>
              <a:t>/</a:t>
            </a:r>
            <a:r>
              <a:rPr lang="en-AU" altLang="zh-CN" sz="1200" i="1" dirty="0" err="1">
                <a:latin typeface="Times New Roman" panose="02020603050405020304" pitchFamily="18" charset="0"/>
                <a:cs typeface="Times New Roman" panose="02020603050405020304" pitchFamily="18" charset="0"/>
              </a:rPr>
              <a:t>autores</a:t>
            </a:r>
            <a:r>
              <a:rPr lang="en-AU" altLang="zh-CN" sz="1200" i="1" dirty="0">
                <a:latin typeface="Times New Roman" panose="02020603050405020304" pitchFamily="18" charset="0"/>
                <a:cs typeface="Times New Roman" panose="02020603050405020304" pitchFamily="18" charset="0"/>
              </a:rPr>
              <a:t>/</a:t>
            </a:r>
            <a:r>
              <a:rPr lang="en-AU" altLang="zh-CN" sz="1200" i="1" dirty="0" err="1">
                <a:latin typeface="Times New Roman" panose="02020603050405020304" pitchFamily="18" charset="0"/>
                <a:cs typeface="Times New Roman" panose="02020603050405020304" pitchFamily="18" charset="0"/>
              </a:rPr>
              <a:t>frases</a:t>
            </a:r>
            <a:r>
              <a:rPr lang="en-AU" altLang="zh-CN" sz="1200" i="1" dirty="0">
                <a:latin typeface="Times New Roman" panose="02020603050405020304" pitchFamily="18" charset="0"/>
                <a:cs typeface="Times New Roman" panose="02020603050405020304" pitchFamily="18" charset="0"/>
              </a:rPr>
              <a:t>-de-</a:t>
            </a:r>
            <a:r>
              <a:rPr lang="en-AU" altLang="zh-CN" sz="1200" i="1" dirty="0" err="1">
                <a:latin typeface="Times New Roman" panose="02020603050405020304" pitchFamily="18" charset="0"/>
                <a:cs typeface="Times New Roman" panose="02020603050405020304" pitchFamily="18" charset="0"/>
              </a:rPr>
              <a:t>jorge_luis_borges.html</a:t>
            </a:r>
            <a:endParaRPr lang="zh-CN" altLang="en-US" sz="1200" i="1" dirty="0">
              <a:latin typeface="Times New Roman" panose="02020603050405020304" pitchFamily="18" charset="0"/>
              <a:cs typeface="Times New Roman" panose="02020603050405020304" pitchFamily="18" charset="0"/>
            </a:endParaRPr>
          </a:p>
        </p:txBody>
      </p:sp>
      <p:cxnSp>
        <p:nvCxnSpPr>
          <p:cNvPr id="12" name="直接连接符 11">
            <a:extLst>
              <a:ext uri="{FF2B5EF4-FFF2-40B4-BE49-F238E27FC236}">
                <a16:creationId xmlns:a16="http://schemas.microsoft.com/office/drawing/2014/main" id="{6060AAAB-47D5-4638-BC7D-4DFB0380BC44}"/>
              </a:ext>
            </a:extLst>
          </p:cNvPr>
          <p:cNvCxnSpPr/>
          <p:nvPr/>
        </p:nvCxnSpPr>
        <p:spPr>
          <a:xfrm>
            <a:off x="186612" y="6362876"/>
            <a:ext cx="2127379" cy="0"/>
          </a:xfrm>
          <a:prstGeom prst="line">
            <a:avLst/>
          </a:prstGeom>
        </p:spPr>
        <p:style>
          <a:lnRef idx="1">
            <a:schemeClr val="dk1"/>
          </a:lnRef>
          <a:fillRef idx="0">
            <a:schemeClr val="dk1"/>
          </a:fillRef>
          <a:effectRef idx="0">
            <a:schemeClr val="dk1"/>
          </a:effectRef>
          <a:fontRef idx="minor">
            <a:schemeClr val="tx1"/>
          </a:fontRef>
        </p:style>
      </p:cxnSp>
      <p:pic>
        <p:nvPicPr>
          <p:cNvPr id="8" name="图片 7">
            <a:extLst>
              <a:ext uri="{FF2B5EF4-FFF2-40B4-BE49-F238E27FC236}">
                <a16:creationId xmlns:a16="http://schemas.microsoft.com/office/drawing/2014/main" id="{307A44B3-1538-4FAF-915A-F846AF17DF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4424" y="167421"/>
            <a:ext cx="1516516" cy="2277974"/>
          </a:xfrm>
          <a:prstGeom prst="rect">
            <a:avLst/>
          </a:prstGeom>
        </p:spPr>
      </p:pic>
      <p:sp>
        <p:nvSpPr>
          <p:cNvPr id="15" name="文本框 14">
            <a:extLst>
              <a:ext uri="{FF2B5EF4-FFF2-40B4-BE49-F238E27FC236}">
                <a16:creationId xmlns:a16="http://schemas.microsoft.com/office/drawing/2014/main" id="{302B39C9-4AD4-4FC3-BE1C-A267AE1C178A}"/>
              </a:ext>
            </a:extLst>
          </p:cNvPr>
          <p:cNvSpPr txBox="1"/>
          <p:nvPr/>
        </p:nvSpPr>
        <p:spPr>
          <a:xfrm>
            <a:off x="6598069" y="2602676"/>
            <a:ext cx="4953226" cy="286232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And in the wind picking the smell of dawn</a:t>
            </a:r>
          </a:p>
          <a:p>
            <a:r>
              <a:rPr lang="en-US" altLang="zh-CN" dirty="0">
                <a:latin typeface="Times New Roman" panose="02020603050405020304" pitchFamily="18" charset="0"/>
                <a:cs typeface="Times New Roman" panose="02020603050405020304" pitchFamily="18" charset="0"/>
              </a:rPr>
              <a:t>And tantalizing scent of grazing deer;</a:t>
            </a:r>
          </a:p>
          <a:p>
            <a:r>
              <a:rPr lang="en-US" altLang="zh-CN" dirty="0">
                <a:latin typeface="Times New Roman" panose="02020603050405020304" pitchFamily="18" charset="0"/>
                <a:cs typeface="Times New Roman" panose="02020603050405020304" pitchFamily="18" charset="0"/>
              </a:rPr>
              <a:t>Among the bamboo's slanting stripes I glimpse</a:t>
            </a:r>
          </a:p>
          <a:p>
            <a:r>
              <a:rPr lang="en-US" altLang="zh-CN" dirty="0">
                <a:latin typeface="Times New Roman" panose="02020603050405020304" pitchFamily="18" charset="0"/>
                <a:cs typeface="Times New Roman" panose="02020603050405020304" pitchFamily="18" charset="0"/>
              </a:rPr>
              <a:t>The tiger's stripes and sense the bony frame</a:t>
            </a:r>
          </a:p>
          <a:p>
            <a:r>
              <a:rPr lang="en-US" altLang="zh-CN" dirty="0">
                <a:latin typeface="Times New Roman" panose="02020603050405020304" pitchFamily="18" charset="0"/>
                <a:cs typeface="Times New Roman" panose="02020603050405020304" pitchFamily="18" charset="0"/>
              </a:rPr>
              <a:t>Under the splendid, quivering cover of skin.</a:t>
            </a:r>
          </a:p>
          <a:p>
            <a:r>
              <a:rPr lang="en-US" altLang="zh-CN" dirty="0">
                <a:latin typeface="Times New Roman" panose="02020603050405020304" pitchFamily="18" charset="0"/>
                <a:cs typeface="Times New Roman" panose="02020603050405020304" pitchFamily="18" charset="0"/>
              </a:rPr>
              <a:t>Curving oceans and the planet's wastes keep us</a:t>
            </a:r>
          </a:p>
          <a:p>
            <a:r>
              <a:rPr lang="en-US" altLang="zh-CN" dirty="0">
                <a:latin typeface="Times New Roman" panose="02020603050405020304" pitchFamily="18" charset="0"/>
                <a:cs typeface="Times New Roman" panose="02020603050405020304" pitchFamily="18" charset="0"/>
              </a:rPr>
              <a:t>Apart in vain; from here in a house far off</a:t>
            </a:r>
          </a:p>
          <a:p>
            <a:r>
              <a:rPr lang="en-US" altLang="zh-CN" dirty="0">
                <a:latin typeface="Times New Roman" panose="02020603050405020304" pitchFamily="18" charset="0"/>
                <a:cs typeface="Times New Roman" panose="02020603050405020304" pitchFamily="18" charset="0"/>
              </a:rPr>
              <a:t>In South America I dream of you,</a:t>
            </a:r>
          </a:p>
          <a:p>
            <a:r>
              <a:rPr lang="en-US" altLang="zh-CN" dirty="0">
                <a:latin typeface="Times New Roman" panose="02020603050405020304" pitchFamily="18" charset="0"/>
                <a:cs typeface="Times New Roman" panose="02020603050405020304" pitchFamily="18" charset="0"/>
              </a:rPr>
              <a:t>Track you, O tiger of the Ganges' banks.</a:t>
            </a:r>
          </a:p>
          <a:p>
            <a:r>
              <a:rPr lang="en-US" altLang="zh-CN" dirty="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sp>
        <p:nvSpPr>
          <p:cNvPr id="17" name="动作按钮: 转到开头 16">
            <a:hlinkClick r:id="rId3" action="ppaction://hlinksldjump" highlightClick="1"/>
            <a:extLst>
              <a:ext uri="{FF2B5EF4-FFF2-40B4-BE49-F238E27FC236}">
                <a16:creationId xmlns:a16="http://schemas.microsoft.com/office/drawing/2014/main" id="{18382C43-1C59-47A2-A3D3-1D3D419A4B0A}"/>
              </a:ext>
            </a:extLst>
          </p:cNvPr>
          <p:cNvSpPr/>
          <p:nvPr/>
        </p:nvSpPr>
        <p:spPr>
          <a:xfrm>
            <a:off x="460236" y="1922107"/>
            <a:ext cx="458176" cy="294554"/>
          </a:xfrm>
          <a:prstGeom prst="actionButtonBeginning">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719801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6283465" cy="2123658"/>
            <a:chOff x="460236" y="529679"/>
            <a:chExt cx="6283465" cy="2123658"/>
          </a:xfrm>
        </p:grpSpPr>
        <p:sp>
          <p:nvSpPr>
            <p:cNvPr id="3" name="文本框 2">
              <a:extLst>
                <a:ext uri="{FF2B5EF4-FFF2-40B4-BE49-F238E27FC236}">
                  <a16:creationId xmlns:a16="http://schemas.microsoft.com/office/drawing/2014/main" id="{C522D410-DCC4-4FE8-997E-5C7355152616}"/>
                </a:ext>
              </a:extLst>
            </p:cNvPr>
            <p:cNvSpPr txBox="1"/>
            <p:nvPr/>
          </p:nvSpPr>
          <p:spPr>
            <a:xfrm>
              <a:off x="918413" y="529679"/>
              <a:ext cx="5825288" cy="2123658"/>
            </a:xfrm>
            <a:prstGeom prst="rect">
              <a:avLst/>
            </a:prstGeom>
            <a:noFill/>
          </p:spPr>
          <p:txBody>
            <a:bodyPr wrap="square" rtlCol="0">
              <a:spAutoFit/>
            </a:bodyPr>
            <a:lstStyle/>
            <a:p>
              <a:r>
                <a:rPr lang="en-US" altLang="zh-CN" sz="4400" b="1" dirty="0"/>
                <a:t>Preprocessing</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a:extLst>
              <a:ext uri="{FF2B5EF4-FFF2-40B4-BE49-F238E27FC236}">
                <a16:creationId xmlns:a16="http://schemas.microsoft.com/office/drawing/2014/main" id="{5CD7A89D-7547-41EA-981E-E17DB9F493AA}"/>
              </a:ext>
            </a:extLst>
          </p:cNvPr>
          <p:cNvSpPr txBox="1"/>
          <p:nvPr/>
        </p:nvSpPr>
        <p:spPr>
          <a:xfrm>
            <a:off x="947596" y="1421614"/>
            <a:ext cx="3656770" cy="1200329"/>
          </a:xfrm>
          <a:prstGeom prst="rect">
            <a:avLst/>
          </a:prstGeom>
          <a:noFill/>
        </p:spPr>
        <p:txBody>
          <a:bodyPr wrap="none" rtlCol="0">
            <a:spAutoFit/>
          </a:bodyPr>
          <a:lstStyle/>
          <a:p>
            <a:r>
              <a:rPr lang="en-US" altLang="zh-CN" sz="2400" b="1" dirty="0"/>
              <a:t>Letters only</a:t>
            </a:r>
          </a:p>
          <a:p>
            <a:r>
              <a:rPr lang="en-US" altLang="zh-CN" sz="2400" b="1" dirty="0"/>
              <a:t>Lower case only</a:t>
            </a:r>
          </a:p>
          <a:p>
            <a:r>
              <a:rPr lang="en-AU" altLang="zh-CN" sz="2400" b="1" dirty="0"/>
              <a:t>First 1001 letters (with $)</a:t>
            </a:r>
            <a:endParaRPr lang="zh-CN" altLang="en-US" sz="2400" b="1" dirty="0"/>
          </a:p>
        </p:txBody>
      </p:sp>
      <p:sp>
        <p:nvSpPr>
          <p:cNvPr id="7" name="文本框 6">
            <a:extLst>
              <a:ext uri="{FF2B5EF4-FFF2-40B4-BE49-F238E27FC236}">
                <a16:creationId xmlns:a16="http://schemas.microsoft.com/office/drawing/2014/main" id="{EB63D514-17FC-4E61-A76F-2E1FE7EBC7D1}"/>
              </a:ext>
            </a:extLst>
          </p:cNvPr>
          <p:cNvSpPr txBox="1"/>
          <p:nvPr/>
        </p:nvSpPr>
        <p:spPr>
          <a:xfrm>
            <a:off x="957324" y="2689936"/>
            <a:ext cx="9392905" cy="3693319"/>
          </a:xfrm>
          <a:prstGeom prst="rect">
            <a:avLst/>
          </a:prstGeom>
          <a:noFill/>
        </p:spPr>
        <p:txBody>
          <a:bodyPr wrap="square" rtlCol="0">
            <a:spAutoFit/>
          </a:bodyPr>
          <a:lstStyle/>
          <a:p>
            <a:pPr algn="just"/>
            <a:r>
              <a:rPr lang="en-AU" altLang="zh-CN" dirty="0"/>
              <a:t>atigercomestomindthetwilighthereexaltsthevastandbusylibraryandseemstosetthebookshelvesbackingloominnocentruthlessbloodstainedsleekitwandersthroughitsforestanditsdayprintingatrackalongthemuddybanksofsluggishstreamswhosenamesitdoesnotknowinitsworldtherearenonamesorpastortimetocomeonlythevividnowandmakesitswayacrosswilddistancessniffingthebraidedlabyrinthofsmellsandinthewindpickingthesmellofdawnandtantalizingscentofgrazingdeeramongthebamboosslantingstripesiglimpsethetigersstripesandsensethebonyframeunderthesplendidquiveringcoverofskincurvingoceansandtheplanetswasteskeepusapartinvainfromhereinahousefaroffinsouthamericaidreamofyoutrackyouotigerofthegangesbanksitstrikesmenowaseveningfillsmysoulthatthetigeraddressedinmypoemisashadowybeastatigerofsymbolsandscrapspickedupatrandomoutofbooksastringoflaboredtropesthathavenolifeandnotthefatedtigerthedeadlyjewelthatundersunorstarsorchangingmoongoesoninbengalorsumatrafulfillingitsroundsofloveandindolenceanddeathtothetigerofsymbolsiholdopposedtheoneth$</a:t>
            </a:r>
          </a:p>
          <a:p>
            <a:pPr algn="dist"/>
            <a:endParaRPr lang="zh-CN" altLang="en-US" dirty="0"/>
          </a:p>
        </p:txBody>
      </p:sp>
    </p:spTree>
    <p:extLst>
      <p:ext uri="{BB962C8B-B14F-4D97-AF65-F5344CB8AC3E}">
        <p14:creationId xmlns:p14="http://schemas.microsoft.com/office/powerpoint/2010/main" val="4018246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6283465" cy="1446550"/>
            <a:chOff x="460236" y="529679"/>
            <a:chExt cx="6283465" cy="1446550"/>
          </a:xfrm>
        </p:grpSpPr>
        <p:sp>
          <p:nvSpPr>
            <p:cNvPr id="3" name="文本框 2">
              <a:extLst>
                <a:ext uri="{FF2B5EF4-FFF2-40B4-BE49-F238E27FC236}">
                  <a16:creationId xmlns:a16="http://schemas.microsoft.com/office/drawing/2014/main" id="{C522D410-DCC4-4FE8-997E-5C7355152616}"/>
                </a:ext>
              </a:extLst>
            </p:cNvPr>
            <p:cNvSpPr txBox="1"/>
            <p:nvPr/>
          </p:nvSpPr>
          <p:spPr>
            <a:xfrm>
              <a:off x="918413" y="529679"/>
              <a:ext cx="5825288" cy="1446550"/>
            </a:xfrm>
            <a:prstGeom prst="rect">
              <a:avLst/>
            </a:prstGeom>
            <a:noFill/>
          </p:spPr>
          <p:txBody>
            <a:bodyPr wrap="square" rtlCol="0">
              <a:spAutoFit/>
            </a:bodyPr>
            <a:lstStyle/>
            <a:p>
              <a:r>
                <a:rPr lang="en-US" altLang="zh-CN" sz="4400" b="1" dirty="0"/>
                <a:t>Frequency of Letters</a:t>
              </a:r>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10" name="表格 9">
            <a:extLst>
              <a:ext uri="{FF2B5EF4-FFF2-40B4-BE49-F238E27FC236}">
                <a16:creationId xmlns:a16="http://schemas.microsoft.com/office/drawing/2014/main" id="{81793CD0-E8BD-46DA-B1D0-9AFAD8214F08}"/>
              </a:ext>
            </a:extLst>
          </p:cNvPr>
          <p:cNvGraphicFramePr>
            <a:graphicFrameLocks noGrp="1"/>
          </p:cNvGraphicFramePr>
          <p:nvPr>
            <p:extLst>
              <p:ext uri="{D42A27DB-BD31-4B8C-83A1-F6EECF244321}">
                <p14:modId xmlns:p14="http://schemas.microsoft.com/office/powerpoint/2010/main" val="1939176445"/>
              </p:ext>
            </p:extLst>
          </p:nvPr>
        </p:nvGraphicFramePr>
        <p:xfrm>
          <a:off x="2879790" y="1635789"/>
          <a:ext cx="2945622" cy="4109821"/>
        </p:xfrm>
        <a:graphic>
          <a:graphicData uri="http://schemas.openxmlformats.org/drawingml/2006/table">
            <a:tbl>
              <a:tblPr>
                <a:tableStyleId>{69CF1AB2-1976-4502-BF36-3FF5EA218861}</a:tableStyleId>
              </a:tblPr>
              <a:tblGrid>
                <a:gridCol w="981874">
                  <a:extLst>
                    <a:ext uri="{9D8B030D-6E8A-4147-A177-3AD203B41FA5}">
                      <a16:colId xmlns:a16="http://schemas.microsoft.com/office/drawing/2014/main" val="4045080982"/>
                    </a:ext>
                  </a:extLst>
                </a:gridCol>
                <a:gridCol w="981874">
                  <a:extLst>
                    <a:ext uri="{9D8B030D-6E8A-4147-A177-3AD203B41FA5}">
                      <a16:colId xmlns:a16="http://schemas.microsoft.com/office/drawing/2014/main" val="2111098890"/>
                    </a:ext>
                  </a:extLst>
                </a:gridCol>
                <a:gridCol w="981874">
                  <a:extLst>
                    <a:ext uri="{9D8B030D-6E8A-4147-A177-3AD203B41FA5}">
                      <a16:colId xmlns:a16="http://schemas.microsoft.com/office/drawing/2014/main" val="221603830"/>
                    </a:ext>
                  </a:extLst>
                </a:gridCol>
              </a:tblGrid>
              <a:tr h="274648">
                <a:tc>
                  <a:txBody>
                    <a:bodyPr/>
                    <a:lstStyle/>
                    <a:p>
                      <a:pPr algn="ctr" fontAlgn="b"/>
                      <a:r>
                        <a:rPr lang="en-AU" sz="1800" b="1" u="none" strike="noStrike" dirty="0">
                          <a:effectLst/>
                        </a:rPr>
                        <a:t>Rank</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Letter</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Freq</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extLst>
                  <a:ext uri="{0D108BD9-81ED-4DB2-BD59-A6C34878D82A}">
                    <a16:rowId xmlns:a16="http://schemas.microsoft.com/office/drawing/2014/main" val="950923689"/>
                  </a:ext>
                </a:extLst>
              </a:tr>
              <a:tr h="294522">
                <a:tc>
                  <a:txBody>
                    <a:bodyPr/>
                    <a:lstStyle/>
                    <a:p>
                      <a:pPr algn="ctr" fontAlgn="b"/>
                      <a:r>
                        <a:rPr lang="en-US" altLang="zh-CN" sz="1800" u="none" strike="noStrike" dirty="0">
                          <a:effectLst/>
                        </a:rPr>
                        <a:t>1</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dirty="0">
                          <a:solidFill>
                            <a:schemeClr val="dk1"/>
                          </a:solidFill>
                          <a:effectLst/>
                          <a:latin typeface="+mn-lt"/>
                          <a:ea typeface="+mn-ea"/>
                          <a:cs typeface="+mn-cs"/>
                        </a:rPr>
                        <a:t>e</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107</a:t>
                      </a:r>
                    </a:p>
                  </a:txBody>
                  <a:tcPr marL="7620" marR="7620" marT="7620" marB="0" anchor="b"/>
                </a:tc>
                <a:extLst>
                  <a:ext uri="{0D108BD9-81ED-4DB2-BD59-A6C34878D82A}">
                    <a16:rowId xmlns:a16="http://schemas.microsoft.com/office/drawing/2014/main" val="652626459"/>
                  </a:ext>
                </a:extLst>
              </a:tr>
              <a:tr h="294522">
                <a:tc>
                  <a:txBody>
                    <a:bodyPr/>
                    <a:lstStyle/>
                    <a:p>
                      <a:pPr algn="ctr" fontAlgn="b"/>
                      <a:r>
                        <a:rPr lang="en-US" altLang="zh-CN" sz="1800" u="none" strike="noStrike" dirty="0">
                          <a:effectLst/>
                        </a:rPr>
                        <a:t>2</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dirty="0">
                          <a:solidFill>
                            <a:schemeClr val="dk1"/>
                          </a:solidFill>
                          <a:effectLst/>
                          <a:latin typeface="+mn-lt"/>
                          <a:ea typeface="+mn-ea"/>
                          <a:cs typeface="+mn-cs"/>
                        </a:rPr>
                        <a:t>s</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87</a:t>
                      </a:r>
                    </a:p>
                  </a:txBody>
                  <a:tcPr marL="7620" marR="7620" marT="7620" marB="0" anchor="b"/>
                </a:tc>
                <a:extLst>
                  <a:ext uri="{0D108BD9-81ED-4DB2-BD59-A6C34878D82A}">
                    <a16:rowId xmlns:a16="http://schemas.microsoft.com/office/drawing/2014/main" val="2919276462"/>
                  </a:ext>
                </a:extLst>
              </a:tr>
              <a:tr h="294522">
                <a:tc>
                  <a:txBody>
                    <a:bodyPr/>
                    <a:lstStyle/>
                    <a:p>
                      <a:pPr algn="ctr" fontAlgn="b"/>
                      <a:r>
                        <a:rPr lang="en-US" altLang="zh-CN" sz="1800" u="none" strike="noStrike">
                          <a:effectLst/>
                        </a:rPr>
                        <a:t>3</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t</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86</a:t>
                      </a:r>
                    </a:p>
                  </a:txBody>
                  <a:tcPr marL="7620" marR="7620" marT="7620" marB="0" anchor="b"/>
                </a:tc>
                <a:extLst>
                  <a:ext uri="{0D108BD9-81ED-4DB2-BD59-A6C34878D82A}">
                    <a16:rowId xmlns:a16="http://schemas.microsoft.com/office/drawing/2014/main" val="3908968970"/>
                  </a:ext>
                </a:extLst>
              </a:tr>
              <a:tr h="294522">
                <a:tc>
                  <a:txBody>
                    <a:bodyPr/>
                    <a:lstStyle/>
                    <a:p>
                      <a:pPr algn="ctr" fontAlgn="b"/>
                      <a:r>
                        <a:rPr lang="en-US" altLang="zh-CN" sz="1800" u="none" strike="noStrike">
                          <a:effectLst/>
                        </a:rPr>
                        <a:t>4</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n</a:t>
                      </a:r>
                    </a:p>
                  </a:txBody>
                  <a:tcPr marL="7620" marR="7620" marT="7620" marB="0" anchor="b"/>
                </a:tc>
                <a:tc>
                  <a:txBody>
                    <a:bodyPr/>
                    <a:lstStyle/>
                    <a:p>
                      <a:pPr algn="ctr" fontAlgn="b"/>
                      <a:r>
                        <a:rPr lang="en-US" altLang="zh-CN" sz="1800" u="none" strike="noStrike" kern="1200" dirty="0">
                          <a:solidFill>
                            <a:schemeClr val="dk1"/>
                          </a:solidFill>
                          <a:effectLst/>
                          <a:latin typeface="+mn-lt"/>
                          <a:ea typeface="+mn-ea"/>
                          <a:cs typeface="+mn-cs"/>
                        </a:rPr>
                        <a:t>82</a:t>
                      </a:r>
                    </a:p>
                  </a:txBody>
                  <a:tcPr marL="7620" marR="7620" marT="7620" marB="0" anchor="b"/>
                </a:tc>
                <a:extLst>
                  <a:ext uri="{0D108BD9-81ED-4DB2-BD59-A6C34878D82A}">
                    <a16:rowId xmlns:a16="http://schemas.microsoft.com/office/drawing/2014/main" val="886513346"/>
                  </a:ext>
                </a:extLst>
              </a:tr>
              <a:tr h="294522">
                <a:tc>
                  <a:txBody>
                    <a:bodyPr/>
                    <a:lstStyle/>
                    <a:p>
                      <a:pPr algn="ctr" fontAlgn="b"/>
                      <a:r>
                        <a:rPr lang="en-US" altLang="zh-CN" sz="1800" u="none" strike="noStrike">
                          <a:effectLst/>
                        </a:rPr>
                        <a:t>5</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a</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80</a:t>
                      </a:r>
                    </a:p>
                  </a:txBody>
                  <a:tcPr marL="7620" marR="7620" marT="7620" marB="0" anchor="b"/>
                </a:tc>
                <a:extLst>
                  <a:ext uri="{0D108BD9-81ED-4DB2-BD59-A6C34878D82A}">
                    <a16:rowId xmlns:a16="http://schemas.microsoft.com/office/drawing/2014/main" val="157264040"/>
                  </a:ext>
                </a:extLst>
              </a:tr>
              <a:tr h="294522">
                <a:tc>
                  <a:txBody>
                    <a:bodyPr/>
                    <a:lstStyle/>
                    <a:p>
                      <a:pPr algn="ctr" fontAlgn="b"/>
                      <a:r>
                        <a:rPr lang="en-US" altLang="zh-CN" sz="1800" u="none" strike="noStrike">
                          <a:effectLst/>
                        </a:rPr>
                        <a:t>6</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o</a:t>
                      </a:r>
                    </a:p>
                  </a:txBody>
                  <a:tcPr marL="7620" marR="7620" marT="7620" marB="0" anchor="b"/>
                </a:tc>
                <a:tc>
                  <a:txBody>
                    <a:bodyPr/>
                    <a:lstStyle/>
                    <a:p>
                      <a:pPr algn="ctr" fontAlgn="b"/>
                      <a:r>
                        <a:rPr lang="en-US" altLang="zh-CN" sz="1800" u="none" strike="noStrike" kern="1200" dirty="0">
                          <a:solidFill>
                            <a:schemeClr val="dk1"/>
                          </a:solidFill>
                          <a:effectLst/>
                          <a:latin typeface="+mn-lt"/>
                          <a:ea typeface="+mn-ea"/>
                          <a:cs typeface="+mn-cs"/>
                        </a:rPr>
                        <a:t>80</a:t>
                      </a:r>
                    </a:p>
                  </a:txBody>
                  <a:tcPr marL="7620" marR="7620" marT="7620" marB="0" anchor="b"/>
                </a:tc>
                <a:extLst>
                  <a:ext uri="{0D108BD9-81ED-4DB2-BD59-A6C34878D82A}">
                    <a16:rowId xmlns:a16="http://schemas.microsoft.com/office/drawing/2014/main" val="4269805991"/>
                  </a:ext>
                </a:extLst>
              </a:tr>
              <a:tr h="294522">
                <a:tc>
                  <a:txBody>
                    <a:bodyPr/>
                    <a:lstStyle/>
                    <a:p>
                      <a:pPr algn="ctr" fontAlgn="b"/>
                      <a:r>
                        <a:rPr lang="en-US" altLang="zh-CN" sz="1800" u="none" strike="noStrike">
                          <a:effectLst/>
                        </a:rPr>
                        <a:t>7</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i</a:t>
                      </a:r>
                    </a:p>
                  </a:txBody>
                  <a:tcPr marL="7620" marR="7620" marT="7620" marB="0" anchor="b"/>
                </a:tc>
                <a:tc>
                  <a:txBody>
                    <a:bodyPr/>
                    <a:lstStyle/>
                    <a:p>
                      <a:pPr algn="ctr" fontAlgn="b"/>
                      <a:r>
                        <a:rPr lang="en-US" altLang="zh-CN" sz="1800" u="none" strike="noStrike" kern="1200" dirty="0">
                          <a:solidFill>
                            <a:schemeClr val="dk1"/>
                          </a:solidFill>
                          <a:effectLst/>
                          <a:latin typeface="+mn-lt"/>
                          <a:ea typeface="+mn-ea"/>
                          <a:cs typeface="+mn-cs"/>
                        </a:rPr>
                        <a:t>72</a:t>
                      </a:r>
                    </a:p>
                  </a:txBody>
                  <a:tcPr marL="7620" marR="7620" marT="7620" marB="0" anchor="b"/>
                </a:tc>
                <a:extLst>
                  <a:ext uri="{0D108BD9-81ED-4DB2-BD59-A6C34878D82A}">
                    <a16:rowId xmlns:a16="http://schemas.microsoft.com/office/drawing/2014/main" val="2971302552"/>
                  </a:ext>
                </a:extLst>
              </a:tr>
              <a:tr h="294522">
                <a:tc>
                  <a:txBody>
                    <a:bodyPr/>
                    <a:lstStyle/>
                    <a:p>
                      <a:pPr algn="ctr" fontAlgn="b"/>
                      <a:r>
                        <a:rPr lang="en-US" altLang="zh-CN" sz="1800" u="none" strike="noStrike">
                          <a:effectLst/>
                        </a:rPr>
                        <a:t>8</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r</a:t>
                      </a:r>
                    </a:p>
                  </a:txBody>
                  <a:tcPr marL="7620" marR="7620" marT="7620" marB="0" anchor="b"/>
                </a:tc>
                <a:tc>
                  <a:txBody>
                    <a:bodyPr/>
                    <a:lstStyle/>
                    <a:p>
                      <a:pPr algn="ctr" fontAlgn="b"/>
                      <a:r>
                        <a:rPr lang="en-US" altLang="zh-CN" sz="1800" u="none" strike="noStrike" kern="1200" dirty="0">
                          <a:solidFill>
                            <a:schemeClr val="dk1"/>
                          </a:solidFill>
                          <a:effectLst/>
                          <a:latin typeface="+mn-lt"/>
                          <a:ea typeface="+mn-ea"/>
                          <a:cs typeface="+mn-cs"/>
                        </a:rPr>
                        <a:t>55</a:t>
                      </a:r>
                    </a:p>
                  </a:txBody>
                  <a:tcPr marL="7620" marR="7620" marT="7620" marB="0" anchor="b"/>
                </a:tc>
                <a:extLst>
                  <a:ext uri="{0D108BD9-81ED-4DB2-BD59-A6C34878D82A}">
                    <a16:rowId xmlns:a16="http://schemas.microsoft.com/office/drawing/2014/main" val="105788300"/>
                  </a:ext>
                </a:extLst>
              </a:tr>
              <a:tr h="294522">
                <a:tc>
                  <a:txBody>
                    <a:bodyPr/>
                    <a:lstStyle/>
                    <a:p>
                      <a:pPr algn="ctr" fontAlgn="b"/>
                      <a:r>
                        <a:rPr lang="en-US" altLang="zh-CN" sz="1800" u="none" strike="noStrike">
                          <a:effectLst/>
                        </a:rPr>
                        <a:t>9</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d</a:t>
                      </a:r>
                    </a:p>
                  </a:txBody>
                  <a:tcPr marL="7620" marR="7620" marT="7620" marB="0" anchor="b"/>
                </a:tc>
                <a:tc>
                  <a:txBody>
                    <a:bodyPr/>
                    <a:lstStyle/>
                    <a:p>
                      <a:pPr algn="ctr" fontAlgn="b"/>
                      <a:r>
                        <a:rPr lang="en-US" altLang="zh-CN" sz="1800" u="none" strike="noStrike" kern="1200" dirty="0">
                          <a:solidFill>
                            <a:schemeClr val="dk1"/>
                          </a:solidFill>
                          <a:effectLst/>
                          <a:latin typeface="+mn-lt"/>
                          <a:ea typeface="+mn-ea"/>
                          <a:cs typeface="+mn-cs"/>
                        </a:rPr>
                        <a:t>49</a:t>
                      </a:r>
                    </a:p>
                  </a:txBody>
                  <a:tcPr marL="7620" marR="7620" marT="7620" marB="0" anchor="b"/>
                </a:tc>
                <a:extLst>
                  <a:ext uri="{0D108BD9-81ED-4DB2-BD59-A6C34878D82A}">
                    <a16:rowId xmlns:a16="http://schemas.microsoft.com/office/drawing/2014/main" val="2684505406"/>
                  </a:ext>
                </a:extLst>
              </a:tr>
              <a:tr h="294522">
                <a:tc>
                  <a:txBody>
                    <a:bodyPr/>
                    <a:lstStyle/>
                    <a:p>
                      <a:pPr algn="ctr" fontAlgn="b"/>
                      <a:r>
                        <a:rPr lang="en-US" altLang="zh-CN" sz="1800" u="none" strike="noStrike">
                          <a:effectLst/>
                        </a:rPr>
                        <a:t>10</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h</a:t>
                      </a:r>
                    </a:p>
                  </a:txBody>
                  <a:tcPr marL="7620" marR="7620" marT="7620" marB="0" anchor="b"/>
                </a:tc>
                <a:tc>
                  <a:txBody>
                    <a:bodyPr/>
                    <a:lstStyle/>
                    <a:p>
                      <a:pPr algn="ctr" fontAlgn="b"/>
                      <a:r>
                        <a:rPr lang="en-US" altLang="zh-CN" sz="1800" u="none" strike="noStrike" kern="1200" dirty="0">
                          <a:solidFill>
                            <a:schemeClr val="dk1"/>
                          </a:solidFill>
                          <a:effectLst/>
                          <a:latin typeface="+mn-lt"/>
                          <a:ea typeface="+mn-ea"/>
                          <a:cs typeface="+mn-cs"/>
                        </a:rPr>
                        <a:t>41</a:t>
                      </a:r>
                    </a:p>
                  </a:txBody>
                  <a:tcPr marL="7620" marR="7620" marT="7620" marB="0" anchor="b"/>
                </a:tc>
                <a:extLst>
                  <a:ext uri="{0D108BD9-81ED-4DB2-BD59-A6C34878D82A}">
                    <a16:rowId xmlns:a16="http://schemas.microsoft.com/office/drawing/2014/main" val="694397690"/>
                  </a:ext>
                </a:extLst>
              </a:tr>
              <a:tr h="294522">
                <a:tc>
                  <a:txBody>
                    <a:bodyPr/>
                    <a:lstStyle/>
                    <a:p>
                      <a:pPr algn="ctr" fontAlgn="b"/>
                      <a:r>
                        <a:rPr lang="en-US" altLang="zh-CN" sz="1800" u="none" strike="noStrike">
                          <a:effectLst/>
                        </a:rPr>
                        <a:t>11</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l</a:t>
                      </a:r>
                    </a:p>
                  </a:txBody>
                  <a:tcPr marL="7620" marR="7620" marT="7620" marB="0" anchor="b"/>
                </a:tc>
                <a:tc>
                  <a:txBody>
                    <a:bodyPr/>
                    <a:lstStyle/>
                    <a:p>
                      <a:pPr algn="ctr" fontAlgn="b"/>
                      <a:r>
                        <a:rPr lang="en-US" altLang="zh-CN" sz="1800" u="none" strike="noStrike" kern="1200" dirty="0">
                          <a:solidFill>
                            <a:schemeClr val="dk1"/>
                          </a:solidFill>
                          <a:effectLst/>
                          <a:latin typeface="+mn-lt"/>
                          <a:ea typeface="+mn-ea"/>
                          <a:cs typeface="+mn-cs"/>
                        </a:rPr>
                        <a:t>39</a:t>
                      </a:r>
                    </a:p>
                  </a:txBody>
                  <a:tcPr marL="7620" marR="7620" marT="7620" marB="0" anchor="b"/>
                </a:tc>
                <a:extLst>
                  <a:ext uri="{0D108BD9-81ED-4DB2-BD59-A6C34878D82A}">
                    <a16:rowId xmlns:a16="http://schemas.microsoft.com/office/drawing/2014/main" val="786252037"/>
                  </a:ext>
                </a:extLst>
              </a:tr>
              <a:tr h="294522">
                <a:tc>
                  <a:txBody>
                    <a:bodyPr/>
                    <a:lstStyle/>
                    <a:p>
                      <a:pPr algn="ctr" fontAlgn="b"/>
                      <a:r>
                        <a:rPr lang="en-US" altLang="zh-CN" sz="1800" u="none" strike="noStrike">
                          <a:effectLst/>
                        </a:rPr>
                        <a:t>12</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g</a:t>
                      </a:r>
                    </a:p>
                  </a:txBody>
                  <a:tcPr marL="7620" marR="7620" marT="7620" marB="0" anchor="b"/>
                </a:tc>
                <a:tc>
                  <a:txBody>
                    <a:bodyPr/>
                    <a:lstStyle/>
                    <a:p>
                      <a:pPr algn="ctr" fontAlgn="b"/>
                      <a:r>
                        <a:rPr lang="en-US" altLang="zh-CN" sz="1800" u="none" strike="noStrike" kern="1200" dirty="0">
                          <a:solidFill>
                            <a:schemeClr val="dk1"/>
                          </a:solidFill>
                          <a:effectLst/>
                          <a:latin typeface="+mn-lt"/>
                          <a:ea typeface="+mn-ea"/>
                          <a:cs typeface="+mn-cs"/>
                        </a:rPr>
                        <a:t>33</a:t>
                      </a:r>
                    </a:p>
                  </a:txBody>
                  <a:tcPr marL="7620" marR="7620" marT="7620" marB="0" anchor="b"/>
                </a:tc>
                <a:extLst>
                  <a:ext uri="{0D108BD9-81ED-4DB2-BD59-A6C34878D82A}">
                    <a16:rowId xmlns:a16="http://schemas.microsoft.com/office/drawing/2014/main" val="3535292960"/>
                  </a:ext>
                </a:extLst>
              </a:tr>
              <a:tr h="294522">
                <a:tc>
                  <a:txBody>
                    <a:bodyPr/>
                    <a:lstStyle/>
                    <a:p>
                      <a:pPr algn="ctr" fontAlgn="b"/>
                      <a:r>
                        <a:rPr lang="en-US" altLang="zh-CN" sz="1800" u="none" strike="noStrike" dirty="0">
                          <a:effectLst/>
                        </a:rPr>
                        <a:t>13</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m</a:t>
                      </a:r>
                    </a:p>
                  </a:txBody>
                  <a:tcPr marL="7620" marR="7620" marT="7620" marB="0" anchor="b"/>
                </a:tc>
                <a:tc>
                  <a:txBody>
                    <a:bodyPr/>
                    <a:lstStyle/>
                    <a:p>
                      <a:pPr algn="ctr" fontAlgn="b"/>
                      <a:r>
                        <a:rPr lang="en-US" altLang="zh-CN" sz="1800" u="none" strike="noStrike" kern="1200" dirty="0">
                          <a:solidFill>
                            <a:schemeClr val="dk1"/>
                          </a:solidFill>
                          <a:effectLst/>
                          <a:latin typeface="+mn-lt"/>
                          <a:ea typeface="+mn-ea"/>
                          <a:cs typeface="+mn-cs"/>
                        </a:rPr>
                        <a:t>29</a:t>
                      </a:r>
                    </a:p>
                  </a:txBody>
                  <a:tcPr marL="7620" marR="7620" marT="7620" marB="0" anchor="b"/>
                </a:tc>
                <a:extLst>
                  <a:ext uri="{0D108BD9-81ED-4DB2-BD59-A6C34878D82A}">
                    <a16:rowId xmlns:a16="http://schemas.microsoft.com/office/drawing/2014/main" val="2174220706"/>
                  </a:ext>
                </a:extLst>
              </a:tr>
            </a:tbl>
          </a:graphicData>
        </a:graphic>
      </p:graphicFrame>
      <p:graphicFrame>
        <p:nvGraphicFramePr>
          <p:cNvPr id="11" name="表格 10">
            <a:extLst>
              <a:ext uri="{FF2B5EF4-FFF2-40B4-BE49-F238E27FC236}">
                <a16:creationId xmlns:a16="http://schemas.microsoft.com/office/drawing/2014/main" id="{55CCCA0A-4B21-4A16-8F3E-C1AB693C0D5C}"/>
              </a:ext>
            </a:extLst>
          </p:cNvPr>
          <p:cNvGraphicFramePr>
            <a:graphicFrameLocks noGrp="1"/>
          </p:cNvGraphicFramePr>
          <p:nvPr>
            <p:extLst>
              <p:ext uri="{D42A27DB-BD31-4B8C-83A1-F6EECF244321}">
                <p14:modId xmlns:p14="http://schemas.microsoft.com/office/powerpoint/2010/main" val="1067531630"/>
              </p:ext>
            </p:extLst>
          </p:nvPr>
        </p:nvGraphicFramePr>
        <p:xfrm>
          <a:off x="6624736" y="1626040"/>
          <a:ext cx="2945622" cy="4119570"/>
        </p:xfrm>
        <a:graphic>
          <a:graphicData uri="http://schemas.openxmlformats.org/drawingml/2006/table">
            <a:tbl>
              <a:tblPr>
                <a:tableStyleId>{69CF1AB2-1976-4502-BF36-3FF5EA218861}</a:tableStyleId>
              </a:tblPr>
              <a:tblGrid>
                <a:gridCol w="981874">
                  <a:extLst>
                    <a:ext uri="{9D8B030D-6E8A-4147-A177-3AD203B41FA5}">
                      <a16:colId xmlns:a16="http://schemas.microsoft.com/office/drawing/2014/main" val="1044769253"/>
                    </a:ext>
                  </a:extLst>
                </a:gridCol>
                <a:gridCol w="981874">
                  <a:extLst>
                    <a:ext uri="{9D8B030D-6E8A-4147-A177-3AD203B41FA5}">
                      <a16:colId xmlns:a16="http://schemas.microsoft.com/office/drawing/2014/main" val="1594652816"/>
                    </a:ext>
                  </a:extLst>
                </a:gridCol>
                <a:gridCol w="981874">
                  <a:extLst>
                    <a:ext uri="{9D8B030D-6E8A-4147-A177-3AD203B41FA5}">
                      <a16:colId xmlns:a16="http://schemas.microsoft.com/office/drawing/2014/main" val="603358624"/>
                    </a:ext>
                  </a:extLst>
                </a:gridCol>
              </a:tblGrid>
              <a:tr h="294255">
                <a:tc>
                  <a:txBody>
                    <a:bodyPr/>
                    <a:lstStyle/>
                    <a:p>
                      <a:pPr algn="ctr" fontAlgn="b"/>
                      <a:r>
                        <a:rPr lang="en-AU" sz="1800" b="1" u="none" strike="noStrike" dirty="0">
                          <a:effectLst/>
                        </a:rPr>
                        <a:t>Rank</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Letter</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Freq</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extLst>
                  <a:ext uri="{0D108BD9-81ED-4DB2-BD59-A6C34878D82A}">
                    <a16:rowId xmlns:a16="http://schemas.microsoft.com/office/drawing/2014/main" val="2739509235"/>
                  </a:ext>
                </a:extLst>
              </a:tr>
              <a:tr h="294255">
                <a:tc>
                  <a:txBody>
                    <a:bodyPr/>
                    <a:lstStyle/>
                    <a:p>
                      <a:pPr algn="ctr" fontAlgn="b"/>
                      <a:r>
                        <a:rPr lang="en-US" altLang="zh-CN" sz="1800" u="none" strike="noStrike" dirty="0">
                          <a:effectLst/>
                        </a:rPr>
                        <a:t>14</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dirty="0">
                          <a:solidFill>
                            <a:schemeClr val="dk1"/>
                          </a:solidFill>
                          <a:effectLst/>
                          <a:latin typeface="+mn-lt"/>
                          <a:ea typeface="+mn-ea"/>
                          <a:cs typeface="+mn-cs"/>
                        </a:rPr>
                        <a:t>f</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25</a:t>
                      </a:r>
                    </a:p>
                  </a:txBody>
                  <a:tcPr marL="7620" marR="7620" marT="7620" marB="0" anchor="b"/>
                </a:tc>
                <a:extLst>
                  <a:ext uri="{0D108BD9-81ED-4DB2-BD59-A6C34878D82A}">
                    <a16:rowId xmlns:a16="http://schemas.microsoft.com/office/drawing/2014/main" val="3770693631"/>
                  </a:ext>
                </a:extLst>
              </a:tr>
              <a:tr h="294255">
                <a:tc>
                  <a:txBody>
                    <a:bodyPr/>
                    <a:lstStyle/>
                    <a:p>
                      <a:pPr algn="ctr" fontAlgn="b"/>
                      <a:r>
                        <a:rPr lang="en-US" altLang="zh-CN" sz="1800" u="none" strike="noStrike">
                          <a:effectLst/>
                        </a:rPr>
                        <a:t>15</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u</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21</a:t>
                      </a:r>
                    </a:p>
                  </a:txBody>
                  <a:tcPr marL="7620" marR="7620" marT="7620" marB="0" anchor="b"/>
                </a:tc>
                <a:extLst>
                  <a:ext uri="{0D108BD9-81ED-4DB2-BD59-A6C34878D82A}">
                    <a16:rowId xmlns:a16="http://schemas.microsoft.com/office/drawing/2014/main" val="726685954"/>
                  </a:ext>
                </a:extLst>
              </a:tr>
              <a:tr h="294255">
                <a:tc>
                  <a:txBody>
                    <a:bodyPr/>
                    <a:lstStyle/>
                    <a:p>
                      <a:pPr algn="ctr" fontAlgn="b"/>
                      <a:r>
                        <a:rPr lang="en-US" altLang="zh-CN" sz="1800" u="none" strike="noStrike" dirty="0">
                          <a:effectLst/>
                        </a:rPr>
                        <a:t>16</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dirty="0">
                          <a:solidFill>
                            <a:schemeClr val="dk1"/>
                          </a:solidFill>
                          <a:effectLst/>
                          <a:latin typeface="+mn-lt"/>
                          <a:ea typeface="+mn-ea"/>
                          <a:cs typeface="+mn-cs"/>
                        </a:rPr>
                        <a:t>b</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18</a:t>
                      </a:r>
                    </a:p>
                  </a:txBody>
                  <a:tcPr marL="7620" marR="7620" marT="7620" marB="0" anchor="b"/>
                </a:tc>
                <a:extLst>
                  <a:ext uri="{0D108BD9-81ED-4DB2-BD59-A6C34878D82A}">
                    <a16:rowId xmlns:a16="http://schemas.microsoft.com/office/drawing/2014/main" val="4143383104"/>
                  </a:ext>
                </a:extLst>
              </a:tr>
              <a:tr h="294255">
                <a:tc>
                  <a:txBody>
                    <a:bodyPr/>
                    <a:lstStyle/>
                    <a:p>
                      <a:pPr algn="ctr" fontAlgn="b"/>
                      <a:r>
                        <a:rPr lang="en-US" altLang="zh-CN" sz="1800" u="none" strike="noStrike">
                          <a:effectLst/>
                        </a:rPr>
                        <a:t>17</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dirty="0">
                          <a:solidFill>
                            <a:schemeClr val="dk1"/>
                          </a:solidFill>
                          <a:effectLst/>
                          <a:latin typeface="+mn-lt"/>
                          <a:ea typeface="+mn-ea"/>
                          <a:cs typeface="+mn-cs"/>
                        </a:rPr>
                        <a:t>c</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18</a:t>
                      </a:r>
                    </a:p>
                  </a:txBody>
                  <a:tcPr marL="7620" marR="7620" marT="7620" marB="0" anchor="b"/>
                </a:tc>
                <a:extLst>
                  <a:ext uri="{0D108BD9-81ED-4DB2-BD59-A6C34878D82A}">
                    <a16:rowId xmlns:a16="http://schemas.microsoft.com/office/drawing/2014/main" val="42825351"/>
                  </a:ext>
                </a:extLst>
              </a:tr>
              <a:tr h="294255">
                <a:tc>
                  <a:txBody>
                    <a:bodyPr/>
                    <a:lstStyle/>
                    <a:p>
                      <a:pPr algn="ctr" fontAlgn="b"/>
                      <a:r>
                        <a:rPr lang="en-US" altLang="zh-CN" sz="1800" u="none" strike="noStrike">
                          <a:effectLst/>
                        </a:rPr>
                        <a:t>18</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p</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17</a:t>
                      </a:r>
                    </a:p>
                  </a:txBody>
                  <a:tcPr marL="7620" marR="7620" marT="7620" marB="0" anchor="b"/>
                </a:tc>
                <a:extLst>
                  <a:ext uri="{0D108BD9-81ED-4DB2-BD59-A6C34878D82A}">
                    <a16:rowId xmlns:a16="http://schemas.microsoft.com/office/drawing/2014/main" val="1988278732"/>
                  </a:ext>
                </a:extLst>
              </a:tr>
              <a:tr h="294255">
                <a:tc>
                  <a:txBody>
                    <a:bodyPr/>
                    <a:lstStyle/>
                    <a:p>
                      <a:pPr algn="ctr" fontAlgn="b"/>
                      <a:r>
                        <a:rPr lang="en-US" altLang="zh-CN" sz="1800" u="none" strike="noStrike">
                          <a:effectLst/>
                        </a:rPr>
                        <a:t>19</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y</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16</a:t>
                      </a:r>
                    </a:p>
                  </a:txBody>
                  <a:tcPr marL="7620" marR="7620" marT="7620" marB="0" anchor="b"/>
                </a:tc>
                <a:extLst>
                  <a:ext uri="{0D108BD9-81ED-4DB2-BD59-A6C34878D82A}">
                    <a16:rowId xmlns:a16="http://schemas.microsoft.com/office/drawing/2014/main" val="1803254013"/>
                  </a:ext>
                </a:extLst>
              </a:tr>
              <a:tr h="294255">
                <a:tc>
                  <a:txBody>
                    <a:bodyPr/>
                    <a:lstStyle/>
                    <a:p>
                      <a:pPr algn="ctr" fontAlgn="b"/>
                      <a:r>
                        <a:rPr lang="en-US" altLang="zh-CN" sz="1800" u="none" strike="noStrike">
                          <a:effectLst/>
                        </a:rPr>
                        <a:t>20</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k</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15</a:t>
                      </a:r>
                    </a:p>
                  </a:txBody>
                  <a:tcPr marL="7620" marR="7620" marT="7620" marB="0" anchor="b"/>
                </a:tc>
                <a:extLst>
                  <a:ext uri="{0D108BD9-81ED-4DB2-BD59-A6C34878D82A}">
                    <a16:rowId xmlns:a16="http://schemas.microsoft.com/office/drawing/2014/main" val="542781950"/>
                  </a:ext>
                </a:extLst>
              </a:tr>
              <a:tr h="294255">
                <a:tc>
                  <a:txBody>
                    <a:bodyPr/>
                    <a:lstStyle/>
                    <a:p>
                      <a:pPr algn="ctr" fontAlgn="b"/>
                      <a:r>
                        <a:rPr lang="en-US" altLang="zh-CN" sz="1800" u="none" strike="noStrike">
                          <a:effectLst/>
                        </a:rPr>
                        <a:t>21</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dirty="0">
                          <a:solidFill>
                            <a:schemeClr val="dk1"/>
                          </a:solidFill>
                          <a:effectLst/>
                          <a:latin typeface="+mn-lt"/>
                          <a:ea typeface="+mn-ea"/>
                          <a:cs typeface="+mn-cs"/>
                        </a:rPr>
                        <a:t>w</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14</a:t>
                      </a:r>
                    </a:p>
                  </a:txBody>
                  <a:tcPr marL="7620" marR="7620" marT="7620" marB="0" anchor="b"/>
                </a:tc>
                <a:extLst>
                  <a:ext uri="{0D108BD9-81ED-4DB2-BD59-A6C34878D82A}">
                    <a16:rowId xmlns:a16="http://schemas.microsoft.com/office/drawing/2014/main" val="1900220218"/>
                  </a:ext>
                </a:extLst>
              </a:tr>
              <a:tr h="294255">
                <a:tc>
                  <a:txBody>
                    <a:bodyPr/>
                    <a:lstStyle/>
                    <a:p>
                      <a:pPr algn="ctr" fontAlgn="b"/>
                      <a:r>
                        <a:rPr lang="en-US" altLang="zh-CN" sz="1800" u="none" strike="noStrike">
                          <a:effectLst/>
                        </a:rPr>
                        <a:t>22</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v</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11</a:t>
                      </a:r>
                    </a:p>
                  </a:txBody>
                  <a:tcPr marL="7620" marR="7620" marT="7620" marB="0" anchor="b"/>
                </a:tc>
                <a:extLst>
                  <a:ext uri="{0D108BD9-81ED-4DB2-BD59-A6C34878D82A}">
                    <a16:rowId xmlns:a16="http://schemas.microsoft.com/office/drawing/2014/main" val="3359439054"/>
                  </a:ext>
                </a:extLst>
              </a:tr>
              <a:tr h="294255">
                <a:tc>
                  <a:txBody>
                    <a:bodyPr/>
                    <a:lstStyle/>
                    <a:p>
                      <a:pPr algn="ctr" fontAlgn="b"/>
                      <a:r>
                        <a:rPr lang="en-US" altLang="zh-CN" sz="1800" u="none" strike="noStrike">
                          <a:effectLst/>
                        </a:rPr>
                        <a:t>23</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z</a:t>
                      </a:r>
                    </a:p>
                  </a:txBody>
                  <a:tcPr marL="7620" marR="7620" marT="7620" marB="0" anchor="b"/>
                </a:tc>
                <a:tc>
                  <a:txBody>
                    <a:bodyPr/>
                    <a:lstStyle/>
                    <a:p>
                      <a:pPr algn="ctr" fontAlgn="b"/>
                      <a:r>
                        <a:rPr lang="en-US" altLang="zh-CN" sz="1800" u="none" strike="noStrike" kern="1200" dirty="0">
                          <a:solidFill>
                            <a:schemeClr val="dk1"/>
                          </a:solidFill>
                          <a:effectLst/>
                          <a:latin typeface="+mn-lt"/>
                          <a:ea typeface="+mn-ea"/>
                          <a:cs typeface="+mn-cs"/>
                        </a:rPr>
                        <a:t>2</a:t>
                      </a:r>
                    </a:p>
                  </a:txBody>
                  <a:tcPr marL="7620" marR="7620" marT="7620" marB="0" anchor="b"/>
                </a:tc>
                <a:extLst>
                  <a:ext uri="{0D108BD9-81ED-4DB2-BD59-A6C34878D82A}">
                    <a16:rowId xmlns:a16="http://schemas.microsoft.com/office/drawing/2014/main" val="1862572052"/>
                  </a:ext>
                </a:extLst>
              </a:tr>
              <a:tr h="294255">
                <a:tc>
                  <a:txBody>
                    <a:bodyPr/>
                    <a:lstStyle/>
                    <a:p>
                      <a:pPr algn="ctr" fontAlgn="b"/>
                      <a:r>
                        <a:rPr lang="en-US" altLang="zh-CN" sz="1800" u="none" strike="noStrike">
                          <a:effectLst/>
                        </a:rPr>
                        <a:t>24</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j</a:t>
                      </a:r>
                    </a:p>
                  </a:txBody>
                  <a:tcPr marL="7620" marR="7620" marT="7620" marB="0" anchor="b"/>
                </a:tc>
                <a:tc>
                  <a:txBody>
                    <a:bodyPr/>
                    <a:lstStyle/>
                    <a:p>
                      <a:pPr algn="ctr" fontAlgn="b"/>
                      <a:r>
                        <a:rPr lang="en-US" altLang="zh-CN" sz="1800" u="none" strike="noStrike" kern="1200" dirty="0">
                          <a:solidFill>
                            <a:schemeClr val="dk1"/>
                          </a:solidFill>
                          <a:effectLst/>
                          <a:latin typeface="+mn-lt"/>
                          <a:ea typeface="+mn-ea"/>
                          <a:cs typeface="+mn-cs"/>
                        </a:rPr>
                        <a:t>1</a:t>
                      </a:r>
                    </a:p>
                  </a:txBody>
                  <a:tcPr marL="7620" marR="7620" marT="7620" marB="0" anchor="b"/>
                </a:tc>
                <a:extLst>
                  <a:ext uri="{0D108BD9-81ED-4DB2-BD59-A6C34878D82A}">
                    <a16:rowId xmlns:a16="http://schemas.microsoft.com/office/drawing/2014/main" val="187656363"/>
                  </a:ext>
                </a:extLst>
              </a:tr>
              <a:tr h="294255">
                <a:tc>
                  <a:txBody>
                    <a:bodyPr/>
                    <a:lstStyle/>
                    <a:p>
                      <a:pPr algn="ctr" fontAlgn="b"/>
                      <a:r>
                        <a:rPr lang="en-US" altLang="zh-CN" sz="1800" u="none" strike="noStrike">
                          <a:effectLst/>
                        </a:rPr>
                        <a:t>25</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q</a:t>
                      </a:r>
                    </a:p>
                  </a:txBody>
                  <a:tcPr marL="7620" marR="7620" marT="7620" marB="0" anchor="b"/>
                </a:tc>
                <a:tc>
                  <a:txBody>
                    <a:bodyPr/>
                    <a:lstStyle/>
                    <a:p>
                      <a:pPr algn="ctr" fontAlgn="b"/>
                      <a:r>
                        <a:rPr lang="en-US" altLang="zh-CN" sz="1800" u="none" strike="noStrike" kern="1200" dirty="0">
                          <a:solidFill>
                            <a:schemeClr val="dk1"/>
                          </a:solidFill>
                          <a:effectLst/>
                          <a:latin typeface="+mn-lt"/>
                          <a:ea typeface="+mn-ea"/>
                          <a:cs typeface="+mn-cs"/>
                        </a:rPr>
                        <a:t>1</a:t>
                      </a:r>
                    </a:p>
                  </a:txBody>
                  <a:tcPr marL="7620" marR="7620" marT="7620" marB="0" anchor="b"/>
                </a:tc>
                <a:extLst>
                  <a:ext uri="{0D108BD9-81ED-4DB2-BD59-A6C34878D82A}">
                    <a16:rowId xmlns:a16="http://schemas.microsoft.com/office/drawing/2014/main" val="1981758409"/>
                  </a:ext>
                </a:extLst>
              </a:tr>
              <a:tr h="294255">
                <a:tc>
                  <a:txBody>
                    <a:bodyPr/>
                    <a:lstStyle/>
                    <a:p>
                      <a:pPr algn="ctr" fontAlgn="b"/>
                      <a:r>
                        <a:rPr lang="en-US" altLang="zh-CN" sz="1800" u="none" strike="noStrike">
                          <a:effectLst/>
                        </a:rPr>
                        <a:t>26</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x</a:t>
                      </a:r>
                    </a:p>
                  </a:txBody>
                  <a:tcPr marL="7620" marR="7620" marT="7620" marB="0" anchor="b"/>
                </a:tc>
                <a:tc>
                  <a:txBody>
                    <a:bodyPr/>
                    <a:lstStyle/>
                    <a:p>
                      <a:pPr algn="ctr" fontAlgn="b"/>
                      <a:r>
                        <a:rPr lang="en-US" altLang="zh-CN" sz="1800" u="none" strike="noStrike" kern="1200" dirty="0">
                          <a:solidFill>
                            <a:schemeClr val="dk1"/>
                          </a:solidFill>
                          <a:effectLst/>
                          <a:latin typeface="+mn-lt"/>
                          <a:ea typeface="+mn-ea"/>
                          <a:cs typeface="+mn-cs"/>
                        </a:rPr>
                        <a:t>1</a:t>
                      </a:r>
                    </a:p>
                  </a:txBody>
                  <a:tcPr marL="7620" marR="7620" marT="7620" marB="0" anchor="b"/>
                </a:tc>
                <a:extLst>
                  <a:ext uri="{0D108BD9-81ED-4DB2-BD59-A6C34878D82A}">
                    <a16:rowId xmlns:a16="http://schemas.microsoft.com/office/drawing/2014/main" val="1464010668"/>
                  </a:ext>
                </a:extLst>
              </a:tr>
            </a:tbl>
          </a:graphicData>
        </a:graphic>
      </p:graphicFrame>
      <p:sp>
        <p:nvSpPr>
          <p:cNvPr id="12" name="文本框 11">
            <a:extLst>
              <a:ext uri="{FF2B5EF4-FFF2-40B4-BE49-F238E27FC236}">
                <a16:creationId xmlns:a16="http://schemas.microsoft.com/office/drawing/2014/main" id="{5B8010CA-5E73-42E1-BBC0-5962FF544B72}"/>
              </a:ext>
            </a:extLst>
          </p:cNvPr>
          <p:cNvSpPr txBox="1"/>
          <p:nvPr/>
        </p:nvSpPr>
        <p:spPr>
          <a:xfrm>
            <a:off x="3747296" y="6097488"/>
            <a:ext cx="4980851" cy="461665"/>
          </a:xfrm>
          <a:prstGeom prst="rect">
            <a:avLst/>
          </a:prstGeom>
          <a:noFill/>
        </p:spPr>
        <p:txBody>
          <a:bodyPr wrap="none" rtlCol="0">
            <a:spAutoFit/>
          </a:bodyPr>
          <a:lstStyle/>
          <a:p>
            <a:r>
              <a:rPr lang="en-US" altLang="zh-CN" sz="2400" b="1" dirty="0"/>
              <a:t>Frequency of Letters-Original Text</a:t>
            </a:r>
          </a:p>
        </p:txBody>
      </p:sp>
    </p:spTree>
    <p:extLst>
      <p:ext uri="{BB962C8B-B14F-4D97-AF65-F5344CB8AC3E}">
        <p14:creationId xmlns:p14="http://schemas.microsoft.com/office/powerpoint/2010/main" val="3479949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34B0EF60-E6BD-423E-B450-07295D5F1102}"/>
              </a:ext>
            </a:extLst>
          </p:cNvPr>
          <p:cNvGrpSpPr/>
          <p:nvPr/>
        </p:nvGrpSpPr>
        <p:grpSpPr>
          <a:xfrm>
            <a:off x="460236" y="529679"/>
            <a:ext cx="6283465" cy="2123658"/>
            <a:chOff x="460236" y="529679"/>
            <a:chExt cx="6283465" cy="2123658"/>
          </a:xfrm>
        </p:grpSpPr>
        <p:sp>
          <p:nvSpPr>
            <p:cNvPr id="2" name="文本框 1">
              <a:extLst>
                <a:ext uri="{FF2B5EF4-FFF2-40B4-BE49-F238E27FC236}">
                  <a16:creationId xmlns:a16="http://schemas.microsoft.com/office/drawing/2014/main" id="{ED3A513D-A64E-4AAB-8BD3-99190A19F75C}"/>
                </a:ext>
              </a:extLst>
            </p:cNvPr>
            <p:cNvSpPr txBox="1"/>
            <p:nvPr/>
          </p:nvSpPr>
          <p:spPr>
            <a:xfrm>
              <a:off x="918413" y="529679"/>
              <a:ext cx="5825288" cy="2123658"/>
            </a:xfrm>
            <a:prstGeom prst="rect">
              <a:avLst/>
            </a:prstGeom>
            <a:noFill/>
          </p:spPr>
          <p:txBody>
            <a:bodyPr wrap="square" rtlCol="0">
              <a:spAutoFit/>
            </a:bodyPr>
            <a:lstStyle/>
            <a:p>
              <a:r>
                <a:rPr lang="en-US" altLang="zh-CN" sz="4400" b="1" dirty="0"/>
                <a:t>Hamlet, Shakespeare</a:t>
              </a:r>
            </a:p>
            <a:p>
              <a:endParaRPr lang="en-US" altLang="zh-CN" sz="4400" b="1" dirty="0"/>
            </a:p>
            <a:p>
              <a:endParaRPr lang="en-US" altLang="zh-CN" sz="4400" b="1" dirty="0"/>
            </a:p>
          </p:txBody>
        </p:sp>
        <p:sp>
          <p:nvSpPr>
            <p:cNvPr id="3" name="矩形 2">
              <a:extLst>
                <a:ext uri="{FF2B5EF4-FFF2-40B4-BE49-F238E27FC236}">
                  <a16:creationId xmlns:a16="http://schemas.microsoft.com/office/drawing/2014/main" id="{62CBEAE6-76AB-40BB-A7D5-B409329F961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48B8AC3E-FD77-49F8-B47A-C9FABEA16595}"/>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4">
            <a:extLst>
              <a:ext uri="{FF2B5EF4-FFF2-40B4-BE49-F238E27FC236}">
                <a16:creationId xmlns:a16="http://schemas.microsoft.com/office/drawing/2014/main" id="{1E98A763-103E-4BF1-BECB-1F1D1CE455DA}"/>
              </a:ext>
            </a:extLst>
          </p:cNvPr>
          <p:cNvSpPr/>
          <p:nvPr/>
        </p:nvSpPr>
        <p:spPr>
          <a:xfrm>
            <a:off x="958215" y="1572848"/>
            <a:ext cx="2098651" cy="461665"/>
          </a:xfrm>
          <a:prstGeom prst="rect">
            <a:avLst/>
          </a:prstGeom>
        </p:spPr>
        <p:txBody>
          <a:bodyPr wrap="none">
            <a:spAutoFit/>
          </a:bodyPr>
          <a:lstStyle/>
          <a:p>
            <a:r>
              <a:rPr lang="en-AU" altLang="zh-CN" sz="2400" b="1" i="0" dirty="0">
                <a:solidFill>
                  <a:srgbClr val="000000"/>
                </a:solidFill>
                <a:effectLst/>
                <a:latin typeface="+mj-lt"/>
              </a:rPr>
              <a:t>Act 1, Scene 1 </a:t>
            </a:r>
            <a:endParaRPr lang="zh-CN" altLang="en-US" sz="2400" b="1" dirty="0">
              <a:latin typeface="+mj-lt"/>
            </a:endParaRPr>
          </a:p>
        </p:txBody>
      </p:sp>
      <p:sp>
        <p:nvSpPr>
          <p:cNvPr id="7" name="文本框 6">
            <a:extLst>
              <a:ext uri="{FF2B5EF4-FFF2-40B4-BE49-F238E27FC236}">
                <a16:creationId xmlns:a16="http://schemas.microsoft.com/office/drawing/2014/main" id="{95D39BB0-97E5-4D85-923B-0F904DD6C305}"/>
              </a:ext>
            </a:extLst>
          </p:cNvPr>
          <p:cNvSpPr txBox="1"/>
          <p:nvPr/>
        </p:nvSpPr>
        <p:spPr>
          <a:xfrm>
            <a:off x="964132" y="2022250"/>
            <a:ext cx="5090412" cy="4524315"/>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FRANCISCO at his post. Enter to him BERNARDO</a:t>
            </a:r>
          </a:p>
          <a:p>
            <a:r>
              <a:rPr lang="en-US" altLang="zh-CN" b="1" dirty="0">
                <a:latin typeface="Times New Roman" panose="02020603050405020304" pitchFamily="18" charset="0"/>
                <a:cs typeface="Times New Roman" panose="02020603050405020304" pitchFamily="18" charset="0"/>
              </a:rPr>
              <a:t>BERNARDO</a:t>
            </a:r>
          </a:p>
          <a:p>
            <a:r>
              <a:rPr lang="en-US" altLang="zh-CN" dirty="0">
                <a:latin typeface="Times New Roman" panose="02020603050405020304" pitchFamily="18" charset="0"/>
                <a:cs typeface="Times New Roman" panose="02020603050405020304" pitchFamily="18" charset="0"/>
              </a:rPr>
              <a:t>Who's there?</a:t>
            </a:r>
          </a:p>
          <a:p>
            <a:r>
              <a:rPr lang="en-US" altLang="zh-CN" b="1" dirty="0">
                <a:latin typeface="Times New Roman" panose="02020603050405020304" pitchFamily="18" charset="0"/>
                <a:cs typeface="Times New Roman" panose="02020603050405020304" pitchFamily="18" charset="0"/>
              </a:rPr>
              <a:t>FRANCISCO</a:t>
            </a:r>
          </a:p>
          <a:p>
            <a:r>
              <a:rPr lang="en-US" altLang="zh-CN" dirty="0">
                <a:latin typeface="Times New Roman" panose="02020603050405020304" pitchFamily="18" charset="0"/>
                <a:cs typeface="Times New Roman" panose="02020603050405020304" pitchFamily="18" charset="0"/>
              </a:rPr>
              <a:t>Nay, answer me: stand, and unfold yourself.</a:t>
            </a:r>
          </a:p>
          <a:p>
            <a:r>
              <a:rPr lang="en-US" altLang="zh-CN" b="1" dirty="0">
                <a:latin typeface="Times New Roman" panose="02020603050405020304" pitchFamily="18" charset="0"/>
                <a:cs typeface="Times New Roman" panose="02020603050405020304" pitchFamily="18" charset="0"/>
              </a:rPr>
              <a:t>BERNARDO</a:t>
            </a:r>
          </a:p>
          <a:p>
            <a:r>
              <a:rPr lang="en-US" altLang="zh-CN" dirty="0">
                <a:latin typeface="Times New Roman" panose="02020603050405020304" pitchFamily="18" charset="0"/>
                <a:cs typeface="Times New Roman" panose="02020603050405020304" pitchFamily="18" charset="0"/>
              </a:rPr>
              <a:t>Long live the king!</a:t>
            </a:r>
          </a:p>
          <a:p>
            <a:r>
              <a:rPr lang="en-US" altLang="zh-CN" b="1" dirty="0">
                <a:latin typeface="Times New Roman" panose="02020603050405020304" pitchFamily="18" charset="0"/>
                <a:cs typeface="Times New Roman" panose="02020603050405020304" pitchFamily="18" charset="0"/>
              </a:rPr>
              <a:t>FRANCISCO</a:t>
            </a:r>
          </a:p>
          <a:p>
            <a:r>
              <a:rPr lang="en-US" altLang="zh-CN" dirty="0">
                <a:latin typeface="Times New Roman" panose="02020603050405020304" pitchFamily="18" charset="0"/>
                <a:cs typeface="Times New Roman" panose="02020603050405020304" pitchFamily="18" charset="0"/>
              </a:rPr>
              <a:t>Bernardo?</a:t>
            </a:r>
          </a:p>
          <a:p>
            <a:r>
              <a:rPr lang="en-US" altLang="zh-CN" b="1" dirty="0">
                <a:latin typeface="Times New Roman" panose="02020603050405020304" pitchFamily="18" charset="0"/>
                <a:cs typeface="Times New Roman" panose="02020603050405020304" pitchFamily="18" charset="0"/>
              </a:rPr>
              <a:t>BERNARDO</a:t>
            </a:r>
          </a:p>
          <a:p>
            <a:r>
              <a:rPr lang="en-US" altLang="zh-CN" dirty="0">
                <a:latin typeface="Times New Roman" panose="02020603050405020304" pitchFamily="18" charset="0"/>
                <a:cs typeface="Times New Roman" panose="02020603050405020304" pitchFamily="18" charset="0"/>
              </a:rPr>
              <a:t>He.</a:t>
            </a:r>
          </a:p>
          <a:p>
            <a:r>
              <a:rPr lang="en-US" altLang="zh-CN" b="1" dirty="0">
                <a:latin typeface="Times New Roman" panose="02020603050405020304" pitchFamily="18" charset="0"/>
                <a:cs typeface="Times New Roman" panose="02020603050405020304" pitchFamily="18" charset="0"/>
              </a:rPr>
              <a:t>FRANCISCO</a:t>
            </a:r>
          </a:p>
          <a:p>
            <a:r>
              <a:rPr lang="en-US" altLang="zh-CN" dirty="0">
                <a:latin typeface="Times New Roman" panose="02020603050405020304" pitchFamily="18" charset="0"/>
                <a:cs typeface="Times New Roman" panose="02020603050405020304" pitchFamily="18" charset="0"/>
              </a:rPr>
              <a:t>You come most carefully upon your hour.</a:t>
            </a:r>
          </a:p>
          <a:p>
            <a:r>
              <a:rPr lang="en-US" altLang="zh-CN" b="1" dirty="0">
                <a:latin typeface="Times New Roman" panose="02020603050405020304" pitchFamily="18" charset="0"/>
                <a:cs typeface="Times New Roman" panose="02020603050405020304" pitchFamily="18" charset="0"/>
              </a:rPr>
              <a:t>BERNARDO</a:t>
            </a:r>
          </a:p>
          <a:p>
            <a:r>
              <a:rPr lang="en-US" altLang="zh-CN" dirty="0" err="1">
                <a:latin typeface="Times New Roman" panose="02020603050405020304" pitchFamily="18" charset="0"/>
                <a:cs typeface="Times New Roman" panose="02020603050405020304" pitchFamily="18" charset="0"/>
              </a:rPr>
              <a:t>'Tis</a:t>
            </a:r>
            <a:r>
              <a:rPr lang="en-US" altLang="zh-CN" dirty="0">
                <a:latin typeface="Times New Roman" panose="02020603050405020304" pitchFamily="18" charset="0"/>
                <a:cs typeface="Times New Roman" panose="02020603050405020304" pitchFamily="18" charset="0"/>
              </a:rPr>
              <a:t> now struck twelve; get thee to bed, Francisco.</a:t>
            </a:r>
          </a:p>
          <a:p>
            <a:endParaRPr lang="zh-CN" altLang="en-US" dirty="0">
              <a:latin typeface="Times New Roman" panose="02020603050405020304" pitchFamily="18" charset="0"/>
              <a:cs typeface="Times New Roman" panose="02020603050405020304" pitchFamily="18" charset="0"/>
            </a:endParaRPr>
          </a:p>
        </p:txBody>
      </p:sp>
      <p:sp>
        <p:nvSpPr>
          <p:cNvPr id="9" name="矩形 8">
            <a:extLst>
              <a:ext uri="{FF2B5EF4-FFF2-40B4-BE49-F238E27FC236}">
                <a16:creationId xmlns:a16="http://schemas.microsoft.com/office/drawing/2014/main" id="{6D903ECB-8361-474B-B36F-EBF0FF80EFDA}"/>
              </a:ext>
            </a:extLst>
          </p:cNvPr>
          <p:cNvSpPr/>
          <p:nvPr/>
        </p:nvSpPr>
        <p:spPr>
          <a:xfrm>
            <a:off x="6743701" y="2022250"/>
            <a:ext cx="4620985" cy="4247317"/>
          </a:xfrm>
          <a:prstGeom prst="rect">
            <a:avLst/>
          </a:prstGeom>
        </p:spPr>
        <p:txBody>
          <a:bodyPr wrap="square">
            <a:spAutoFit/>
          </a:bodyPr>
          <a:lstStyle/>
          <a:p>
            <a:r>
              <a:rPr lang="en-US" altLang="zh-CN" b="1" dirty="0">
                <a:latin typeface="Times New Roman" panose="02020603050405020304" pitchFamily="18" charset="0"/>
                <a:cs typeface="Times New Roman" panose="02020603050405020304" pitchFamily="18" charset="0"/>
              </a:rPr>
              <a:t>FRANCISCO</a:t>
            </a:r>
          </a:p>
          <a:p>
            <a:r>
              <a:rPr lang="en-US" altLang="zh-CN" dirty="0">
                <a:latin typeface="Times New Roman" panose="02020603050405020304" pitchFamily="18" charset="0"/>
                <a:cs typeface="Times New Roman" panose="02020603050405020304" pitchFamily="18" charset="0"/>
              </a:rPr>
              <a:t>For this relief much thanks: 'tis bitter cold,</a:t>
            </a:r>
          </a:p>
          <a:p>
            <a:r>
              <a:rPr lang="en-US" altLang="zh-CN" dirty="0">
                <a:latin typeface="Times New Roman" panose="02020603050405020304" pitchFamily="18" charset="0"/>
                <a:cs typeface="Times New Roman" panose="02020603050405020304" pitchFamily="18" charset="0"/>
              </a:rPr>
              <a:t>And I am sick at heart.</a:t>
            </a:r>
          </a:p>
          <a:p>
            <a:r>
              <a:rPr lang="en-US" altLang="zh-CN" b="1" dirty="0">
                <a:latin typeface="Times New Roman" panose="02020603050405020304" pitchFamily="18" charset="0"/>
                <a:cs typeface="Times New Roman" panose="02020603050405020304" pitchFamily="18" charset="0"/>
              </a:rPr>
              <a:t>BERNARDO</a:t>
            </a:r>
          </a:p>
          <a:p>
            <a:r>
              <a:rPr lang="en-US" altLang="zh-CN" dirty="0">
                <a:latin typeface="Times New Roman" panose="02020603050405020304" pitchFamily="18" charset="0"/>
                <a:cs typeface="Times New Roman" panose="02020603050405020304" pitchFamily="18" charset="0"/>
              </a:rPr>
              <a:t>Have you had quiet guard?</a:t>
            </a:r>
          </a:p>
          <a:p>
            <a:r>
              <a:rPr lang="en-US" altLang="zh-CN" b="1" dirty="0">
                <a:latin typeface="Times New Roman" panose="02020603050405020304" pitchFamily="18" charset="0"/>
                <a:cs typeface="Times New Roman" panose="02020603050405020304" pitchFamily="18" charset="0"/>
              </a:rPr>
              <a:t>FRANCISCO</a:t>
            </a:r>
          </a:p>
          <a:p>
            <a:r>
              <a:rPr lang="en-US" altLang="zh-CN" dirty="0">
                <a:latin typeface="Times New Roman" panose="02020603050405020304" pitchFamily="18" charset="0"/>
                <a:cs typeface="Times New Roman" panose="02020603050405020304" pitchFamily="18" charset="0"/>
              </a:rPr>
              <a:t>Not a mouse stirring.</a:t>
            </a:r>
          </a:p>
          <a:p>
            <a:r>
              <a:rPr lang="en-US" altLang="zh-CN" b="1" dirty="0">
                <a:latin typeface="Times New Roman" panose="02020603050405020304" pitchFamily="18" charset="0"/>
                <a:cs typeface="Times New Roman" panose="02020603050405020304" pitchFamily="18" charset="0"/>
              </a:rPr>
              <a:t>BERNARDO</a:t>
            </a:r>
          </a:p>
          <a:p>
            <a:r>
              <a:rPr lang="en-US" altLang="zh-CN" dirty="0">
                <a:latin typeface="Times New Roman" panose="02020603050405020304" pitchFamily="18" charset="0"/>
                <a:cs typeface="Times New Roman" panose="02020603050405020304" pitchFamily="18" charset="0"/>
              </a:rPr>
              <a:t>Well, good night.</a:t>
            </a:r>
          </a:p>
          <a:p>
            <a:r>
              <a:rPr lang="en-US" altLang="zh-CN" dirty="0">
                <a:latin typeface="Times New Roman" panose="02020603050405020304" pitchFamily="18" charset="0"/>
                <a:cs typeface="Times New Roman" panose="02020603050405020304" pitchFamily="18" charset="0"/>
              </a:rPr>
              <a:t>If you do meet Horatio and Marcellus,</a:t>
            </a:r>
          </a:p>
          <a:p>
            <a:r>
              <a:rPr lang="en-US" altLang="zh-CN" dirty="0">
                <a:latin typeface="Times New Roman" panose="02020603050405020304" pitchFamily="18" charset="0"/>
                <a:cs typeface="Times New Roman" panose="02020603050405020304" pitchFamily="18" charset="0"/>
              </a:rPr>
              <a:t>The rivals of my watch, bid them make haste.</a:t>
            </a:r>
          </a:p>
          <a:p>
            <a:r>
              <a:rPr lang="en-US" altLang="zh-CN" b="1" dirty="0">
                <a:latin typeface="Times New Roman" panose="02020603050405020304" pitchFamily="18" charset="0"/>
                <a:cs typeface="Times New Roman" panose="02020603050405020304" pitchFamily="18" charset="0"/>
              </a:rPr>
              <a:t>FRANCISCO</a:t>
            </a:r>
          </a:p>
          <a:p>
            <a:r>
              <a:rPr lang="en-US" altLang="zh-CN" dirty="0">
                <a:latin typeface="Times New Roman" panose="02020603050405020304" pitchFamily="18" charset="0"/>
                <a:cs typeface="Times New Roman" panose="02020603050405020304" pitchFamily="18" charset="0"/>
              </a:rPr>
              <a:t>I think I hear them. Stand, ho! Who's there?</a:t>
            </a:r>
          </a:p>
          <a:p>
            <a:r>
              <a:rPr lang="en-US" altLang="zh-CN" dirty="0">
                <a:latin typeface="Times New Roman" panose="02020603050405020304" pitchFamily="18" charset="0"/>
                <a:cs typeface="Times New Roman" panose="02020603050405020304" pitchFamily="18" charset="0"/>
              </a:rPr>
              <a:t>Enter HORATIO and MARCELLUS</a:t>
            </a:r>
          </a:p>
          <a:p>
            <a:r>
              <a:rPr lang="en-US" altLang="zh-CN" dirty="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C729731D-D227-405C-93F3-6C9A90581284}"/>
              </a:ext>
            </a:extLst>
          </p:cNvPr>
          <p:cNvSpPr txBox="1"/>
          <p:nvPr/>
        </p:nvSpPr>
        <p:spPr>
          <a:xfrm>
            <a:off x="87079" y="6344214"/>
            <a:ext cx="3438762" cy="461665"/>
          </a:xfrm>
          <a:prstGeom prst="rect">
            <a:avLst/>
          </a:prstGeom>
          <a:noFill/>
        </p:spPr>
        <p:txBody>
          <a:bodyPr wrap="none" rtlCol="0">
            <a:spAutoFit/>
          </a:bodyPr>
          <a:lstStyle/>
          <a:p>
            <a:r>
              <a:rPr lang="en-AU" altLang="zh-CN" sz="1200" i="1" dirty="0">
                <a:latin typeface="Times New Roman" panose="02020603050405020304" pitchFamily="18" charset="0"/>
                <a:cs typeface="Times New Roman" panose="02020603050405020304" pitchFamily="18" charset="0"/>
              </a:rPr>
              <a:t>Text: http://</a:t>
            </a:r>
            <a:r>
              <a:rPr lang="en-AU" altLang="zh-CN" sz="1200" i="1" dirty="0" err="1">
                <a:latin typeface="Times New Roman" panose="02020603050405020304" pitchFamily="18" charset="0"/>
                <a:cs typeface="Times New Roman" panose="02020603050405020304" pitchFamily="18" charset="0"/>
              </a:rPr>
              <a:t>shakespeare.mit.edu</a:t>
            </a:r>
            <a:r>
              <a:rPr lang="en-AU" altLang="zh-CN" sz="1200" i="1" dirty="0">
                <a:latin typeface="Times New Roman" panose="02020603050405020304" pitchFamily="18" charset="0"/>
                <a:cs typeface="Times New Roman" panose="02020603050405020304" pitchFamily="18" charset="0"/>
              </a:rPr>
              <a:t>/hamlet/</a:t>
            </a:r>
            <a:r>
              <a:rPr lang="en-AU" altLang="zh-CN" sz="1200" i="1" dirty="0" err="1">
                <a:latin typeface="Times New Roman" panose="02020603050405020304" pitchFamily="18" charset="0"/>
                <a:cs typeface="Times New Roman" panose="02020603050405020304" pitchFamily="18" charset="0"/>
              </a:rPr>
              <a:t>index.html</a:t>
            </a:r>
            <a:endParaRPr lang="en-AU" altLang="zh-CN" sz="1200" i="1" dirty="0">
              <a:latin typeface="Times New Roman" panose="02020603050405020304" pitchFamily="18" charset="0"/>
              <a:cs typeface="Times New Roman" panose="02020603050405020304" pitchFamily="18" charset="0"/>
            </a:endParaRPr>
          </a:p>
          <a:p>
            <a:r>
              <a:rPr lang="en-AU" altLang="zh-CN" sz="1200" i="1" dirty="0">
                <a:latin typeface="Times New Roman" panose="02020603050405020304" pitchFamily="18" charset="0"/>
                <a:cs typeface="Times New Roman" panose="02020603050405020304" pitchFamily="18" charset="0"/>
              </a:rPr>
              <a:t>Image: https://</a:t>
            </a:r>
            <a:r>
              <a:rPr lang="en-AU" altLang="zh-CN" sz="1200" i="1" dirty="0" err="1">
                <a:latin typeface="Times New Roman" panose="02020603050405020304" pitchFamily="18" charset="0"/>
                <a:cs typeface="Times New Roman" panose="02020603050405020304" pitchFamily="18" charset="0"/>
              </a:rPr>
              <a:t>viewpoints.iu.edu</a:t>
            </a:r>
            <a:r>
              <a:rPr lang="en-AU" altLang="zh-CN" sz="1200" i="1" dirty="0">
                <a:latin typeface="Times New Roman" panose="02020603050405020304" pitchFamily="18" charset="0"/>
                <a:cs typeface="Times New Roman" panose="02020603050405020304" pitchFamily="18" charset="0"/>
              </a:rPr>
              <a:t>/art-at-</a:t>
            </a:r>
            <a:r>
              <a:rPr lang="en-AU" altLang="zh-CN" sz="1200" i="1" dirty="0" err="1">
                <a:latin typeface="Times New Roman" panose="02020603050405020304" pitchFamily="18" charset="0"/>
                <a:cs typeface="Times New Roman" panose="02020603050405020304" pitchFamily="18" charset="0"/>
              </a:rPr>
              <a:t>iu</a:t>
            </a:r>
            <a:r>
              <a:rPr lang="en-AU" altLang="zh-CN" sz="1200" i="1" dirty="0">
                <a:latin typeface="Times New Roman" panose="02020603050405020304" pitchFamily="18" charset="0"/>
                <a:cs typeface="Times New Roman" panose="02020603050405020304" pitchFamily="18" charset="0"/>
              </a:rPr>
              <a:t>/feed/atom/</a:t>
            </a:r>
            <a:endParaRPr lang="zh-CN" altLang="en-US" sz="1200" i="1" dirty="0">
              <a:latin typeface="Times New Roman" panose="02020603050405020304" pitchFamily="18" charset="0"/>
              <a:cs typeface="Times New Roman" panose="02020603050405020304" pitchFamily="18" charset="0"/>
            </a:endParaRPr>
          </a:p>
        </p:txBody>
      </p:sp>
      <p:cxnSp>
        <p:nvCxnSpPr>
          <p:cNvPr id="12" name="直接连接符 11">
            <a:extLst>
              <a:ext uri="{FF2B5EF4-FFF2-40B4-BE49-F238E27FC236}">
                <a16:creationId xmlns:a16="http://schemas.microsoft.com/office/drawing/2014/main" id="{6060AAAB-47D5-4638-BC7D-4DFB0380BC44}"/>
              </a:ext>
            </a:extLst>
          </p:cNvPr>
          <p:cNvCxnSpPr/>
          <p:nvPr/>
        </p:nvCxnSpPr>
        <p:spPr>
          <a:xfrm>
            <a:off x="186612" y="6362876"/>
            <a:ext cx="2127379" cy="0"/>
          </a:xfrm>
          <a:prstGeom prst="line">
            <a:avLst/>
          </a:prstGeom>
        </p:spPr>
        <p:style>
          <a:lnRef idx="1">
            <a:schemeClr val="dk1"/>
          </a:lnRef>
          <a:fillRef idx="0">
            <a:schemeClr val="dk1"/>
          </a:fillRef>
          <a:effectRef idx="0">
            <a:schemeClr val="dk1"/>
          </a:effectRef>
          <a:fontRef idx="minor">
            <a:schemeClr val="tx1"/>
          </a:fontRef>
        </p:style>
      </p:cxnSp>
      <p:pic>
        <p:nvPicPr>
          <p:cNvPr id="8" name="图片 7">
            <a:extLst>
              <a:ext uri="{FF2B5EF4-FFF2-40B4-BE49-F238E27FC236}">
                <a16:creationId xmlns:a16="http://schemas.microsoft.com/office/drawing/2014/main" id="{55A10382-C59D-413B-A1ED-B27B8D1BF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2363" y="89030"/>
            <a:ext cx="1526527" cy="1842138"/>
          </a:xfrm>
          <a:prstGeom prst="rect">
            <a:avLst/>
          </a:prstGeom>
        </p:spPr>
      </p:pic>
      <p:sp>
        <p:nvSpPr>
          <p:cNvPr id="11" name="动作按钮: 转到开头 10">
            <a:hlinkClick r:id="rId3" action="ppaction://hlinksldjump" highlightClick="1"/>
            <a:extLst>
              <a:ext uri="{FF2B5EF4-FFF2-40B4-BE49-F238E27FC236}">
                <a16:creationId xmlns:a16="http://schemas.microsoft.com/office/drawing/2014/main" id="{DC4AB82B-A5A3-4849-80EE-A574A9D629CE}"/>
              </a:ext>
            </a:extLst>
          </p:cNvPr>
          <p:cNvSpPr/>
          <p:nvPr/>
        </p:nvSpPr>
        <p:spPr>
          <a:xfrm>
            <a:off x="460236" y="1278294"/>
            <a:ext cx="458176" cy="294554"/>
          </a:xfrm>
          <a:prstGeom prst="actionButtonBeginning">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1345018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6283465" cy="2123658"/>
            <a:chOff x="460236" y="529679"/>
            <a:chExt cx="6283465" cy="2123658"/>
          </a:xfrm>
        </p:grpSpPr>
        <p:sp>
          <p:nvSpPr>
            <p:cNvPr id="3" name="文本框 2">
              <a:extLst>
                <a:ext uri="{FF2B5EF4-FFF2-40B4-BE49-F238E27FC236}">
                  <a16:creationId xmlns:a16="http://schemas.microsoft.com/office/drawing/2014/main" id="{C522D410-DCC4-4FE8-997E-5C7355152616}"/>
                </a:ext>
              </a:extLst>
            </p:cNvPr>
            <p:cNvSpPr txBox="1"/>
            <p:nvPr/>
          </p:nvSpPr>
          <p:spPr>
            <a:xfrm>
              <a:off x="918413" y="529679"/>
              <a:ext cx="5825288" cy="2123658"/>
            </a:xfrm>
            <a:prstGeom prst="rect">
              <a:avLst/>
            </a:prstGeom>
            <a:noFill/>
          </p:spPr>
          <p:txBody>
            <a:bodyPr wrap="square" rtlCol="0">
              <a:spAutoFit/>
            </a:bodyPr>
            <a:lstStyle/>
            <a:p>
              <a:r>
                <a:rPr lang="en-US" altLang="zh-CN" sz="4400" b="1" dirty="0"/>
                <a:t>Transformation</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a:extLst>
              <a:ext uri="{FF2B5EF4-FFF2-40B4-BE49-F238E27FC236}">
                <a16:creationId xmlns:a16="http://schemas.microsoft.com/office/drawing/2014/main" id="{EB63D514-17FC-4E61-A76F-2E1FE7EBC7D1}"/>
              </a:ext>
            </a:extLst>
          </p:cNvPr>
          <p:cNvSpPr txBox="1"/>
          <p:nvPr/>
        </p:nvSpPr>
        <p:spPr>
          <a:xfrm>
            <a:off x="957324" y="2689936"/>
            <a:ext cx="8653604" cy="3970318"/>
          </a:xfrm>
          <a:prstGeom prst="rect">
            <a:avLst/>
          </a:prstGeom>
          <a:noFill/>
        </p:spPr>
        <p:txBody>
          <a:bodyPr wrap="square" rtlCol="0">
            <a:spAutoFit/>
          </a:bodyPr>
          <a:lstStyle/>
          <a:p>
            <a:pPr>
              <a:spcAft>
                <a:spcPts val="0"/>
              </a:spcAft>
            </a:pPr>
            <a:r>
              <a:rPr lang="en-AU" altLang="zh-CN" dirty="0">
                <a:solidFill>
                  <a:srgbClr val="000000"/>
                </a:solidFill>
                <a:latin typeface="等线" panose="02010600030101010101" pitchFamily="2" charset="-122"/>
                <a:ea typeface="宋体" panose="02010600030101010101" pitchFamily="2" charset="-122"/>
              </a:rPr>
              <a:t>hllrbryrehrnrctvmtkgxbhnnrerettewestwersysnslghbbetlsreftprwsvewpsfhe$tgmphhhdwdrsesyynsmmefemaeidainosonraiaiaorgsanfsnnlauedig</a:t>
            </a:r>
            <a:r>
              <a:rPr lang="en-AU" altLang="zh-CN" dirty="0">
                <a:solidFill>
                  <a:srgbClr val="FF0000"/>
                </a:solidFill>
                <a:latin typeface="等线" panose="02010600030101010101" pitchFamily="2" charset="-122"/>
                <a:ea typeface="宋体" panose="02010600030101010101" pitchFamily="2" charset="-122"/>
              </a:rPr>
              <a:t>nnnnn</a:t>
            </a:r>
            <a:r>
              <a:rPr lang="en-AU" altLang="zh-CN" dirty="0">
                <a:solidFill>
                  <a:srgbClr val="000000"/>
                </a:solidFill>
                <a:latin typeface="等线" panose="02010600030101010101" pitchFamily="2" charset="-122"/>
                <a:ea typeface="宋体" panose="02010600030101010101" pitchFamily="2" charset="-122"/>
              </a:rPr>
              <a:t>endneannitnnlaniidnnnenonenlneeeddrrcvfcrbd</a:t>
            </a:r>
            <a:r>
              <a:rPr lang="en-AU" altLang="zh-CN" dirty="0">
                <a:solidFill>
                  <a:srgbClr val="FF0000"/>
                </a:solidFill>
                <a:latin typeface="等线" panose="02010600030101010101" pitchFamily="2" charset="-122"/>
                <a:ea typeface="宋体" panose="02010600030101010101" pitchFamily="2" charset="-122"/>
              </a:rPr>
              <a:t>hhhhh</a:t>
            </a:r>
            <a:r>
              <a:rPr lang="en-AU" altLang="zh-CN" dirty="0">
                <a:solidFill>
                  <a:srgbClr val="000000"/>
                </a:solidFill>
                <a:latin typeface="等线" panose="02010600030101010101" pitchFamily="2" charset="-122"/>
                <a:ea typeface="宋体" panose="02010600030101010101" pitchFamily="2" charset="-122"/>
              </a:rPr>
              <a:t>sdnstrklskdrshhremmwhoehsllbvvrmscchmhegeghhhmvv</a:t>
            </a:r>
            <a:r>
              <a:rPr lang="en-AU" altLang="zh-CN" dirty="0">
                <a:solidFill>
                  <a:srgbClr val="FF0000"/>
                </a:solidFill>
                <a:latin typeface="等线" panose="02010600030101010101" pitchFamily="2" charset="-122"/>
                <a:ea typeface="宋体" panose="02010600030101010101" pitchFamily="2" charset="-122"/>
              </a:rPr>
              <a:t>gggg</a:t>
            </a:r>
            <a:r>
              <a:rPr lang="en-AU" altLang="zh-CN" dirty="0">
                <a:solidFill>
                  <a:srgbClr val="000000"/>
                </a:solidFill>
                <a:latin typeface="等线" panose="02010600030101010101" pitchFamily="2" charset="-122"/>
                <a:ea typeface="宋体" panose="02010600030101010101" pitchFamily="2" charset="-122"/>
              </a:rPr>
              <a:t>ddgdpvgpmkthkoomhlrcrpmnsshhhmnshmhshjheeeooiioolgffoosyn</a:t>
            </a:r>
            <a:r>
              <a:rPr lang="en-AU" altLang="zh-CN" dirty="0">
                <a:solidFill>
                  <a:srgbClr val="FF0000"/>
                </a:solidFill>
                <a:latin typeface="等线" panose="02010600030101010101" pitchFamily="2" charset="-122"/>
                <a:ea typeface="宋体" panose="02010600030101010101" pitchFamily="2" charset="-122"/>
              </a:rPr>
              <a:t>oooooo</a:t>
            </a:r>
            <a:r>
              <a:rPr lang="en-AU" altLang="zh-CN" dirty="0">
                <a:solidFill>
                  <a:srgbClr val="000000"/>
                </a:solidFill>
                <a:latin typeface="等线" panose="02010600030101010101" pitchFamily="2" charset="-122"/>
                <a:ea typeface="宋体" panose="02010600030101010101" pitchFamily="2" charset="-122"/>
              </a:rPr>
              <a:t>aone</a:t>
            </a:r>
            <a:r>
              <a:rPr lang="en-AU" altLang="zh-CN" dirty="0">
                <a:solidFill>
                  <a:srgbClr val="FF0000"/>
                </a:solidFill>
                <a:latin typeface="等线" panose="02010600030101010101" pitchFamily="2" charset="-122"/>
                <a:ea typeface="宋体" panose="02010600030101010101" pitchFamily="2" charset="-122"/>
              </a:rPr>
              <a:t>nnniiiiiii</a:t>
            </a:r>
            <a:r>
              <a:rPr lang="en-AU" altLang="zh-CN" dirty="0">
                <a:solidFill>
                  <a:srgbClr val="000000"/>
                </a:solidFill>
                <a:latin typeface="等线" panose="02010600030101010101" pitchFamily="2" charset="-122"/>
                <a:ea typeface="宋体" panose="02010600030101010101" pitchFamily="2" charset="-122"/>
              </a:rPr>
              <a:t>nnuuingninnnnnf</a:t>
            </a:r>
            <a:r>
              <a:rPr lang="en-AU" altLang="zh-CN" dirty="0">
                <a:solidFill>
                  <a:srgbClr val="FF0000"/>
                </a:solidFill>
                <a:latin typeface="等线" panose="02010600030101010101" pitchFamily="2" charset="-122"/>
                <a:ea typeface="宋体" panose="02010600030101010101" pitchFamily="2" charset="-122"/>
              </a:rPr>
              <a:t>nnnnnn</a:t>
            </a:r>
            <a:r>
              <a:rPr lang="en-AU" altLang="zh-CN" dirty="0">
                <a:solidFill>
                  <a:srgbClr val="000000"/>
                </a:solidFill>
                <a:latin typeface="等线" panose="02010600030101010101" pitchFamily="2" charset="-122"/>
                <a:ea typeface="宋体" panose="02010600030101010101" pitchFamily="2" charset="-122"/>
              </a:rPr>
              <a:t>tstc</a:t>
            </a:r>
            <a:r>
              <a:rPr lang="en-AU" altLang="zh-CN" dirty="0">
                <a:solidFill>
                  <a:srgbClr val="FF0000"/>
                </a:solidFill>
                <a:highlight>
                  <a:srgbClr val="FFFF00"/>
                </a:highlight>
                <a:latin typeface="等线" panose="02010600030101010101" pitchFamily="2" charset="-122"/>
                <a:ea typeface="宋体" panose="02010600030101010101" pitchFamily="2" charset="-122"/>
              </a:rPr>
              <a:t>ttttttttttt</a:t>
            </a:r>
            <a:r>
              <a:rPr lang="en-AU" altLang="zh-CN" dirty="0">
                <a:solidFill>
                  <a:srgbClr val="000000"/>
                </a:solidFill>
                <a:latin typeface="等线" panose="02010600030101010101" pitchFamily="2" charset="-122"/>
                <a:ea typeface="宋体" panose="02010600030101010101" pitchFamily="2" charset="-122"/>
              </a:rPr>
              <a:t>stttttm</a:t>
            </a:r>
            <a:r>
              <a:rPr lang="en-AU" altLang="zh-CN" dirty="0">
                <a:solidFill>
                  <a:srgbClr val="FF0000"/>
                </a:solidFill>
                <a:latin typeface="等线" panose="02010600030101010101" pitchFamily="2" charset="-122"/>
                <a:ea typeface="宋体" panose="02010600030101010101" pitchFamily="2" charset="-122"/>
              </a:rPr>
              <a:t>ttttttttt</a:t>
            </a:r>
            <a:r>
              <a:rPr lang="en-AU" altLang="zh-CN" dirty="0">
                <a:solidFill>
                  <a:srgbClr val="000000"/>
                </a:solidFill>
                <a:latin typeface="等线" panose="02010600030101010101" pitchFamily="2" charset="-122"/>
                <a:ea typeface="宋体" panose="02010600030101010101" pitchFamily="2" charset="-122"/>
              </a:rPr>
              <a:t>gttiwatsgtlrppavdalntttttttlssrwwfftlenkdwmaatrznlkgvrztfkwdmfdrrtrrmgdsdhgssnkuvlyccsaisccetoonncfdpsiorsophuyoiglaieeilabgafloolueasednduyyasssoaaaoiaoooeaagoieaensieowieaiaaauue</a:t>
            </a:r>
            <a:r>
              <a:rPr lang="en-AU" altLang="zh-CN" dirty="0">
                <a:solidFill>
                  <a:srgbClr val="FF0000"/>
                </a:solidFill>
                <a:latin typeface="等线" panose="02010600030101010101" pitchFamily="2" charset="-122"/>
                <a:ea typeface="宋体" panose="02010600030101010101" pitchFamily="2" charset="-122"/>
              </a:rPr>
              <a:t>aaaaa</a:t>
            </a:r>
            <a:r>
              <a:rPr lang="en-AU" altLang="zh-CN" dirty="0">
                <a:solidFill>
                  <a:srgbClr val="000000"/>
                </a:solidFill>
                <a:latin typeface="等线" panose="02010600030101010101" pitchFamily="2" charset="-122"/>
                <a:ea typeface="宋体" panose="02010600030101010101" pitchFamily="2" charset="-122"/>
              </a:rPr>
              <a:t>iai</a:t>
            </a:r>
            <a:r>
              <a:rPr lang="en-AU" altLang="zh-CN" dirty="0">
                <a:solidFill>
                  <a:srgbClr val="FF0000"/>
                </a:solidFill>
                <a:latin typeface="等线" panose="02010600030101010101" pitchFamily="2" charset="-122"/>
                <a:ea typeface="宋体" panose="02010600030101010101" pitchFamily="2" charset="-122"/>
              </a:rPr>
              <a:t>aaa</a:t>
            </a:r>
            <a:r>
              <a:rPr lang="en-AU" altLang="zh-CN" dirty="0">
                <a:solidFill>
                  <a:srgbClr val="000000"/>
                </a:solidFill>
                <a:latin typeface="等线" panose="02010600030101010101" pitchFamily="2" charset="-122"/>
                <a:ea typeface="宋体" panose="02010600030101010101" pitchFamily="2" charset="-122"/>
              </a:rPr>
              <a:t>uaaiioaieiiiaia</a:t>
            </a:r>
            <a:r>
              <a:rPr lang="en-AU" altLang="zh-CN" dirty="0">
                <a:solidFill>
                  <a:srgbClr val="FF0000"/>
                </a:solidFill>
                <a:latin typeface="等线" panose="02010600030101010101" pitchFamily="2" charset="-122"/>
                <a:ea typeface="宋体" panose="02010600030101010101" pitchFamily="2" charset="-122"/>
              </a:rPr>
              <a:t>iiii</a:t>
            </a:r>
            <a:r>
              <a:rPr lang="en-AU" altLang="zh-CN" dirty="0">
                <a:solidFill>
                  <a:srgbClr val="000000"/>
                </a:solidFill>
                <a:latin typeface="等线" panose="02010600030101010101" pitchFamily="2" charset="-122"/>
                <a:ea typeface="宋体" panose="02010600030101010101" pitchFamily="2" charset="-122"/>
              </a:rPr>
              <a:t>oiiioioisoeiaaoiineeusddekaeiaiiiaeeiogntopdgtlrtgsrshrrrmoohdnbbccrtodneomlseblbblmbrdsbfwsnltphtortunnrsryhsmylcnnndaruiiosdesypoymaedttetbfetcbgoedteo</a:t>
            </a:r>
            <a:r>
              <a:rPr lang="en-AU" altLang="zh-CN" dirty="0">
                <a:solidFill>
                  <a:srgbClr val="FF0000"/>
                </a:solidFill>
                <a:latin typeface="等线" panose="02010600030101010101" pitchFamily="2" charset="-122"/>
                <a:ea typeface="宋体" panose="02010600030101010101" pitchFamily="2" charset="-122"/>
              </a:rPr>
              <a:t>ee</a:t>
            </a:r>
            <a:r>
              <a:rPr lang="en-AU" altLang="zh-CN" dirty="0">
                <a:solidFill>
                  <a:srgbClr val="000000"/>
                </a:solidFill>
                <a:latin typeface="等线" panose="02010600030101010101" pitchFamily="2" charset="-122"/>
                <a:ea typeface="宋体" panose="02010600030101010101" pitchFamily="2" charset="-122"/>
              </a:rPr>
              <a:t>adoetetypttoaeeeeftchsoaeoeo</a:t>
            </a:r>
            <a:r>
              <a:rPr lang="en-AU" altLang="zh-CN" dirty="0">
                <a:solidFill>
                  <a:srgbClr val="FF0000"/>
                </a:solidFill>
                <a:latin typeface="等线" panose="02010600030101010101" pitchFamily="2" charset="-122"/>
                <a:ea typeface="宋体" panose="02010600030101010101" pitchFamily="2" charset="-122"/>
              </a:rPr>
              <a:t>eee</a:t>
            </a:r>
            <a:r>
              <a:rPr lang="en-AU" altLang="zh-CN" dirty="0">
                <a:solidFill>
                  <a:srgbClr val="000000"/>
                </a:solidFill>
                <a:latin typeface="等线" panose="02010600030101010101" pitchFamily="2" charset="-122"/>
                <a:ea typeface="宋体" panose="02010600030101010101" pitchFamily="2" charset="-122"/>
              </a:rPr>
              <a:t>oatuallenuikeesgdtsoduodnpoatakielekeefsdfefelsedkereynpeteeoerodiaeraaetreamhtasgrrttmstuffsn</a:t>
            </a:r>
            <a:r>
              <a:rPr lang="en-AU" altLang="zh-CN" dirty="0">
                <a:solidFill>
                  <a:srgbClr val="FF0000"/>
                </a:solidFill>
                <a:latin typeface="等线" panose="02010600030101010101" pitchFamily="2" charset="-122"/>
                <a:ea typeface="宋体" panose="02010600030101010101" pitchFamily="2" charset="-122"/>
              </a:rPr>
              <a:t>sss</a:t>
            </a:r>
            <a:r>
              <a:rPr lang="en-AU" altLang="zh-CN" dirty="0">
                <a:solidFill>
                  <a:srgbClr val="000000"/>
                </a:solidFill>
                <a:latin typeface="等线" panose="02010600030101010101" pitchFamily="2" charset="-122"/>
                <a:ea typeface="宋体" panose="02010600030101010101" pitchFamily="2" charset="-122"/>
              </a:rPr>
              <a:t>dssiaseusllagetgrtfgdddhgrtoedsynunsaeaaeoedrnnroeunssshauaa</a:t>
            </a:r>
            <a:r>
              <a:rPr lang="en-AU" altLang="zh-CN" dirty="0">
                <a:solidFill>
                  <a:srgbClr val="FF0000"/>
                </a:solidFill>
                <a:latin typeface="等线" panose="02010600030101010101" pitchFamily="2" charset="-122"/>
                <a:ea typeface="宋体" panose="02010600030101010101" pitchFamily="2" charset="-122"/>
              </a:rPr>
              <a:t>sssss</a:t>
            </a:r>
            <a:r>
              <a:rPr lang="en-AU" altLang="zh-CN" dirty="0">
                <a:solidFill>
                  <a:srgbClr val="000000"/>
                </a:solidFill>
                <a:latin typeface="等线" panose="02010600030101010101" pitchFamily="2" charset="-122"/>
                <a:ea typeface="宋体" panose="02010600030101010101" pitchFamily="2" charset="-122"/>
              </a:rPr>
              <a:t>dn</a:t>
            </a:r>
            <a:r>
              <a:rPr lang="en-AU" altLang="zh-CN" dirty="0">
                <a:solidFill>
                  <a:srgbClr val="FF0000"/>
                </a:solidFill>
                <a:latin typeface="等线" panose="02010600030101010101" pitchFamily="2" charset="-122"/>
                <a:ea typeface="宋体" panose="02010600030101010101" pitchFamily="2" charset="-122"/>
              </a:rPr>
              <a:t>iii</a:t>
            </a:r>
            <a:r>
              <a:rPr lang="en-AU" altLang="zh-CN" dirty="0">
                <a:solidFill>
                  <a:srgbClr val="000000"/>
                </a:solidFill>
                <a:latin typeface="等线" panose="02010600030101010101" pitchFamily="2" charset="-122"/>
                <a:ea typeface="宋体" panose="02010600030101010101" pitchFamily="2" charset="-122"/>
              </a:rPr>
              <a:t>lieiieoaaiemloqfosteosodcpoborooneoeaioliretoossessteoasoeardwnlssskfmabmlai</a:t>
            </a:r>
          </a:p>
          <a:p>
            <a:pPr algn="just">
              <a:spcAft>
                <a:spcPts val="0"/>
              </a:spcAft>
            </a:pPr>
            <a:r>
              <a:rPr lang="en-US" altLang="zh-CN" kern="100" dirty="0">
                <a:latin typeface="等线" panose="02010600030101010101" pitchFamily="2" charset="-122"/>
                <a:cs typeface="Times New Roman" panose="02020603050405020304" pitchFamily="18" charset="0"/>
              </a:rPr>
              <a:t> </a:t>
            </a:r>
            <a:endParaRPr lang="zh-CN" altLang="zh-CN" sz="1050" kern="100" dirty="0">
              <a:latin typeface="等线" panose="02010600030101010101" pitchFamily="2" charset="-122"/>
              <a:cs typeface="Times New Roman" panose="02020603050405020304" pitchFamily="18" charset="0"/>
            </a:endParaRPr>
          </a:p>
        </p:txBody>
      </p:sp>
      <p:sp>
        <p:nvSpPr>
          <p:cNvPr id="8" name="文本框 7">
            <a:extLst>
              <a:ext uri="{FF2B5EF4-FFF2-40B4-BE49-F238E27FC236}">
                <a16:creationId xmlns:a16="http://schemas.microsoft.com/office/drawing/2014/main" id="{982C8754-74FF-4A9D-98E5-5B96C51C3DC3}"/>
              </a:ext>
            </a:extLst>
          </p:cNvPr>
          <p:cNvSpPr txBox="1"/>
          <p:nvPr/>
        </p:nvSpPr>
        <p:spPr>
          <a:xfrm>
            <a:off x="947596" y="1567530"/>
            <a:ext cx="5264583" cy="830997"/>
          </a:xfrm>
          <a:prstGeom prst="rect">
            <a:avLst/>
          </a:prstGeom>
          <a:noFill/>
        </p:spPr>
        <p:txBody>
          <a:bodyPr wrap="none" rtlCol="0">
            <a:spAutoFit/>
          </a:bodyPr>
          <a:lstStyle/>
          <a:p>
            <a:r>
              <a:rPr lang="en-US" altLang="zh-CN" sz="2400" b="1" dirty="0"/>
              <a:t>119 letters repeat 319 times in total</a:t>
            </a:r>
          </a:p>
          <a:p>
            <a:r>
              <a:rPr lang="en-US" altLang="zh-CN" sz="2400" b="1" dirty="0"/>
              <a:t>Max number of repeats: 11 (t)</a:t>
            </a:r>
            <a:endParaRPr lang="zh-CN" altLang="en-US" sz="2400" b="1" dirty="0"/>
          </a:p>
        </p:txBody>
      </p:sp>
      <p:sp>
        <p:nvSpPr>
          <p:cNvPr id="9" name="文本框 8">
            <a:extLst>
              <a:ext uri="{FF2B5EF4-FFF2-40B4-BE49-F238E27FC236}">
                <a16:creationId xmlns:a16="http://schemas.microsoft.com/office/drawing/2014/main" id="{FE6279E9-5F17-4407-B999-61218E891B75}"/>
              </a:ext>
            </a:extLst>
          </p:cNvPr>
          <p:cNvSpPr txBox="1"/>
          <p:nvPr/>
        </p:nvSpPr>
        <p:spPr>
          <a:xfrm>
            <a:off x="9698482" y="2794753"/>
            <a:ext cx="2367058"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dirty="0">
                <a:solidFill>
                  <a:srgbClr val="FF0000"/>
                </a:solidFill>
              </a:rPr>
              <a:t>red</a:t>
            </a:r>
            <a:r>
              <a:rPr lang="en-US" altLang="zh-CN" dirty="0"/>
              <a:t>: some continuous      repeated sequences</a:t>
            </a:r>
          </a:p>
          <a:p>
            <a:endParaRPr lang="en-US" altLang="zh-CN" dirty="0"/>
          </a:p>
          <a:p>
            <a:r>
              <a:rPr lang="en-US" altLang="zh-CN" dirty="0">
                <a:highlight>
                  <a:srgbClr val="FFFF00"/>
                </a:highlight>
              </a:rPr>
              <a:t>yellow</a:t>
            </a:r>
            <a:r>
              <a:rPr lang="en-US" altLang="zh-CN" dirty="0"/>
              <a:t>: sequences with the max number of repeats</a:t>
            </a:r>
            <a:endParaRPr lang="zh-CN" altLang="en-US" dirty="0"/>
          </a:p>
        </p:txBody>
      </p:sp>
    </p:spTree>
    <p:extLst>
      <p:ext uri="{BB962C8B-B14F-4D97-AF65-F5344CB8AC3E}">
        <p14:creationId xmlns:p14="http://schemas.microsoft.com/office/powerpoint/2010/main" val="1591606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6283465" cy="1446550"/>
            <a:chOff x="460236" y="529679"/>
            <a:chExt cx="6283465" cy="1446550"/>
          </a:xfrm>
        </p:grpSpPr>
        <p:sp>
          <p:nvSpPr>
            <p:cNvPr id="3" name="文本框 2">
              <a:extLst>
                <a:ext uri="{FF2B5EF4-FFF2-40B4-BE49-F238E27FC236}">
                  <a16:creationId xmlns:a16="http://schemas.microsoft.com/office/drawing/2014/main" id="{C522D410-DCC4-4FE8-997E-5C7355152616}"/>
                </a:ext>
              </a:extLst>
            </p:cNvPr>
            <p:cNvSpPr txBox="1"/>
            <p:nvPr/>
          </p:nvSpPr>
          <p:spPr>
            <a:xfrm>
              <a:off x="918413" y="529679"/>
              <a:ext cx="5825288" cy="1446550"/>
            </a:xfrm>
            <a:prstGeom prst="rect">
              <a:avLst/>
            </a:prstGeom>
            <a:noFill/>
          </p:spPr>
          <p:txBody>
            <a:bodyPr wrap="square" rtlCol="0">
              <a:spAutoFit/>
            </a:bodyPr>
            <a:lstStyle/>
            <a:p>
              <a:r>
                <a:rPr lang="en-US" altLang="zh-CN" sz="4400" b="1" dirty="0"/>
                <a:t>Distribution of Splits</a:t>
              </a:r>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文本框 26">
            <a:extLst>
              <a:ext uri="{FF2B5EF4-FFF2-40B4-BE49-F238E27FC236}">
                <a16:creationId xmlns:a16="http://schemas.microsoft.com/office/drawing/2014/main" id="{FCA70D13-B8D4-4E55-B5CD-6DA1A08FDBC0}"/>
              </a:ext>
            </a:extLst>
          </p:cNvPr>
          <p:cNvSpPr txBox="1"/>
          <p:nvPr/>
        </p:nvSpPr>
        <p:spPr>
          <a:xfrm>
            <a:off x="947596" y="1464890"/>
            <a:ext cx="8218917" cy="461665"/>
          </a:xfrm>
          <a:prstGeom prst="rect">
            <a:avLst/>
          </a:prstGeom>
          <a:noFill/>
        </p:spPr>
        <p:txBody>
          <a:bodyPr wrap="none" rtlCol="0">
            <a:spAutoFit/>
          </a:bodyPr>
          <a:lstStyle/>
          <a:p>
            <a:r>
              <a:rPr lang="en-US" altLang="zh-CN" sz="2400" b="1" dirty="0"/>
              <a:t>Only consider splits with more than one letters in a row.</a:t>
            </a:r>
            <a:endParaRPr lang="zh-CN" altLang="en-US" sz="2400" b="1" dirty="0"/>
          </a:p>
        </p:txBody>
      </p:sp>
      <p:pic>
        <p:nvPicPr>
          <p:cNvPr id="7" name="图片 6">
            <a:extLst>
              <a:ext uri="{FF2B5EF4-FFF2-40B4-BE49-F238E27FC236}">
                <a16:creationId xmlns:a16="http://schemas.microsoft.com/office/drawing/2014/main" id="{C25D36DD-6F1A-4A7C-A95D-9A7788926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6615" y="1938770"/>
            <a:ext cx="5852172" cy="4389129"/>
          </a:xfrm>
          <a:prstGeom prst="rect">
            <a:avLst/>
          </a:prstGeom>
        </p:spPr>
      </p:pic>
      <p:pic>
        <p:nvPicPr>
          <p:cNvPr id="9" name="图片 8">
            <a:extLst>
              <a:ext uri="{FF2B5EF4-FFF2-40B4-BE49-F238E27FC236}">
                <a16:creationId xmlns:a16="http://schemas.microsoft.com/office/drawing/2014/main" id="{C1A245E4-77E3-41E1-9B4F-6F8C2FC07E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310" y="1938770"/>
            <a:ext cx="5852172" cy="4389129"/>
          </a:xfrm>
          <a:prstGeom prst="rect">
            <a:avLst/>
          </a:prstGeom>
        </p:spPr>
      </p:pic>
    </p:spTree>
    <p:extLst>
      <p:ext uri="{BB962C8B-B14F-4D97-AF65-F5344CB8AC3E}">
        <p14:creationId xmlns:p14="http://schemas.microsoft.com/office/powerpoint/2010/main" val="853742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6283465" cy="1446550"/>
            <a:chOff x="460236" y="529679"/>
            <a:chExt cx="6283465" cy="1446550"/>
          </a:xfrm>
        </p:grpSpPr>
        <p:sp>
          <p:nvSpPr>
            <p:cNvPr id="3" name="文本框 2">
              <a:extLst>
                <a:ext uri="{FF2B5EF4-FFF2-40B4-BE49-F238E27FC236}">
                  <a16:creationId xmlns:a16="http://schemas.microsoft.com/office/drawing/2014/main" id="{C522D410-DCC4-4FE8-997E-5C7355152616}"/>
                </a:ext>
              </a:extLst>
            </p:cNvPr>
            <p:cNvSpPr txBox="1"/>
            <p:nvPr/>
          </p:nvSpPr>
          <p:spPr>
            <a:xfrm>
              <a:off x="918413" y="529679"/>
              <a:ext cx="5825288" cy="1446550"/>
            </a:xfrm>
            <a:prstGeom prst="rect">
              <a:avLst/>
            </a:prstGeom>
            <a:noFill/>
          </p:spPr>
          <p:txBody>
            <a:bodyPr wrap="square" rtlCol="0">
              <a:spAutoFit/>
            </a:bodyPr>
            <a:lstStyle/>
            <a:p>
              <a:r>
                <a:rPr lang="en-US" altLang="zh-CN" sz="4400" b="1" dirty="0"/>
                <a:t>Distribution of Splits</a:t>
              </a:r>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a:extLst>
              <a:ext uri="{FF2B5EF4-FFF2-40B4-BE49-F238E27FC236}">
                <a16:creationId xmlns:a16="http://schemas.microsoft.com/office/drawing/2014/main" id="{11395C32-FBC6-42CA-B1EF-F3793C8E70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7259" y="1932228"/>
            <a:ext cx="5852172" cy="4389129"/>
          </a:xfrm>
          <a:prstGeom prst="rect">
            <a:avLst/>
          </a:prstGeom>
        </p:spPr>
      </p:pic>
      <p:pic>
        <p:nvPicPr>
          <p:cNvPr id="9" name="图片 8">
            <a:extLst>
              <a:ext uri="{FF2B5EF4-FFF2-40B4-BE49-F238E27FC236}">
                <a16:creationId xmlns:a16="http://schemas.microsoft.com/office/drawing/2014/main" id="{85C2EECC-D444-4545-875D-B8BF8155E0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506" y="1932229"/>
            <a:ext cx="5852172" cy="4389129"/>
          </a:xfrm>
          <a:prstGeom prst="rect">
            <a:avLst/>
          </a:prstGeom>
        </p:spPr>
      </p:pic>
    </p:spTree>
    <p:extLst>
      <p:ext uri="{BB962C8B-B14F-4D97-AF65-F5344CB8AC3E}">
        <p14:creationId xmlns:p14="http://schemas.microsoft.com/office/powerpoint/2010/main" val="31856310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9131633" cy="2123658"/>
            <a:chOff x="460236" y="529679"/>
            <a:chExt cx="9131633" cy="2123658"/>
          </a:xfrm>
        </p:grpSpPr>
        <p:sp>
          <p:nvSpPr>
            <p:cNvPr id="3" name="文本框 2">
              <a:extLst>
                <a:ext uri="{FF2B5EF4-FFF2-40B4-BE49-F238E27FC236}">
                  <a16:creationId xmlns:a16="http://schemas.microsoft.com/office/drawing/2014/main" id="{C522D410-DCC4-4FE8-997E-5C7355152616}"/>
                </a:ext>
              </a:extLst>
            </p:cNvPr>
            <p:cNvSpPr txBox="1"/>
            <p:nvPr/>
          </p:nvSpPr>
          <p:spPr>
            <a:xfrm>
              <a:off x="918411" y="529679"/>
              <a:ext cx="8673458" cy="2123658"/>
            </a:xfrm>
            <a:prstGeom prst="rect">
              <a:avLst/>
            </a:prstGeom>
            <a:noFill/>
          </p:spPr>
          <p:txBody>
            <a:bodyPr wrap="square" rtlCol="0">
              <a:spAutoFit/>
            </a:bodyPr>
            <a:lstStyle/>
            <a:p>
              <a:r>
                <a:rPr lang="en-US" altLang="zh-CN" sz="4400" b="1" dirty="0"/>
                <a:t>Compressed Text</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a:extLst>
              <a:ext uri="{FF2B5EF4-FFF2-40B4-BE49-F238E27FC236}">
                <a16:creationId xmlns:a16="http://schemas.microsoft.com/office/drawing/2014/main" id="{A910D683-58D7-476E-9FDB-A5E7A99902BF}"/>
              </a:ext>
            </a:extLst>
          </p:cNvPr>
          <p:cNvSpPr txBox="1"/>
          <p:nvPr/>
        </p:nvSpPr>
        <p:spPr>
          <a:xfrm>
            <a:off x="6122863" y="1968392"/>
            <a:ext cx="5850834" cy="4401205"/>
          </a:xfrm>
          <a:prstGeom prst="rect">
            <a:avLst/>
          </a:prstGeom>
          <a:noFill/>
        </p:spPr>
        <p:txBody>
          <a:bodyPr wrap="square" rtlCol="0">
            <a:spAutoFit/>
          </a:bodyPr>
          <a:lstStyle/>
          <a:p>
            <a:r>
              <a:rPr lang="en-US" altLang="zh-CN" sz="1400" dirty="0"/>
              <a:t>[1,2,1,1,1,1,1,1,1,1,1,1,1,1,1,1,1,1,1,1,1,1,2,1,1,1,1,2,1,1,1,1,1,1,1,1,1,1,1,1,1,1,1,1,2,1,1,1,1,1,1,1,1,1,1,1,1,1,1,1,1,1,1,1,1,1,1,1,1,1,3,1,1,1,1,1,1,1,2,1,1,2,1,1,1,1,1,1,1,1,1,1,1,1,1,1,1,1,1,1,1,1,1,1,1,1,1,1,1,1,1,2,1,1,1,1,1,1,1,5,1,1,1,1,1,1,2,1,1,2,1,1,1,2,1,3,1,1,1,1,1,1,1,1,3,2,2,1,1,1,1,1,1,1,5,1,1,1,1,1,1,1,1,1,1,1,1,1,2,1,1,2,1,1,1,1,1,1,2,1,2,1,1,1,2,1,1,1,1,1,1,1,3,1,2,4,2,1,1,1,1,1,1,1,1,1,1,1,2,1,1,1,1,1,1,1,1,1,2,3,1,1,1,1,1,1,1,1,1,1,3,2,2,2,1,1,2,2,1,1,1,6,1,1,1,1,3,7,2,2,1,1,1,1,1,5,1,6,1,1,1,1,</a:t>
            </a:r>
            <a:r>
              <a:rPr lang="en-US" altLang="zh-CN" sz="1400" dirty="0">
                <a:highlight>
                  <a:srgbClr val="FFFF00"/>
                </a:highlight>
              </a:rPr>
              <a:t>11</a:t>
            </a:r>
            <a:r>
              <a:rPr lang="en-US" altLang="zh-CN" sz="1400" dirty="0"/>
              <a:t>,1,5,1,9,1,2,1,1,1,1,1,1,1,1,1,2,1,1,1,1,1,1,7,1,2,1,2,2,1,1,1,1,1,1,1,1,2,1,1,1,1,1,1,1,1,1,1,1,1,1,1,1,1,1,1,2,1,2,1,1,1,1,1,1,1,2,1,1,1,1,1,1,2,1,1,1,1,2,1,1,2,2,1,1,1,1,1,1,1,1,1,1,1,1,1,1,1,1,1,1,1,1,2,1,1,1,1,1,1,1,1,2,1,1,1,1,1,1,1,1,1,1,2,1,3,1,3,1,1,1,3,1,2,1,1,1,1,1,1,1,1,1,1,1,1,1,1,1,1,3,2,1,5,1,1,1,3,1,2,2,1,1,1,1,3,1,1,1,4,1,3,1,1,1,1,1,1,1,1,2,1,2,1,2,1,1,2,1,1,1,1,1,1,3,1,2,1,1,1,1,1,1,1,1,1,1,1,1,1,1,1,1,1,1,3,1,2,1,1,1,2,2,1,1,1,1,1,1,1,1,1,1,1,1,1,2,1,1,1,1,1,1,1,1,1,1,1,1,1,1,1,1,1,1,1,1,2,1,1,1,1,1,1,1,1,1,1,3,1,1,1,1,2,1,1,1,1,1,1,1,1,1,1,1,1,1,2,1,1,1,1,1,1,1,1,1,1,1,1,1,1,1,2,1,1,1,1,1,1,1,1,1,2,1,1,4,1,1,1,1,1,1,1,1,1,1,1,3,1,1,1,1,1,2,1,1,1,1,1,2,1,1,1,1,1,1,1,1,1,1,1,1,1,1,1,1,1,1,1,1,1,1,2,1,1,1,1,1,1,1,1,1,1,1,1,1,1,1,1,1,1,1,1,2,1,1,1,1,1,1,1,1,1,2,1,1,1,1,1,1,1,1,1,1,1,2,2,1,1,1,1,2,1,1,3,1,2,1,1,1,1,1,1,2,1,1,1,1,1,1,1,1,1,3,1,1,1,1,1,1,1,1,1,1,1,1,1,1,1,2,1,1,1,1,1,2,1,1,1,1,1,3,1,1,1,2,5,1,1,3,1,1,1,2,1,1,2,1,1,1,1,1,1,1,1,1,1,1,1,1,1,1,1,1,1,1,1,1,2,1,1,1,1,1,1,1,1,1,1,1,1,2,2,1,2,1,1,1,1,1,1,1,1,1,1,1,1,1,3,1,1,1,1,1,1,1,1,1]</a:t>
            </a:r>
          </a:p>
        </p:txBody>
      </p:sp>
      <p:sp>
        <p:nvSpPr>
          <p:cNvPr id="9" name="文本框 8">
            <a:extLst>
              <a:ext uri="{FF2B5EF4-FFF2-40B4-BE49-F238E27FC236}">
                <a16:creationId xmlns:a16="http://schemas.microsoft.com/office/drawing/2014/main" id="{692172C9-A8FA-471E-94C6-9D5B960D2012}"/>
              </a:ext>
            </a:extLst>
          </p:cNvPr>
          <p:cNvSpPr txBox="1"/>
          <p:nvPr/>
        </p:nvSpPr>
        <p:spPr>
          <a:xfrm>
            <a:off x="953049" y="2709003"/>
            <a:ext cx="5169814" cy="4031873"/>
          </a:xfrm>
          <a:prstGeom prst="rect">
            <a:avLst/>
          </a:prstGeom>
          <a:noFill/>
        </p:spPr>
        <p:txBody>
          <a:bodyPr wrap="square" rtlCol="0">
            <a:spAutoFit/>
          </a:bodyPr>
          <a:lstStyle/>
          <a:p>
            <a:r>
              <a:rPr lang="en-US" altLang="zh-CN" sz="1600" dirty="0"/>
              <a:t>hlrbryrehrnrctvmtkgxbhnreretewestwersysnslghbetlsreftprwsvewpsfhe$tgmphdwdrsesynsmefemaeidainosonraiaiaorgsanfsnlauedignendneanitnlanidnenonenlnedrcvfcrbdhsdnstrklskdrshremwhoehslbvrmschmhegeghmvgdgdpvgpmkthkomhlrcrpmnshmnshmhshjheoiolgfosynoaoneninuingninfntstc</a:t>
            </a:r>
            <a:r>
              <a:rPr lang="en-US" altLang="zh-CN" sz="1600" dirty="0">
                <a:highlight>
                  <a:srgbClr val="FFFF00"/>
                </a:highlight>
              </a:rPr>
              <a:t>t</a:t>
            </a:r>
            <a:r>
              <a:rPr lang="en-US" altLang="zh-CN" sz="1600" dirty="0"/>
              <a:t>stmtgtiwatsgtlrpavdalntlsrwftlenkdwmatrznlkgvrztfkwdmfdrtrmgdsdhgsnkuvlycsaiscetoncfdpsiorsophuyoiglaieilabgaflolueasednduyasoaoiaoeagoieaensieowieaiaueaiaiauaioaieiaiaioioioisoeiaoineusdekaeiaiaeiogntopdgtlrtgsrshrmohdnbcrtodneomlseblblmbrdsbfwsnltphtortunrsryhsmylcndaruiosdesypoymaedtetbfetcbgoedteoeadoetetyptoaeftchsoaeoeoeoatualenuikesgdtsoduodnpoatakielekefsdfefelsedkereynpeteoerodiaeraetreamhtasgrtmstufsnsdsiaseuslagetgrtfgdhgrtoedsynunsaeaeoedrnroeunshauasdnilieieoaiemloqfosteosodcpoboroneoeaioliretosesteoasoeardwnlskfmabmlai</a:t>
            </a:r>
          </a:p>
        </p:txBody>
      </p:sp>
      <p:sp>
        <p:nvSpPr>
          <p:cNvPr id="12" name="文本框 11">
            <a:extLst>
              <a:ext uri="{FF2B5EF4-FFF2-40B4-BE49-F238E27FC236}">
                <a16:creationId xmlns:a16="http://schemas.microsoft.com/office/drawing/2014/main" id="{67200E05-9F35-4BF1-A29D-5989E08FD9DD}"/>
              </a:ext>
            </a:extLst>
          </p:cNvPr>
          <p:cNvSpPr txBox="1"/>
          <p:nvPr/>
        </p:nvSpPr>
        <p:spPr>
          <a:xfrm>
            <a:off x="953049" y="1460319"/>
            <a:ext cx="3982180" cy="1569660"/>
          </a:xfrm>
          <a:prstGeom prst="rect">
            <a:avLst/>
          </a:prstGeom>
          <a:noFill/>
        </p:spPr>
        <p:txBody>
          <a:bodyPr wrap="none" rtlCol="0">
            <a:spAutoFit/>
          </a:bodyPr>
          <a:lstStyle/>
          <a:p>
            <a:r>
              <a:rPr lang="en-US" altLang="zh-CN" sz="2400" b="1" dirty="0"/>
              <a:t>String</a:t>
            </a:r>
          </a:p>
          <a:p>
            <a:r>
              <a:rPr lang="en-US" altLang="zh-CN" sz="2400" b="1" dirty="0"/>
              <a:t># letters: 801</a:t>
            </a:r>
          </a:p>
          <a:p>
            <a:r>
              <a:rPr lang="en-US" altLang="zh-CN" sz="2400" b="1" dirty="0"/>
              <a:t>Compression factor: 80.02%</a:t>
            </a:r>
          </a:p>
          <a:p>
            <a:endParaRPr lang="zh-CN" altLang="en-US" sz="2400" b="1" dirty="0"/>
          </a:p>
        </p:txBody>
      </p:sp>
      <p:sp>
        <p:nvSpPr>
          <p:cNvPr id="13" name="文本框 12">
            <a:extLst>
              <a:ext uri="{FF2B5EF4-FFF2-40B4-BE49-F238E27FC236}">
                <a16:creationId xmlns:a16="http://schemas.microsoft.com/office/drawing/2014/main" id="{44640FC9-F815-4EB6-94BB-DECD01770FDE}"/>
              </a:ext>
            </a:extLst>
          </p:cNvPr>
          <p:cNvSpPr txBox="1"/>
          <p:nvPr/>
        </p:nvSpPr>
        <p:spPr>
          <a:xfrm>
            <a:off x="6122457" y="1460319"/>
            <a:ext cx="1483098" cy="461665"/>
          </a:xfrm>
          <a:prstGeom prst="rect">
            <a:avLst/>
          </a:prstGeom>
          <a:noFill/>
        </p:spPr>
        <p:txBody>
          <a:bodyPr wrap="none" rtlCol="0">
            <a:spAutoFit/>
          </a:bodyPr>
          <a:lstStyle/>
          <a:p>
            <a:r>
              <a:rPr lang="en-US" altLang="zh-CN" sz="2400" b="1" dirty="0"/>
              <a:t># repeats</a:t>
            </a:r>
            <a:endParaRPr lang="zh-CN" altLang="en-US" sz="2400" b="1" dirty="0"/>
          </a:p>
        </p:txBody>
      </p:sp>
    </p:spTree>
    <p:extLst>
      <p:ext uri="{BB962C8B-B14F-4D97-AF65-F5344CB8AC3E}">
        <p14:creationId xmlns:p14="http://schemas.microsoft.com/office/powerpoint/2010/main" val="4067647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60BE9670-6C55-4A10-8491-A83A86889A11}"/>
              </a:ext>
            </a:extLst>
          </p:cNvPr>
          <p:cNvGrpSpPr/>
          <p:nvPr/>
        </p:nvGrpSpPr>
        <p:grpSpPr>
          <a:xfrm>
            <a:off x="460236" y="529679"/>
            <a:ext cx="6283465" cy="2123658"/>
            <a:chOff x="460236" y="529679"/>
            <a:chExt cx="6283465" cy="2123658"/>
          </a:xfrm>
        </p:grpSpPr>
        <p:sp>
          <p:nvSpPr>
            <p:cNvPr id="3" name="文本框 2">
              <a:extLst>
                <a:ext uri="{FF2B5EF4-FFF2-40B4-BE49-F238E27FC236}">
                  <a16:creationId xmlns:a16="http://schemas.microsoft.com/office/drawing/2014/main" id="{7AB6AA45-12D0-46C5-95DE-530C82757B1D}"/>
                </a:ext>
              </a:extLst>
            </p:cNvPr>
            <p:cNvSpPr txBox="1"/>
            <p:nvPr/>
          </p:nvSpPr>
          <p:spPr>
            <a:xfrm>
              <a:off x="918413" y="529679"/>
              <a:ext cx="5825288" cy="2123658"/>
            </a:xfrm>
            <a:prstGeom prst="rect">
              <a:avLst/>
            </a:prstGeom>
            <a:noFill/>
          </p:spPr>
          <p:txBody>
            <a:bodyPr wrap="square" rtlCol="0">
              <a:spAutoFit/>
            </a:bodyPr>
            <a:lstStyle/>
            <a:p>
              <a:r>
                <a:rPr lang="en-US" altLang="zh-CN" sz="4400" b="1" dirty="0"/>
                <a:t>Histogram</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E597A0DE-7C0F-4946-92C6-7F48578FFB8F}"/>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9884D9AA-79A7-4050-B27D-8493440DA4B9}"/>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id="{735BBBFA-3B69-4180-9352-00D284B6390F}"/>
              </a:ext>
            </a:extLst>
          </p:cNvPr>
          <p:cNvSpPr txBox="1"/>
          <p:nvPr/>
        </p:nvSpPr>
        <p:spPr>
          <a:xfrm>
            <a:off x="1530228" y="1412773"/>
            <a:ext cx="9616735" cy="461665"/>
          </a:xfrm>
          <a:prstGeom prst="rect">
            <a:avLst/>
          </a:prstGeom>
          <a:noFill/>
        </p:spPr>
        <p:txBody>
          <a:bodyPr wrap="none" rtlCol="0">
            <a:spAutoFit/>
          </a:bodyPr>
          <a:lstStyle/>
          <a:p>
            <a:r>
              <a:rPr lang="en-US" altLang="zh-CN" sz="2400" b="1" dirty="0"/>
              <a:t>Number of Repeats for the First 80 Letters in the Compressed Text</a:t>
            </a:r>
            <a:endParaRPr lang="zh-CN" altLang="en-US" sz="2400" b="1" dirty="0"/>
          </a:p>
        </p:txBody>
      </p:sp>
      <p:pic>
        <p:nvPicPr>
          <p:cNvPr id="7" name="图片 6">
            <a:extLst>
              <a:ext uri="{FF2B5EF4-FFF2-40B4-BE49-F238E27FC236}">
                <a16:creationId xmlns:a16="http://schemas.microsoft.com/office/drawing/2014/main" id="{6DF198E4-80D3-41EB-9A3E-436806BAB79B}"/>
              </a:ext>
            </a:extLst>
          </p:cNvPr>
          <p:cNvPicPr>
            <a:picLocks noChangeAspect="1"/>
          </p:cNvPicPr>
          <p:nvPr/>
        </p:nvPicPr>
        <p:blipFill>
          <a:blip r:embed="rId2"/>
          <a:stretch>
            <a:fillRect/>
          </a:stretch>
        </p:blipFill>
        <p:spPr>
          <a:xfrm>
            <a:off x="197708" y="1874438"/>
            <a:ext cx="11726562" cy="4983562"/>
          </a:xfrm>
          <a:prstGeom prst="rect">
            <a:avLst/>
          </a:prstGeom>
        </p:spPr>
      </p:pic>
    </p:spTree>
    <p:extLst>
      <p:ext uri="{BB962C8B-B14F-4D97-AF65-F5344CB8AC3E}">
        <p14:creationId xmlns:p14="http://schemas.microsoft.com/office/powerpoint/2010/main" val="2843907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60BE9670-6C55-4A10-8491-A83A86889A11}"/>
              </a:ext>
            </a:extLst>
          </p:cNvPr>
          <p:cNvGrpSpPr/>
          <p:nvPr/>
        </p:nvGrpSpPr>
        <p:grpSpPr>
          <a:xfrm>
            <a:off x="460236" y="529679"/>
            <a:ext cx="6283465" cy="2123658"/>
            <a:chOff x="460236" y="529679"/>
            <a:chExt cx="6283465" cy="2123658"/>
          </a:xfrm>
        </p:grpSpPr>
        <p:sp>
          <p:nvSpPr>
            <p:cNvPr id="3" name="文本框 2">
              <a:extLst>
                <a:ext uri="{FF2B5EF4-FFF2-40B4-BE49-F238E27FC236}">
                  <a16:creationId xmlns:a16="http://schemas.microsoft.com/office/drawing/2014/main" id="{7AB6AA45-12D0-46C5-95DE-530C82757B1D}"/>
                </a:ext>
              </a:extLst>
            </p:cNvPr>
            <p:cNvSpPr txBox="1"/>
            <p:nvPr/>
          </p:nvSpPr>
          <p:spPr>
            <a:xfrm>
              <a:off x="918413" y="529679"/>
              <a:ext cx="5825288" cy="2123658"/>
            </a:xfrm>
            <a:prstGeom prst="rect">
              <a:avLst/>
            </a:prstGeom>
            <a:noFill/>
          </p:spPr>
          <p:txBody>
            <a:bodyPr wrap="square" rtlCol="0">
              <a:spAutoFit/>
            </a:bodyPr>
            <a:lstStyle/>
            <a:p>
              <a:r>
                <a:rPr lang="en-US" altLang="zh-CN" sz="4400" b="1" dirty="0"/>
                <a:t>Manhattan Plot</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E597A0DE-7C0F-4946-92C6-7F48578FFB8F}"/>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9884D9AA-79A7-4050-B27D-8493440DA4B9}"/>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id="{735BBBFA-3B69-4180-9352-00D284B6390F}"/>
              </a:ext>
            </a:extLst>
          </p:cNvPr>
          <p:cNvSpPr txBox="1"/>
          <p:nvPr/>
        </p:nvSpPr>
        <p:spPr>
          <a:xfrm>
            <a:off x="1913605" y="1406594"/>
            <a:ext cx="8364790" cy="461665"/>
          </a:xfrm>
          <a:prstGeom prst="rect">
            <a:avLst/>
          </a:prstGeom>
          <a:noFill/>
        </p:spPr>
        <p:txBody>
          <a:bodyPr wrap="none" rtlCol="0">
            <a:spAutoFit/>
          </a:bodyPr>
          <a:lstStyle/>
          <a:p>
            <a:r>
              <a:rPr lang="en-US" altLang="zh-CN" sz="2400" b="1" dirty="0"/>
              <a:t>Number of Repeats for All Letters in the Compressed Text</a:t>
            </a:r>
            <a:endParaRPr lang="zh-CN" altLang="en-US" sz="2400" b="1" dirty="0"/>
          </a:p>
        </p:txBody>
      </p:sp>
      <p:pic>
        <p:nvPicPr>
          <p:cNvPr id="11" name="图片 10">
            <a:extLst>
              <a:ext uri="{FF2B5EF4-FFF2-40B4-BE49-F238E27FC236}">
                <a16:creationId xmlns:a16="http://schemas.microsoft.com/office/drawing/2014/main" id="{A2DF40CA-3913-4BA5-AC8D-1263BED90D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13" y="2075373"/>
            <a:ext cx="11504644" cy="4693575"/>
          </a:xfrm>
          <a:prstGeom prst="rect">
            <a:avLst/>
          </a:prstGeom>
        </p:spPr>
      </p:pic>
      <p:grpSp>
        <p:nvGrpSpPr>
          <p:cNvPr id="9" name="组合 8">
            <a:extLst>
              <a:ext uri="{FF2B5EF4-FFF2-40B4-BE49-F238E27FC236}">
                <a16:creationId xmlns:a16="http://schemas.microsoft.com/office/drawing/2014/main" id="{E0272CC4-44AC-481C-8022-72EB721DEF82}"/>
              </a:ext>
            </a:extLst>
          </p:cNvPr>
          <p:cNvGrpSpPr/>
          <p:nvPr/>
        </p:nvGrpSpPr>
        <p:grpSpPr>
          <a:xfrm>
            <a:off x="87079" y="6596141"/>
            <a:ext cx="2525563" cy="276999"/>
            <a:chOff x="87079" y="6344214"/>
            <a:chExt cx="2525563" cy="276999"/>
          </a:xfrm>
        </p:grpSpPr>
        <p:sp>
          <p:nvSpPr>
            <p:cNvPr id="10" name="文本框 9">
              <a:extLst>
                <a:ext uri="{FF2B5EF4-FFF2-40B4-BE49-F238E27FC236}">
                  <a16:creationId xmlns:a16="http://schemas.microsoft.com/office/drawing/2014/main" id="{453F8D3A-14C6-47DF-BE34-B7D7D13AF0E9}"/>
                </a:ext>
              </a:extLst>
            </p:cNvPr>
            <p:cNvSpPr txBox="1"/>
            <p:nvPr/>
          </p:nvSpPr>
          <p:spPr>
            <a:xfrm>
              <a:off x="87079" y="6344214"/>
              <a:ext cx="2525563" cy="276999"/>
            </a:xfrm>
            <a:prstGeom prst="rect">
              <a:avLst/>
            </a:prstGeom>
            <a:noFill/>
          </p:spPr>
          <p:txBody>
            <a:bodyPr wrap="none" rtlCol="0">
              <a:spAutoFit/>
            </a:bodyPr>
            <a:lstStyle/>
            <a:p>
              <a:r>
                <a:rPr lang="en-US" altLang="zh-CN" sz="1200" i="1" dirty="0">
                  <a:latin typeface="Times New Roman" panose="02020603050405020304" pitchFamily="18" charset="0"/>
                  <a:cs typeface="Times New Roman" panose="02020603050405020304" pitchFamily="18" charset="0"/>
                </a:rPr>
                <a:t>*All 1564 letters in the text are used.</a:t>
              </a:r>
              <a:endParaRPr lang="zh-CN" altLang="en-US" sz="1200" i="1" dirty="0">
                <a:latin typeface="Times New Roman" panose="02020603050405020304" pitchFamily="18" charset="0"/>
                <a:cs typeface="Times New Roman" panose="02020603050405020304" pitchFamily="18" charset="0"/>
              </a:endParaRPr>
            </a:p>
          </p:txBody>
        </p:sp>
        <p:cxnSp>
          <p:nvCxnSpPr>
            <p:cNvPr id="12" name="直接连接符 11">
              <a:extLst>
                <a:ext uri="{FF2B5EF4-FFF2-40B4-BE49-F238E27FC236}">
                  <a16:creationId xmlns:a16="http://schemas.microsoft.com/office/drawing/2014/main" id="{E6D74A53-DD77-468F-B6EE-923BCF28365D}"/>
                </a:ext>
              </a:extLst>
            </p:cNvPr>
            <p:cNvCxnSpPr/>
            <p:nvPr/>
          </p:nvCxnSpPr>
          <p:spPr>
            <a:xfrm>
              <a:off x="186612" y="6362876"/>
              <a:ext cx="2127379"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505826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6283465" cy="1446550"/>
            <a:chOff x="460236" y="529679"/>
            <a:chExt cx="6283465" cy="1446550"/>
          </a:xfrm>
        </p:grpSpPr>
        <p:sp>
          <p:nvSpPr>
            <p:cNvPr id="3" name="文本框 2">
              <a:extLst>
                <a:ext uri="{FF2B5EF4-FFF2-40B4-BE49-F238E27FC236}">
                  <a16:creationId xmlns:a16="http://schemas.microsoft.com/office/drawing/2014/main" id="{C522D410-DCC4-4FE8-997E-5C7355152616}"/>
                </a:ext>
              </a:extLst>
            </p:cNvPr>
            <p:cNvSpPr txBox="1"/>
            <p:nvPr/>
          </p:nvSpPr>
          <p:spPr>
            <a:xfrm>
              <a:off x="918413" y="529679"/>
              <a:ext cx="5825288" cy="1446550"/>
            </a:xfrm>
            <a:prstGeom prst="rect">
              <a:avLst/>
            </a:prstGeom>
            <a:noFill/>
          </p:spPr>
          <p:txBody>
            <a:bodyPr wrap="square" rtlCol="0">
              <a:spAutoFit/>
            </a:bodyPr>
            <a:lstStyle/>
            <a:p>
              <a:r>
                <a:rPr lang="en-US" altLang="zh-CN" sz="4400" b="1" dirty="0"/>
                <a:t>Frequency of Letters</a:t>
              </a:r>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10" name="表格 9">
            <a:extLst>
              <a:ext uri="{FF2B5EF4-FFF2-40B4-BE49-F238E27FC236}">
                <a16:creationId xmlns:a16="http://schemas.microsoft.com/office/drawing/2014/main" id="{81793CD0-E8BD-46DA-B1D0-9AFAD8214F08}"/>
              </a:ext>
            </a:extLst>
          </p:cNvPr>
          <p:cNvGraphicFramePr>
            <a:graphicFrameLocks noGrp="1"/>
          </p:cNvGraphicFramePr>
          <p:nvPr>
            <p:extLst>
              <p:ext uri="{D42A27DB-BD31-4B8C-83A1-F6EECF244321}">
                <p14:modId xmlns:p14="http://schemas.microsoft.com/office/powerpoint/2010/main" val="1393707399"/>
              </p:ext>
            </p:extLst>
          </p:nvPr>
        </p:nvGraphicFramePr>
        <p:xfrm>
          <a:off x="2086782" y="1635789"/>
          <a:ext cx="4009218" cy="4109821"/>
        </p:xfrm>
        <a:graphic>
          <a:graphicData uri="http://schemas.openxmlformats.org/drawingml/2006/table">
            <a:tbl>
              <a:tblPr>
                <a:tableStyleId>{69CF1AB2-1976-4502-BF36-3FF5EA218861}</a:tableStyleId>
              </a:tblPr>
              <a:tblGrid>
                <a:gridCol w="736406">
                  <a:extLst>
                    <a:ext uri="{9D8B030D-6E8A-4147-A177-3AD203B41FA5}">
                      <a16:colId xmlns:a16="http://schemas.microsoft.com/office/drawing/2014/main" val="4045080982"/>
                    </a:ext>
                  </a:extLst>
                </a:gridCol>
                <a:gridCol w="736406">
                  <a:extLst>
                    <a:ext uri="{9D8B030D-6E8A-4147-A177-3AD203B41FA5}">
                      <a16:colId xmlns:a16="http://schemas.microsoft.com/office/drawing/2014/main" val="2111098890"/>
                    </a:ext>
                  </a:extLst>
                </a:gridCol>
                <a:gridCol w="736406">
                  <a:extLst>
                    <a:ext uri="{9D8B030D-6E8A-4147-A177-3AD203B41FA5}">
                      <a16:colId xmlns:a16="http://schemas.microsoft.com/office/drawing/2014/main" val="221603830"/>
                    </a:ext>
                  </a:extLst>
                </a:gridCol>
                <a:gridCol w="1800000">
                  <a:extLst>
                    <a:ext uri="{9D8B030D-6E8A-4147-A177-3AD203B41FA5}">
                      <a16:colId xmlns:a16="http://schemas.microsoft.com/office/drawing/2014/main" val="771830703"/>
                    </a:ext>
                  </a:extLst>
                </a:gridCol>
              </a:tblGrid>
              <a:tr h="274648">
                <a:tc>
                  <a:txBody>
                    <a:bodyPr/>
                    <a:lstStyle/>
                    <a:p>
                      <a:pPr algn="ctr" fontAlgn="b"/>
                      <a:r>
                        <a:rPr lang="en-AU" sz="1800" b="1" u="none" strike="noStrike" dirty="0">
                          <a:effectLst/>
                        </a:rPr>
                        <a:t>Rank</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Letter</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Freq</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kern="1200" dirty="0">
                          <a:solidFill>
                            <a:schemeClr val="dk1"/>
                          </a:solidFill>
                          <a:effectLst/>
                          <a:latin typeface="+mn-lt"/>
                          <a:ea typeface="+mn-ea"/>
                          <a:cs typeface="+mn-cs"/>
                        </a:rPr>
                        <a:t>Change in Rank</a:t>
                      </a:r>
                    </a:p>
                  </a:txBody>
                  <a:tcPr marL="6715" marR="6715" marT="6715" marB="0" anchor="b"/>
                </a:tc>
                <a:extLst>
                  <a:ext uri="{0D108BD9-81ED-4DB2-BD59-A6C34878D82A}">
                    <a16:rowId xmlns:a16="http://schemas.microsoft.com/office/drawing/2014/main" val="950923689"/>
                  </a:ext>
                </a:extLst>
              </a:tr>
              <a:tr h="294522">
                <a:tc>
                  <a:txBody>
                    <a:bodyPr/>
                    <a:lstStyle/>
                    <a:p>
                      <a:pPr algn="ctr" fontAlgn="b"/>
                      <a:r>
                        <a:rPr lang="en-US" altLang="zh-CN" sz="1800" b="0" i="0" u="none" strike="noStrike" dirty="0">
                          <a:solidFill>
                            <a:srgbClr val="000000"/>
                          </a:solidFill>
                          <a:effectLst/>
                          <a:latin typeface="+mn-lt"/>
                          <a:ea typeface="宋体" panose="02010600030101010101" pitchFamily="2" charset="-122"/>
                        </a:rPr>
                        <a:t>1</a:t>
                      </a:r>
                    </a:p>
                  </a:txBody>
                  <a:tcPr marL="7620" marR="7620" marT="7620" marB="0" anchor="b"/>
                </a:tc>
                <a:tc>
                  <a:txBody>
                    <a:bodyPr/>
                    <a:lstStyle/>
                    <a:p>
                      <a:pPr algn="ctr" fontAlgn="b"/>
                      <a:r>
                        <a:rPr lang="en-AU" sz="1800" b="0" i="0" u="none" strike="noStrike" kern="1200" dirty="0">
                          <a:solidFill>
                            <a:srgbClr val="000000"/>
                          </a:solidFill>
                          <a:effectLst/>
                          <a:latin typeface="+mn-lt"/>
                          <a:ea typeface="宋体" panose="02010600030101010101" pitchFamily="2" charset="-122"/>
                          <a:cs typeface="+mn-cs"/>
                        </a:rPr>
                        <a:t>e</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91</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652626459"/>
                  </a:ext>
                </a:extLst>
              </a:tr>
              <a:tr h="294522">
                <a:tc>
                  <a:txBody>
                    <a:bodyPr/>
                    <a:lstStyle/>
                    <a:p>
                      <a:pPr algn="ctr" fontAlgn="b"/>
                      <a:r>
                        <a:rPr lang="en-US" altLang="zh-CN" sz="1800" b="0" i="0" u="none" strike="noStrike" dirty="0">
                          <a:solidFill>
                            <a:srgbClr val="000000"/>
                          </a:solidFill>
                          <a:effectLst/>
                          <a:latin typeface="+mn-lt"/>
                          <a:ea typeface="宋体" panose="02010600030101010101" pitchFamily="2" charset="-122"/>
                        </a:rPr>
                        <a:t>2</a:t>
                      </a:r>
                    </a:p>
                  </a:txBody>
                  <a:tcPr marL="7620" marR="7620" marT="7620" marB="0" anchor="b"/>
                </a:tc>
                <a:tc>
                  <a:txBody>
                    <a:bodyPr/>
                    <a:lstStyle/>
                    <a:p>
                      <a:pPr algn="ctr" fontAlgn="b"/>
                      <a:r>
                        <a:rPr lang="en-AU" sz="1800" b="0" i="0" u="none" strike="noStrike" kern="1200" dirty="0">
                          <a:solidFill>
                            <a:srgbClr val="000000"/>
                          </a:solidFill>
                          <a:effectLst/>
                          <a:latin typeface="+mn-lt"/>
                          <a:ea typeface="宋体" panose="02010600030101010101" pitchFamily="2" charset="-122"/>
                          <a:cs typeface="+mn-cs"/>
                        </a:rPr>
                        <a:t>s</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69</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2919276462"/>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3</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o</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64</a:t>
                      </a:r>
                    </a:p>
                  </a:txBody>
                  <a:tcPr marL="7620" marR="7620" marT="7620" marB="0" anchor="b"/>
                </a:tc>
                <a:tc>
                  <a:txBody>
                    <a:bodyPr/>
                    <a:lstStyle/>
                    <a:p>
                      <a:pPr algn="ctr" fontAlgn="b"/>
                      <a:r>
                        <a:rPr lang="zh-CN" altLang="en-US" sz="1800" b="0" i="0" u="none" strike="noStrike" kern="1200">
                          <a:solidFill>
                            <a:srgbClr val="000000"/>
                          </a:solidFill>
                          <a:effectLst/>
                          <a:latin typeface="+mn-lt"/>
                          <a:ea typeface="宋体" panose="02010600030101010101" pitchFamily="2" charset="-122"/>
                          <a:cs typeface="+mn-cs"/>
                        </a:rPr>
                        <a:t>↑</a:t>
                      </a:r>
                      <a:r>
                        <a:rPr lang="en-US" altLang="zh-CN" sz="1800" b="0" i="0" u="none" strike="noStrike" kern="1200">
                          <a:solidFill>
                            <a:srgbClr val="000000"/>
                          </a:solidFill>
                          <a:effectLst/>
                          <a:latin typeface="+mn-lt"/>
                          <a:ea typeface="宋体" panose="02010600030101010101" pitchFamily="2" charset="-122"/>
                          <a:cs typeface="+mn-cs"/>
                        </a:rPr>
                        <a:t>3</a:t>
                      </a:r>
                    </a:p>
                  </a:txBody>
                  <a:tcPr marL="7620" marR="7620" marT="7620" marB="0" anchor="b"/>
                </a:tc>
                <a:extLst>
                  <a:ext uri="{0D108BD9-81ED-4DB2-BD59-A6C34878D82A}">
                    <a16:rowId xmlns:a16="http://schemas.microsoft.com/office/drawing/2014/main" val="3908968970"/>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4</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a</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62</a:t>
                      </a:r>
                    </a:p>
                  </a:txBody>
                  <a:tcPr marL="7620" marR="7620" marT="7620" marB="0" anchor="b"/>
                </a:tc>
                <a:tc>
                  <a:txBody>
                    <a:bodyPr/>
                    <a:lstStyle/>
                    <a:p>
                      <a:pPr algn="ctr" fontAlgn="b"/>
                      <a:r>
                        <a:rPr lang="zh-CN" altLang="en-US" sz="1800" b="0" i="0" u="none" strike="noStrike" kern="1200">
                          <a:solidFill>
                            <a:srgbClr val="000000"/>
                          </a:solidFill>
                          <a:effectLst/>
                          <a:latin typeface="+mn-lt"/>
                          <a:ea typeface="宋体" panose="02010600030101010101" pitchFamily="2" charset="-122"/>
                          <a:cs typeface="+mn-cs"/>
                        </a:rPr>
                        <a:t>↑</a:t>
                      </a:r>
                      <a:r>
                        <a:rPr lang="en-US" altLang="zh-CN" sz="1800" b="0" i="0" u="none" strike="noStrike" kern="1200">
                          <a:solidFill>
                            <a:srgbClr val="000000"/>
                          </a:solidFill>
                          <a:effectLst/>
                          <a:latin typeface="+mn-lt"/>
                          <a:ea typeface="宋体" panose="02010600030101010101" pitchFamily="2" charset="-122"/>
                          <a:cs typeface="+mn-cs"/>
                        </a:rPr>
                        <a:t>1</a:t>
                      </a:r>
                    </a:p>
                  </a:txBody>
                  <a:tcPr marL="7620" marR="7620" marT="7620" marB="0" anchor="b"/>
                </a:tc>
                <a:extLst>
                  <a:ext uri="{0D108BD9-81ED-4DB2-BD59-A6C34878D82A}">
                    <a16:rowId xmlns:a16="http://schemas.microsoft.com/office/drawing/2014/main" val="886513346"/>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5</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n</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55</a:t>
                      </a:r>
                    </a:p>
                  </a:txBody>
                  <a:tcPr marL="7620" marR="7620" marT="7620" marB="0" anchor="b"/>
                </a:tc>
                <a:tc>
                  <a:txBody>
                    <a:bodyPr/>
                    <a:lstStyle/>
                    <a:p>
                      <a:pPr algn="ctr" fontAlgn="b"/>
                      <a:r>
                        <a:rPr lang="zh-CN" altLang="en-US" sz="1800" b="0" i="0" u="none" strike="noStrike" kern="1200">
                          <a:solidFill>
                            <a:srgbClr val="000000"/>
                          </a:solidFill>
                          <a:effectLst/>
                          <a:latin typeface="+mn-lt"/>
                          <a:ea typeface="宋体" panose="02010600030101010101" pitchFamily="2" charset="-122"/>
                          <a:cs typeface="+mn-cs"/>
                        </a:rPr>
                        <a:t>↓</a:t>
                      </a:r>
                      <a:r>
                        <a:rPr lang="en-US" altLang="zh-CN" sz="1800" b="0" i="0" u="none" strike="noStrike" kern="1200">
                          <a:solidFill>
                            <a:srgbClr val="000000"/>
                          </a:solidFill>
                          <a:effectLst/>
                          <a:latin typeface="+mn-lt"/>
                          <a:ea typeface="宋体" panose="02010600030101010101" pitchFamily="2" charset="-122"/>
                          <a:cs typeface="+mn-cs"/>
                        </a:rPr>
                        <a:t>1</a:t>
                      </a:r>
                    </a:p>
                  </a:txBody>
                  <a:tcPr marL="7620" marR="7620" marT="7620" marB="0" anchor="b"/>
                </a:tc>
                <a:extLst>
                  <a:ext uri="{0D108BD9-81ED-4DB2-BD59-A6C34878D82A}">
                    <a16:rowId xmlns:a16="http://schemas.microsoft.com/office/drawing/2014/main" val="157264040"/>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6</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t</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53</a:t>
                      </a:r>
                    </a:p>
                  </a:txBody>
                  <a:tcPr marL="7620" marR="7620" marT="7620" marB="0" anchor="b"/>
                </a:tc>
                <a:tc>
                  <a:txBody>
                    <a:bodyPr/>
                    <a:lstStyle/>
                    <a:p>
                      <a:pPr algn="ctr" fontAlgn="b"/>
                      <a:r>
                        <a:rPr lang="zh-CN" altLang="en-US" sz="1800" b="0" i="0" u="none" strike="noStrike" kern="1200">
                          <a:solidFill>
                            <a:srgbClr val="000000"/>
                          </a:solidFill>
                          <a:effectLst/>
                          <a:latin typeface="+mn-lt"/>
                          <a:ea typeface="宋体" panose="02010600030101010101" pitchFamily="2" charset="-122"/>
                          <a:cs typeface="+mn-cs"/>
                        </a:rPr>
                        <a:t>↓</a:t>
                      </a:r>
                      <a:r>
                        <a:rPr lang="en-US" altLang="zh-CN" sz="1800" b="0" i="0" u="none" strike="noStrike" kern="1200">
                          <a:solidFill>
                            <a:srgbClr val="000000"/>
                          </a:solidFill>
                          <a:effectLst/>
                          <a:latin typeface="+mn-lt"/>
                          <a:ea typeface="宋体" panose="02010600030101010101" pitchFamily="2" charset="-122"/>
                          <a:cs typeface="+mn-cs"/>
                        </a:rPr>
                        <a:t>3</a:t>
                      </a:r>
                    </a:p>
                  </a:txBody>
                  <a:tcPr marL="7620" marR="7620" marT="7620" marB="0" anchor="b"/>
                </a:tc>
                <a:extLst>
                  <a:ext uri="{0D108BD9-81ED-4DB2-BD59-A6C34878D82A}">
                    <a16:rowId xmlns:a16="http://schemas.microsoft.com/office/drawing/2014/main" val="4269805991"/>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7</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i</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49</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2971302552"/>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8</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r</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49</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105788300"/>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9</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d</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44</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2684505406"/>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10</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l</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35</a:t>
                      </a:r>
                    </a:p>
                  </a:txBody>
                  <a:tcPr marL="7620" marR="7620" marT="7620" marB="0" anchor="b"/>
                </a:tc>
                <a:tc>
                  <a:txBody>
                    <a:bodyPr/>
                    <a:lstStyle/>
                    <a:p>
                      <a:pPr algn="ctr" fontAlgn="b"/>
                      <a:r>
                        <a:rPr lang="zh-CN" altLang="en-US" sz="1800" b="0" i="0" u="none" strike="noStrike" kern="1200" dirty="0">
                          <a:solidFill>
                            <a:srgbClr val="000000"/>
                          </a:solidFill>
                          <a:effectLst/>
                          <a:latin typeface="+mn-lt"/>
                          <a:ea typeface="宋体" panose="02010600030101010101" pitchFamily="2" charset="-122"/>
                          <a:cs typeface="+mn-cs"/>
                        </a:rPr>
                        <a:t>↑</a:t>
                      </a:r>
                      <a:r>
                        <a:rPr lang="en-US" altLang="zh-CN" sz="1800" b="0" i="0" u="none" strike="noStrike" kern="1200" dirty="0">
                          <a:solidFill>
                            <a:srgbClr val="000000"/>
                          </a:solidFill>
                          <a:effectLst/>
                          <a:latin typeface="+mn-lt"/>
                          <a:ea typeface="宋体" panose="02010600030101010101" pitchFamily="2" charset="-122"/>
                          <a:cs typeface="+mn-cs"/>
                        </a:rPr>
                        <a:t>1</a:t>
                      </a:r>
                    </a:p>
                  </a:txBody>
                  <a:tcPr marL="7620" marR="7620" marT="7620" marB="0" anchor="b"/>
                </a:tc>
                <a:extLst>
                  <a:ext uri="{0D108BD9-81ED-4DB2-BD59-A6C34878D82A}">
                    <a16:rowId xmlns:a16="http://schemas.microsoft.com/office/drawing/2014/main" val="694397690"/>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11</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g</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30</a:t>
                      </a:r>
                    </a:p>
                  </a:txBody>
                  <a:tcPr marL="7620" marR="7620" marT="7620" marB="0" anchor="b"/>
                </a:tc>
                <a:tc>
                  <a:txBody>
                    <a:bodyPr/>
                    <a:lstStyle/>
                    <a:p>
                      <a:pPr algn="ctr" fontAlgn="b"/>
                      <a:r>
                        <a:rPr lang="zh-CN" altLang="en-US" sz="1800" b="0" i="0" u="none" strike="noStrike" kern="1200" dirty="0">
                          <a:solidFill>
                            <a:srgbClr val="000000"/>
                          </a:solidFill>
                          <a:effectLst/>
                          <a:latin typeface="+mn-lt"/>
                          <a:ea typeface="宋体" panose="02010600030101010101" pitchFamily="2" charset="-122"/>
                          <a:cs typeface="+mn-cs"/>
                        </a:rPr>
                        <a:t>↑</a:t>
                      </a:r>
                      <a:r>
                        <a:rPr lang="en-US" altLang="zh-CN" sz="1800" b="0" i="0" u="none" strike="noStrike" kern="1200" dirty="0">
                          <a:solidFill>
                            <a:srgbClr val="000000"/>
                          </a:solidFill>
                          <a:effectLst/>
                          <a:latin typeface="+mn-lt"/>
                          <a:ea typeface="宋体" panose="02010600030101010101" pitchFamily="2" charset="-122"/>
                          <a:cs typeface="+mn-cs"/>
                        </a:rPr>
                        <a:t>1</a:t>
                      </a:r>
                    </a:p>
                  </a:txBody>
                  <a:tcPr marL="7620" marR="7620" marT="7620" marB="0" anchor="b"/>
                </a:tc>
                <a:extLst>
                  <a:ext uri="{0D108BD9-81ED-4DB2-BD59-A6C34878D82A}">
                    <a16:rowId xmlns:a16="http://schemas.microsoft.com/office/drawing/2014/main" val="786252037"/>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12</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h</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30</a:t>
                      </a:r>
                    </a:p>
                  </a:txBody>
                  <a:tcPr marL="7620" marR="7620" marT="7620" marB="0" anchor="b"/>
                </a:tc>
                <a:tc>
                  <a:txBody>
                    <a:bodyPr/>
                    <a:lstStyle/>
                    <a:p>
                      <a:pPr algn="ctr" fontAlgn="b"/>
                      <a:r>
                        <a:rPr lang="zh-CN" altLang="en-US" sz="1800" b="0" i="0" u="none" strike="noStrike" kern="1200" dirty="0">
                          <a:solidFill>
                            <a:srgbClr val="000000"/>
                          </a:solidFill>
                          <a:effectLst/>
                          <a:latin typeface="+mn-lt"/>
                          <a:ea typeface="宋体" panose="02010600030101010101" pitchFamily="2" charset="-122"/>
                          <a:cs typeface="+mn-cs"/>
                        </a:rPr>
                        <a:t>↓</a:t>
                      </a:r>
                      <a:r>
                        <a:rPr lang="en-US" altLang="zh-CN" sz="1800" b="0" i="0" u="none" strike="noStrike" kern="1200" dirty="0">
                          <a:solidFill>
                            <a:srgbClr val="000000"/>
                          </a:solidFill>
                          <a:effectLst/>
                          <a:latin typeface="+mn-lt"/>
                          <a:ea typeface="宋体" panose="02010600030101010101" pitchFamily="2" charset="-122"/>
                          <a:cs typeface="+mn-cs"/>
                        </a:rPr>
                        <a:t>2</a:t>
                      </a:r>
                    </a:p>
                  </a:txBody>
                  <a:tcPr marL="7620" marR="7620" marT="7620" marB="0" anchor="b"/>
                </a:tc>
                <a:extLst>
                  <a:ext uri="{0D108BD9-81ED-4DB2-BD59-A6C34878D82A}">
                    <a16:rowId xmlns:a16="http://schemas.microsoft.com/office/drawing/2014/main" val="3535292960"/>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13</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m</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27</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2174220706"/>
                  </a:ext>
                </a:extLst>
              </a:tr>
            </a:tbl>
          </a:graphicData>
        </a:graphic>
      </p:graphicFrame>
      <p:graphicFrame>
        <p:nvGraphicFramePr>
          <p:cNvPr id="11" name="表格 10">
            <a:extLst>
              <a:ext uri="{FF2B5EF4-FFF2-40B4-BE49-F238E27FC236}">
                <a16:creationId xmlns:a16="http://schemas.microsoft.com/office/drawing/2014/main" id="{55CCCA0A-4B21-4A16-8F3E-C1AB693C0D5C}"/>
              </a:ext>
            </a:extLst>
          </p:cNvPr>
          <p:cNvGraphicFramePr>
            <a:graphicFrameLocks noGrp="1"/>
          </p:cNvGraphicFramePr>
          <p:nvPr>
            <p:extLst>
              <p:ext uri="{D42A27DB-BD31-4B8C-83A1-F6EECF244321}">
                <p14:modId xmlns:p14="http://schemas.microsoft.com/office/powerpoint/2010/main" val="3536596257"/>
              </p:ext>
            </p:extLst>
          </p:nvPr>
        </p:nvGraphicFramePr>
        <p:xfrm>
          <a:off x="6624736" y="1626040"/>
          <a:ext cx="4009218" cy="4119570"/>
        </p:xfrm>
        <a:graphic>
          <a:graphicData uri="http://schemas.openxmlformats.org/drawingml/2006/table">
            <a:tbl>
              <a:tblPr>
                <a:tableStyleId>{69CF1AB2-1976-4502-BF36-3FF5EA218861}</a:tableStyleId>
              </a:tblPr>
              <a:tblGrid>
                <a:gridCol w="736406">
                  <a:extLst>
                    <a:ext uri="{9D8B030D-6E8A-4147-A177-3AD203B41FA5}">
                      <a16:colId xmlns:a16="http://schemas.microsoft.com/office/drawing/2014/main" val="1044769253"/>
                    </a:ext>
                  </a:extLst>
                </a:gridCol>
                <a:gridCol w="736406">
                  <a:extLst>
                    <a:ext uri="{9D8B030D-6E8A-4147-A177-3AD203B41FA5}">
                      <a16:colId xmlns:a16="http://schemas.microsoft.com/office/drawing/2014/main" val="1594652816"/>
                    </a:ext>
                  </a:extLst>
                </a:gridCol>
                <a:gridCol w="736406">
                  <a:extLst>
                    <a:ext uri="{9D8B030D-6E8A-4147-A177-3AD203B41FA5}">
                      <a16:colId xmlns:a16="http://schemas.microsoft.com/office/drawing/2014/main" val="603358624"/>
                    </a:ext>
                  </a:extLst>
                </a:gridCol>
                <a:gridCol w="1800000">
                  <a:extLst>
                    <a:ext uri="{9D8B030D-6E8A-4147-A177-3AD203B41FA5}">
                      <a16:colId xmlns:a16="http://schemas.microsoft.com/office/drawing/2014/main" val="244900059"/>
                    </a:ext>
                  </a:extLst>
                </a:gridCol>
              </a:tblGrid>
              <a:tr h="294255">
                <a:tc>
                  <a:txBody>
                    <a:bodyPr/>
                    <a:lstStyle/>
                    <a:p>
                      <a:pPr algn="ctr" fontAlgn="b"/>
                      <a:r>
                        <a:rPr lang="en-AU" sz="1800" b="1" u="none" strike="noStrike" dirty="0">
                          <a:effectLst/>
                        </a:rPr>
                        <a:t>Rank</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Letter</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Freq</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marL="0" algn="ctr" defTabSz="914400" rtl="0" eaLnBrk="1" fontAlgn="b" latinLnBrk="0" hangingPunct="1"/>
                      <a:r>
                        <a:rPr lang="en-AU" sz="1800" b="1" u="none" strike="noStrike" kern="1200" dirty="0">
                          <a:solidFill>
                            <a:schemeClr val="dk1"/>
                          </a:solidFill>
                          <a:effectLst/>
                          <a:latin typeface="+mn-lt"/>
                          <a:ea typeface="+mn-ea"/>
                          <a:cs typeface="+mn-cs"/>
                        </a:rPr>
                        <a:t>Change in Rank</a:t>
                      </a:r>
                    </a:p>
                  </a:txBody>
                  <a:tcPr marL="6715" marR="6715" marT="6715" marB="0" anchor="b"/>
                </a:tc>
                <a:extLst>
                  <a:ext uri="{0D108BD9-81ED-4DB2-BD59-A6C34878D82A}">
                    <a16:rowId xmlns:a16="http://schemas.microsoft.com/office/drawing/2014/main" val="2739509235"/>
                  </a:ext>
                </a:extLst>
              </a:tr>
              <a:tr h="294255">
                <a:tc>
                  <a:txBody>
                    <a:bodyPr/>
                    <a:lstStyle/>
                    <a:p>
                      <a:pPr algn="ctr" fontAlgn="b"/>
                      <a:r>
                        <a:rPr lang="en-US" altLang="zh-CN" sz="1800" b="0" i="0" u="none" strike="noStrike" dirty="0">
                          <a:solidFill>
                            <a:srgbClr val="000000"/>
                          </a:solidFill>
                          <a:effectLst/>
                          <a:latin typeface="+mn-lt"/>
                          <a:ea typeface="宋体" panose="02010600030101010101" pitchFamily="2" charset="-122"/>
                        </a:rPr>
                        <a:t>14</a:t>
                      </a:r>
                    </a:p>
                  </a:txBody>
                  <a:tcPr marL="7620" marR="7620" marT="7620" marB="0" anchor="b"/>
                </a:tc>
                <a:tc>
                  <a:txBody>
                    <a:bodyPr/>
                    <a:lstStyle/>
                    <a:p>
                      <a:pPr algn="ctr" fontAlgn="b"/>
                      <a:r>
                        <a:rPr lang="en-AU" sz="1800" b="0" i="0" u="none" strike="noStrike" kern="1200" dirty="0">
                          <a:solidFill>
                            <a:srgbClr val="000000"/>
                          </a:solidFill>
                          <a:effectLst/>
                          <a:latin typeface="+mn-lt"/>
                          <a:ea typeface="宋体" panose="02010600030101010101" pitchFamily="2" charset="-122"/>
                          <a:cs typeface="+mn-cs"/>
                        </a:rPr>
                        <a:t>f</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22</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3770693631"/>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15</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u</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19</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726685954"/>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16</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p</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16</a:t>
                      </a:r>
                    </a:p>
                  </a:txBody>
                  <a:tcPr marL="7620" marR="7620" marT="7620" marB="0" anchor="b"/>
                </a:tc>
                <a:tc>
                  <a:txBody>
                    <a:bodyPr/>
                    <a:lstStyle/>
                    <a:p>
                      <a:pPr algn="ctr" fontAlgn="b"/>
                      <a:r>
                        <a:rPr lang="zh-CN" altLang="en-US" sz="1800" b="0" i="0" u="none" strike="noStrike" kern="1200">
                          <a:solidFill>
                            <a:srgbClr val="000000"/>
                          </a:solidFill>
                          <a:effectLst/>
                          <a:latin typeface="+mn-lt"/>
                          <a:ea typeface="宋体" panose="02010600030101010101" pitchFamily="2" charset="-122"/>
                          <a:cs typeface="+mn-cs"/>
                        </a:rPr>
                        <a:t>↑</a:t>
                      </a:r>
                      <a:r>
                        <a:rPr lang="en-US" altLang="zh-CN" sz="1800" b="0" i="0" u="none" strike="noStrike" kern="1200">
                          <a:solidFill>
                            <a:srgbClr val="000000"/>
                          </a:solidFill>
                          <a:effectLst/>
                          <a:latin typeface="+mn-lt"/>
                          <a:ea typeface="宋体" panose="02010600030101010101" pitchFamily="2" charset="-122"/>
                          <a:cs typeface="+mn-cs"/>
                        </a:rPr>
                        <a:t>2</a:t>
                      </a:r>
                    </a:p>
                  </a:txBody>
                  <a:tcPr marL="7620" marR="7620" marT="7620" marB="0" anchor="b"/>
                </a:tc>
                <a:extLst>
                  <a:ext uri="{0D108BD9-81ED-4DB2-BD59-A6C34878D82A}">
                    <a16:rowId xmlns:a16="http://schemas.microsoft.com/office/drawing/2014/main" val="4143383104"/>
                  </a:ext>
                </a:extLst>
              </a:tr>
              <a:tr h="294255">
                <a:tc>
                  <a:txBody>
                    <a:bodyPr/>
                    <a:lstStyle/>
                    <a:p>
                      <a:pPr algn="ctr" fontAlgn="b"/>
                      <a:r>
                        <a:rPr lang="en-US" altLang="zh-CN" sz="1800" b="0" i="0" u="none" strike="noStrike" dirty="0">
                          <a:solidFill>
                            <a:srgbClr val="000000"/>
                          </a:solidFill>
                          <a:effectLst/>
                          <a:latin typeface="+mn-lt"/>
                          <a:ea typeface="宋体" panose="02010600030101010101" pitchFamily="2" charset="-122"/>
                        </a:rPr>
                        <a:t>17</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b</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15</a:t>
                      </a:r>
                    </a:p>
                  </a:txBody>
                  <a:tcPr marL="7620" marR="7620" marT="7620" marB="0" anchor="b"/>
                </a:tc>
                <a:tc>
                  <a:txBody>
                    <a:bodyPr/>
                    <a:lstStyle/>
                    <a:p>
                      <a:pPr algn="ctr" fontAlgn="b"/>
                      <a:r>
                        <a:rPr lang="zh-CN" altLang="en-US" sz="1800" b="0" i="0" u="none" strike="noStrike" kern="1200">
                          <a:solidFill>
                            <a:srgbClr val="000000"/>
                          </a:solidFill>
                          <a:effectLst/>
                          <a:latin typeface="+mn-lt"/>
                          <a:ea typeface="宋体" panose="02010600030101010101" pitchFamily="2" charset="-122"/>
                          <a:cs typeface="+mn-cs"/>
                        </a:rPr>
                        <a:t>↓</a:t>
                      </a:r>
                      <a:r>
                        <a:rPr lang="en-US" altLang="zh-CN" sz="1800" b="0" i="0" u="none" strike="noStrike" kern="1200">
                          <a:solidFill>
                            <a:srgbClr val="000000"/>
                          </a:solidFill>
                          <a:effectLst/>
                          <a:latin typeface="+mn-lt"/>
                          <a:ea typeface="宋体" panose="02010600030101010101" pitchFamily="2" charset="-122"/>
                          <a:cs typeface="+mn-cs"/>
                        </a:rPr>
                        <a:t>1</a:t>
                      </a:r>
                    </a:p>
                  </a:txBody>
                  <a:tcPr marL="7620" marR="7620" marT="7620" marB="0" anchor="b"/>
                </a:tc>
                <a:extLst>
                  <a:ext uri="{0D108BD9-81ED-4DB2-BD59-A6C34878D82A}">
                    <a16:rowId xmlns:a16="http://schemas.microsoft.com/office/drawing/2014/main" val="42825351"/>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18</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k</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15</a:t>
                      </a:r>
                    </a:p>
                  </a:txBody>
                  <a:tcPr marL="7620" marR="7620" marT="7620" marB="0" anchor="b"/>
                </a:tc>
                <a:tc>
                  <a:txBody>
                    <a:bodyPr/>
                    <a:lstStyle/>
                    <a:p>
                      <a:pPr algn="ctr" fontAlgn="b"/>
                      <a:r>
                        <a:rPr lang="zh-CN" altLang="en-US" sz="1800" b="0" i="0" u="none" strike="noStrike" kern="1200">
                          <a:solidFill>
                            <a:srgbClr val="000000"/>
                          </a:solidFill>
                          <a:effectLst/>
                          <a:latin typeface="+mn-lt"/>
                          <a:ea typeface="宋体" panose="02010600030101010101" pitchFamily="2" charset="-122"/>
                          <a:cs typeface="+mn-cs"/>
                        </a:rPr>
                        <a:t>↑</a:t>
                      </a:r>
                      <a:r>
                        <a:rPr lang="en-US" altLang="zh-CN" sz="1800" b="0" i="0" u="none" strike="noStrike" kern="1200">
                          <a:solidFill>
                            <a:srgbClr val="000000"/>
                          </a:solidFill>
                          <a:effectLst/>
                          <a:latin typeface="+mn-lt"/>
                          <a:ea typeface="宋体" panose="02010600030101010101" pitchFamily="2" charset="-122"/>
                          <a:cs typeface="+mn-cs"/>
                        </a:rPr>
                        <a:t>2</a:t>
                      </a:r>
                    </a:p>
                  </a:txBody>
                  <a:tcPr marL="7620" marR="7620" marT="7620" marB="0" anchor="b"/>
                </a:tc>
                <a:extLst>
                  <a:ext uri="{0D108BD9-81ED-4DB2-BD59-A6C34878D82A}">
                    <a16:rowId xmlns:a16="http://schemas.microsoft.com/office/drawing/2014/main" val="1988278732"/>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19</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c</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14</a:t>
                      </a:r>
                    </a:p>
                  </a:txBody>
                  <a:tcPr marL="7620" marR="7620" marT="7620" marB="0" anchor="b"/>
                </a:tc>
                <a:tc>
                  <a:txBody>
                    <a:bodyPr/>
                    <a:lstStyle/>
                    <a:p>
                      <a:pPr algn="ctr" fontAlgn="b"/>
                      <a:r>
                        <a:rPr lang="zh-CN" altLang="en-US" sz="1800" b="0" i="0" u="none" strike="noStrike" kern="1200" dirty="0">
                          <a:solidFill>
                            <a:srgbClr val="000000"/>
                          </a:solidFill>
                          <a:effectLst/>
                          <a:latin typeface="+mn-lt"/>
                          <a:ea typeface="宋体" panose="02010600030101010101" pitchFamily="2" charset="-122"/>
                          <a:cs typeface="+mn-cs"/>
                        </a:rPr>
                        <a:t>↓</a:t>
                      </a:r>
                      <a:r>
                        <a:rPr lang="en-US" altLang="zh-CN" sz="1800" b="0" i="0" u="none" strike="noStrike" kern="1200" dirty="0">
                          <a:solidFill>
                            <a:srgbClr val="000000"/>
                          </a:solidFill>
                          <a:effectLst/>
                          <a:latin typeface="+mn-lt"/>
                          <a:ea typeface="宋体" panose="02010600030101010101" pitchFamily="2" charset="-122"/>
                          <a:cs typeface="+mn-cs"/>
                        </a:rPr>
                        <a:t>2</a:t>
                      </a:r>
                    </a:p>
                  </a:txBody>
                  <a:tcPr marL="7620" marR="7620" marT="7620" marB="0" anchor="b"/>
                </a:tc>
                <a:extLst>
                  <a:ext uri="{0D108BD9-81ED-4DB2-BD59-A6C34878D82A}">
                    <a16:rowId xmlns:a16="http://schemas.microsoft.com/office/drawing/2014/main" val="1803254013"/>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20</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y</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14</a:t>
                      </a:r>
                    </a:p>
                  </a:txBody>
                  <a:tcPr marL="7620" marR="7620" marT="7620" marB="0" anchor="b"/>
                </a:tc>
                <a:tc>
                  <a:txBody>
                    <a:bodyPr/>
                    <a:lstStyle/>
                    <a:p>
                      <a:pPr algn="ctr" fontAlgn="b"/>
                      <a:r>
                        <a:rPr lang="zh-CN" altLang="en-US" sz="1800" b="0" i="0" u="none" strike="noStrike" kern="1200">
                          <a:solidFill>
                            <a:srgbClr val="000000"/>
                          </a:solidFill>
                          <a:effectLst/>
                          <a:latin typeface="+mn-lt"/>
                          <a:ea typeface="宋体" panose="02010600030101010101" pitchFamily="2" charset="-122"/>
                          <a:cs typeface="+mn-cs"/>
                        </a:rPr>
                        <a:t>↓</a:t>
                      </a:r>
                      <a:r>
                        <a:rPr lang="en-US" altLang="zh-CN" sz="1800" b="0" i="0" u="none" strike="noStrike" kern="1200">
                          <a:solidFill>
                            <a:srgbClr val="000000"/>
                          </a:solidFill>
                          <a:effectLst/>
                          <a:latin typeface="+mn-lt"/>
                          <a:ea typeface="宋体" panose="02010600030101010101" pitchFamily="2" charset="-122"/>
                          <a:cs typeface="+mn-cs"/>
                        </a:rPr>
                        <a:t>1</a:t>
                      </a:r>
                    </a:p>
                  </a:txBody>
                  <a:tcPr marL="7620" marR="7620" marT="7620" marB="0" anchor="b"/>
                </a:tc>
                <a:extLst>
                  <a:ext uri="{0D108BD9-81ED-4DB2-BD59-A6C34878D82A}">
                    <a16:rowId xmlns:a16="http://schemas.microsoft.com/office/drawing/2014/main" val="542781950"/>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21</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w</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13</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1900220218"/>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22</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v</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9</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3359439054"/>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23</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z</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2</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1862572052"/>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24</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j</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1</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187656363"/>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25</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q</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1</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1981758409"/>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26</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x</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1</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1464010668"/>
                  </a:ext>
                </a:extLst>
              </a:tr>
            </a:tbl>
          </a:graphicData>
        </a:graphic>
      </p:graphicFrame>
      <p:sp>
        <p:nvSpPr>
          <p:cNvPr id="12" name="文本框 11">
            <a:extLst>
              <a:ext uri="{FF2B5EF4-FFF2-40B4-BE49-F238E27FC236}">
                <a16:creationId xmlns:a16="http://schemas.microsoft.com/office/drawing/2014/main" id="{5B8010CA-5E73-42E1-BBC0-5962FF544B72}"/>
              </a:ext>
            </a:extLst>
          </p:cNvPr>
          <p:cNvSpPr txBox="1"/>
          <p:nvPr/>
        </p:nvSpPr>
        <p:spPr>
          <a:xfrm>
            <a:off x="3616661" y="6013511"/>
            <a:ext cx="5594801" cy="461665"/>
          </a:xfrm>
          <a:prstGeom prst="rect">
            <a:avLst/>
          </a:prstGeom>
          <a:noFill/>
        </p:spPr>
        <p:txBody>
          <a:bodyPr wrap="none" rtlCol="0">
            <a:spAutoFit/>
          </a:bodyPr>
          <a:lstStyle/>
          <a:p>
            <a:r>
              <a:rPr lang="en-US" altLang="zh-CN" sz="2400" b="1" dirty="0"/>
              <a:t>Frequency of Letters-Compressed Text</a:t>
            </a:r>
          </a:p>
        </p:txBody>
      </p:sp>
    </p:spTree>
    <p:extLst>
      <p:ext uri="{BB962C8B-B14F-4D97-AF65-F5344CB8AC3E}">
        <p14:creationId xmlns:p14="http://schemas.microsoft.com/office/powerpoint/2010/main" val="2664762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9131633" cy="2123658"/>
            <a:chOff x="460236" y="529679"/>
            <a:chExt cx="9131633" cy="2123658"/>
          </a:xfrm>
        </p:grpSpPr>
        <p:sp>
          <p:nvSpPr>
            <p:cNvPr id="3" name="文本框 2">
              <a:extLst>
                <a:ext uri="{FF2B5EF4-FFF2-40B4-BE49-F238E27FC236}">
                  <a16:creationId xmlns:a16="http://schemas.microsoft.com/office/drawing/2014/main" id="{C522D410-DCC4-4FE8-997E-5C7355152616}"/>
                </a:ext>
              </a:extLst>
            </p:cNvPr>
            <p:cNvSpPr txBox="1"/>
            <p:nvPr/>
          </p:nvSpPr>
          <p:spPr>
            <a:xfrm>
              <a:off x="918411" y="529679"/>
              <a:ext cx="8673458" cy="2123658"/>
            </a:xfrm>
            <a:prstGeom prst="rect">
              <a:avLst/>
            </a:prstGeom>
            <a:noFill/>
          </p:spPr>
          <p:txBody>
            <a:bodyPr wrap="square" rtlCol="0">
              <a:spAutoFit/>
            </a:bodyPr>
            <a:lstStyle/>
            <a:p>
              <a:r>
                <a:rPr lang="en-US" altLang="zh-CN" sz="4400" b="1" dirty="0"/>
                <a:t>Complete Expression</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id="{692172C9-A8FA-471E-94C6-9D5B960D2012}"/>
              </a:ext>
            </a:extLst>
          </p:cNvPr>
          <p:cNvSpPr txBox="1"/>
          <p:nvPr/>
        </p:nvSpPr>
        <p:spPr>
          <a:xfrm>
            <a:off x="953048" y="2709003"/>
            <a:ext cx="10958865" cy="3970318"/>
          </a:xfrm>
          <a:prstGeom prst="rect">
            <a:avLst/>
          </a:prstGeom>
          <a:noFill/>
        </p:spPr>
        <p:txBody>
          <a:bodyPr wrap="square" rtlCol="0">
            <a:spAutoFit/>
          </a:bodyPr>
          <a:lstStyle/>
          <a:p>
            <a:r>
              <a:rPr lang="pt-BR" altLang="zh-CN" dirty="0"/>
              <a:t>h,l,2,r,b,r,y,r,e,h,r,n,r,c,t,v,m,t,k,g,x,b,h,n,2,r,e,r,e,t,2,e,w,e,s,t,w,e,r,s,y,s,n,s,l,g,h,b,2,e,t,l,s,r,e,f,t,p,r,w,s,v,e,w,p,s,f,h,e,$,t,g,m,p,h,3,d,w,d,r,s,e,s,y,2,n,s,m,2,e,f,e,m,a,e,i,d,a,i,n,o,s,o,n,r,a,i,a,i,a,o,r,g,s,a,n,f,s,n,2,l,a,u,e,d,i,g,n,5,e,n,d,n,e,a,n,2,i,t,n,2,l,a,n,i,2,d,n,3,e,n,o,n,e,n,l,n,e,3,d,2,r,2,c,v,f,c,r,b,d,h,5,s,d,n,s,t,r,k,l,s,k,d,r,s,h,2,r,e,m,2,w,h,o,e,h,s,l,2,b,v,2,r,m,s,c,2,h,m,h,e,g,e,g,h,3,m,v,2,g,4,d,2,g,d,p,v,g,p,m,k,t,h,k,o,2,m,h,l,r,c,r,p,m,n,s,2,h,3,m,n,s,h,m,h,s,h,j,h,e,3,o,2,i,2,o,2,l,g,f,2,o,2,s,y,n,o,6,a,o,n,e,n,3,i,7,n,2,u,2,i,n,g,n,i,n,5,f,n,6,t,s,t,c,t,11,s,t,5,m,t,9,g,t,2,i,w,a,t,s,g,t,l,r,p,2,a,v,d,a,l,n,t,7,l,s,2,r,w,2,f,2,t,l,e,n,k,d,w,m,a,2,t,r,z,n,l,k,g,v,r,z,t,f,k,w,d,m,f,d,r,2,t,r,2,m,g,d,s,d,h,g,s,2,n,k,u,v,l,y,c,2,s,a,i,s,c,2,e,t,o,2,n,2,c,f,d,p,s,i,o,r,s,o,p,h,u,y,o,i,g,l,a,i,e,2,i,l,a,b,g,a,f,l,o,2,l,u,e,a,s,e,d,n,d,u,y,2,a,s,3,o,a,3,o,i,a,o,3,e,a,2,g,o,i,e,a,e,n,s,i,e,o,w,i,e,a,i,a,3,u,2,e,a,5,i,a,i,a,3,u,a,2,i,2,o,a,i,e,i,3,a,i,a,i,4,o,i,3,o,i,o,i,s,o,e,i,a,2,o,i,2,n,e,2,u,s,d,2,e,k,a,e,i,a,i,3,a,e,2,i,o,g,n,t,o,p,d,g,t,l,r,t,g,s,r,s,h,r,3,m,o,2,h,d,n,b,2,c,2,r,t,o,d,n,e,o,m,l,s,e,b,l,b,2,l,m,b,r,d,s,b,f,w,s,n,l,t,p,h,t,o,r,t,u,n,2,r,s,r,y,h,s,m,y,l,c,n,3,d,a,r,u,i,2,o,s,d,e,s,y,p,o,y,m,a,e,d,t,2,e,t,b,f,e,t,c,b,g,o,e,d,t,e,o,e,2,a,d,o,e,t,e,t,y,p,t,2,o,a,e,4,f,t,c,h,s,o,a,e,o,e,o,e,3,o,a,t,u,a,l,2,e,n,u,i,k,e,2,s,g,d,t,s,o,d,u,o,d,n,p,o,a,t,a,k,i,e,l,e,k,e,2,f,s,d,f,e,f,e,l,s,e,d,k,e,r,e,y,n,p,e,t,e,2,o,e,r,o,d,i,a,e,r,a,2,e,t,r,e,a,m,h,t,a,s,g,r,2,t,2,m,s,t,u,f,2,s,n,s,3,d,s,2,i,a,s,e,u,s,l,2,a,g,e,t,g,r,t,f,g,d,3,h,g,r,t,o,e,d,s,y,n,u,n,s,a,e,a,2,e,o,e,d,r,n,2,r,o,e,u,n,s,3,h,a,u,a,2,s,5,d,n,i,3,l,i,e,i,2,e,o,a,2,i,e,m,l,o,q,f,o,s,t,e,o,s,o,d,c,p,o,b,o,r,o,2,n,e,o,e,a,i,o,l,i,r,e,t,o,2,s,2,e,s,2,t,e,o,a,s,o,e,a,r,d,w,n,l,s,3,k,f,m,a,b,m,l,a,i</a:t>
            </a:r>
            <a:endParaRPr lang="en-US" altLang="zh-CN" dirty="0"/>
          </a:p>
        </p:txBody>
      </p:sp>
      <p:sp>
        <p:nvSpPr>
          <p:cNvPr id="12" name="文本框 11">
            <a:extLst>
              <a:ext uri="{FF2B5EF4-FFF2-40B4-BE49-F238E27FC236}">
                <a16:creationId xmlns:a16="http://schemas.microsoft.com/office/drawing/2014/main" id="{67200E05-9F35-4BF1-A29D-5989E08FD9DD}"/>
              </a:ext>
            </a:extLst>
          </p:cNvPr>
          <p:cNvSpPr txBox="1"/>
          <p:nvPr/>
        </p:nvSpPr>
        <p:spPr>
          <a:xfrm>
            <a:off x="953049" y="1559175"/>
            <a:ext cx="5371983" cy="830997"/>
          </a:xfrm>
          <a:prstGeom prst="rect">
            <a:avLst/>
          </a:prstGeom>
          <a:noFill/>
        </p:spPr>
        <p:txBody>
          <a:bodyPr wrap="none" rtlCol="0">
            <a:spAutoFit/>
          </a:bodyPr>
          <a:lstStyle/>
          <a:p>
            <a:r>
              <a:rPr lang="en-US" altLang="zh-CN" sz="2400" b="1" dirty="0"/>
              <a:t># symbols (letters + digits): 921</a:t>
            </a:r>
          </a:p>
          <a:p>
            <a:r>
              <a:rPr lang="en-US" altLang="zh-CN" sz="2400" b="1" dirty="0"/>
              <a:t>Complete compression factor: 92.01%</a:t>
            </a:r>
          </a:p>
        </p:txBody>
      </p:sp>
    </p:spTree>
    <p:extLst>
      <p:ext uri="{BB962C8B-B14F-4D97-AF65-F5344CB8AC3E}">
        <p14:creationId xmlns:p14="http://schemas.microsoft.com/office/powerpoint/2010/main" val="22096710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9131633" cy="2123658"/>
            <a:chOff x="460236" y="529679"/>
            <a:chExt cx="9131633" cy="2123658"/>
          </a:xfrm>
        </p:grpSpPr>
        <p:sp>
          <p:nvSpPr>
            <p:cNvPr id="3" name="文本框 2">
              <a:extLst>
                <a:ext uri="{FF2B5EF4-FFF2-40B4-BE49-F238E27FC236}">
                  <a16:creationId xmlns:a16="http://schemas.microsoft.com/office/drawing/2014/main" id="{C522D410-DCC4-4FE8-997E-5C7355152616}"/>
                </a:ext>
              </a:extLst>
            </p:cNvPr>
            <p:cNvSpPr txBox="1"/>
            <p:nvPr/>
          </p:nvSpPr>
          <p:spPr>
            <a:xfrm>
              <a:off x="918411" y="529679"/>
              <a:ext cx="8673458" cy="2123658"/>
            </a:xfrm>
            <a:prstGeom prst="rect">
              <a:avLst/>
            </a:prstGeom>
            <a:noFill/>
          </p:spPr>
          <p:txBody>
            <a:bodyPr wrap="square" rtlCol="0">
              <a:spAutoFit/>
            </a:bodyPr>
            <a:lstStyle/>
            <a:p>
              <a:r>
                <a:rPr lang="en-US" altLang="zh-CN" sz="4400" b="1" dirty="0"/>
                <a:t>Complete Expression</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8" name="表格 7">
            <a:extLst>
              <a:ext uri="{FF2B5EF4-FFF2-40B4-BE49-F238E27FC236}">
                <a16:creationId xmlns:a16="http://schemas.microsoft.com/office/drawing/2014/main" id="{C9855F5B-B4B8-4F04-833D-C53CC06B6EA3}"/>
              </a:ext>
            </a:extLst>
          </p:cNvPr>
          <p:cNvGraphicFramePr>
            <a:graphicFrameLocks noGrp="1"/>
          </p:cNvGraphicFramePr>
          <p:nvPr>
            <p:extLst>
              <p:ext uri="{D42A27DB-BD31-4B8C-83A1-F6EECF244321}">
                <p14:modId xmlns:p14="http://schemas.microsoft.com/office/powerpoint/2010/main" val="523932129"/>
              </p:ext>
            </p:extLst>
          </p:nvPr>
        </p:nvGraphicFramePr>
        <p:xfrm>
          <a:off x="1055688" y="1846691"/>
          <a:ext cx="2408902" cy="3165649"/>
        </p:xfrm>
        <a:graphic>
          <a:graphicData uri="http://schemas.openxmlformats.org/drawingml/2006/table">
            <a:tbl>
              <a:tblPr>
                <a:tableStyleId>{69CF1AB2-1976-4502-BF36-3FF5EA218861}</a:tableStyleId>
              </a:tblPr>
              <a:tblGrid>
                <a:gridCol w="981874">
                  <a:extLst>
                    <a:ext uri="{9D8B030D-6E8A-4147-A177-3AD203B41FA5}">
                      <a16:colId xmlns:a16="http://schemas.microsoft.com/office/drawing/2014/main" val="4045080982"/>
                    </a:ext>
                  </a:extLst>
                </a:gridCol>
                <a:gridCol w="1427028">
                  <a:extLst>
                    <a:ext uri="{9D8B030D-6E8A-4147-A177-3AD203B41FA5}">
                      <a16:colId xmlns:a16="http://schemas.microsoft.com/office/drawing/2014/main" val="2111098890"/>
                    </a:ext>
                  </a:extLst>
                </a:gridCol>
              </a:tblGrid>
              <a:tr h="274648">
                <a:tc>
                  <a:txBody>
                    <a:bodyPr/>
                    <a:lstStyle/>
                    <a:p>
                      <a:pPr algn="ctr" fontAlgn="b"/>
                      <a:r>
                        <a:rPr lang="en-AU" sz="1800" b="1" u="none" strike="noStrike" dirty="0">
                          <a:effectLst/>
                        </a:rPr>
                        <a:t>Length of </a:t>
                      </a:r>
                    </a:p>
                    <a:p>
                      <a:pPr algn="ctr" fontAlgn="b"/>
                      <a:r>
                        <a:rPr lang="en-AU" sz="1800" b="1" u="none" strike="noStrike" dirty="0">
                          <a:effectLst/>
                        </a:rPr>
                        <a:t>Text</a:t>
                      </a:r>
                    </a:p>
                    <a:p>
                      <a:pPr algn="ctr" fontAlgn="b"/>
                      <a:r>
                        <a:rPr lang="en-AU" sz="1800" b="1" i="0" u="none" strike="noStrike" dirty="0">
                          <a:solidFill>
                            <a:srgbClr val="000000"/>
                          </a:solidFill>
                          <a:effectLst/>
                          <a:latin typeface="宋体" panose="02010600030101010101" pitchFamily="2" charset="-122"/>
                          <a:ea typeface="宋体" panose="02010600030101010101" pitchFamily="2" charset="-122"/>
                        </a:rPr>
                        <a:t>(with $)</a:t>
                      </a:r>
                    </a:p>
                  </a:txBody>
                  <a:tcPr marL="6715" marR="6715" marT="6715" marB="0" anchor="ctr"/>
                </a:tc>
                <a:tc>
                  <a:txBody>
                    <a:bodyPr/>
                    <a:lstStyle/>
                    <a:p>
                      <a:pPr algn="ctr" fontAlgn="b"/>
                      <a:r>
                        <a:rPr lang="en-AU" sz="1800" b="1" u="none" strike="noStrike" dirty="0">
                          <a:effectLst/>
                        </a:rPr>
                        <a:t>Complete Compression</a:t>
                      </a:r>
                    </a:p>
                    <a:p>
                      <a:pPr algn="ctr" fontAlgn="b"/>
                      <a:r>
                        <a:rPr lang="en-AU" sz="1800" b="1" i="0" u="none" strike="noStrike" dirty="0">
                          <a:solidFill>
                            <a:srgbClr val="000000"/>
                          </a:solidFill>
                          <a:effectLst/>
                          <a:latin typeface="宋体" panose="02010600030101010101" pitchFamily="2" charset="-122"/>
                          <a:ea typeface="宋体" panose="02010600030101010101" pitchFamily="2" charset="-122"/>
                        </a:rPr>
                        <a:t>Factor</a:t>
                      </a:r>
                    </a:p>
                    <a:p>
                      <a:pPr algn="ctr" fontAlgn="b"/>
                      <a:r>
                        <a:rPr lang="en-AU" sz="1800" b="1" i="0" u="none" strike="noStrike" dirty="0">
                          <a:solidFill>
                            <a:srgbClr val="000000"/>
                          </a:solidFill>
                          <a:effectLst/>
                          <a:latin typeface="宋体" panose="02010600030101010101" pitchFamily="2" charset="-122"/>
                          <a:ea typeface="宋体" panose="02010600030101010101" pitchFamily="2" charset="-122"/>
                        </a:rPr>
                        <a:t>(%)</a:t>
                      </a:r>
                    </a:p>
                  </a:txBody>
                  <a:tcPr marL="6715" marR="6715" marT="6715" marB="0" anchor="ctr"/>
                </a:tc>
                <a:extLst>
                  <a:ext uri="{0D108BD9-81ED-4DB2-BD59-A6C34878D82A}">
                    <a16:rowId xmlns:a16="http://schemas.microsoft.com/office/drawing/2014/main" val="950923689"/>
                  </a:ext>
                </a:extLst>
              </a:tr>
              <a:tr h="294522">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201</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95.52</a:t>
                      </a:r>
                    </a:p>
                  </a:txBody>
                  <a:tcPr marL="7620" marR="7620" marT="7620" marB="0" anchor="b"/>
                </a:tc>
                <a:extLst>
                  <a:ext uri="{0D108BD9-81ED-4DB2-BD59-A6C34878D82A}">
                    <a16:rowId xmlns:a16="http://schemas.microsoft.com/office/drawing/2014/main" val="652626459"/>
                  </a:ext>
                </a:extLst>
              </a:tr>
              <a:tr h="294522">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401</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94.26</a:t>
                      </a:r>
                    </a:p>
                  </a:txBody>
                  <a:tcPr marL="7620" marR="7620" marT="7620" marB="0" anchor="b"/>
                </a:tc>
                <a:extLst>
                  <a:ext uri="{0D108BD9-81ED-4DB2-BD59-A6C34878D82A}">
                    <a16:rowId xmlns:a16="http://schemas.microsoft.com/office/drawing/2014/main" val="2919276462"/>
                  </a:ext>
                </a:extLst>
              </a:tr>
              <a:tr h="294522">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601</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93.01</a:t>
                      </a:r>
                    </a:p>
                  </a:txBody>
                  <a:tcPr marL="7620" marR="7620" marT="7620" marB="0" anchor="b"/>
                </a:tc>
                <a:extLst>
                  <a:ext uri="{0D108BD9-81ED-4DB2-BD59-A6C34878D82A}">
                    <a16:rowId xmlns:a16="http://schemas.microsoft.com/office/drawing/2014/main" val="3908968970"/>
                  </a:ext>
                </a:extLst>
              </a:tr>
              <a:tr h="294522">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801</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92.26</a:t>
                      </a:r>
                    </a:p>
                  </a:txBody>
                  <a:tcPr marL="7620" marR="7620" marT="7620" marB="0" anchor="b"/>
                </a:tc>
                <a:extLst>
                  <a:ext uri="{0D108BD9-81ED-4DB2-BD59-A6C34878D82A}">
                    <a16:rowId xmlns:a16="http://schemas.microsoft.com/office/drawing/2014/main" val="886513346"/>
                  </a:ext>
                </a:extLst>
              </a:tr>
              <a:tr h="294522">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1001</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92.01</a:t>
                      </a:r>
                    </a:p>
                  </a:txBody>
                  <a:tcPr marL="7620" marR="7620" marT="7620" marB="0" anchor="b"/>
                </a:tc>
                <a:extLst>
                  <a:ext uri="{0D108BD9-81ED-4DB2-BD59-A6C34878D82A}">
                    <a16:rowId xmlns:a16="http://schemas.microsoft.com/office/drawing/2014/main" val="157264040"/>
                  </a:ext>
                </a:extLst>
              </a:tr>
              <a:tr h="294522">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1201</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92.09</a:t>
                      </a:r>
                    </a:p>
                  </a:txBody>
                  <a:tcPr marL="7620" marR="7620" marT="7620" marB="0" anchor="b"/>
                </a:tc>
                <a:extLst>
                  <a:ext uri="{0D108BD9-81ED-4DB2-BD59-A6C34878D82A}">
                    <a16:rowId xmlns:a16="http://schemas.microsoft.com/office/drawing/2014/main" val="4269805991"/>
                  </a:ext>
                </a:extLst>
              </a:tr>
              <a:tr h="294522">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1401</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91.22</a:t>
                      </a:r>
                    </a:p>
                  </a:txBody>
                  <a:tcPr marL="7620" marR="7620" marT="7620" marB="0" anchor="b"/>
                </a:tc>
                <a:extLst>
                  <a:ext uri="{0D108BD9-81ED-4DB2-BD59-A6C34878D82A}">
                    <a16:rowId xmlns:a16="http://schemas.microsoft.com/office/drawing/2014/main" val="580129573"/>
                  </a:ext>
                </a:extLst>
              </a:tr>
            </a:tbl>
          </a:graphicData>
        </a:graphic>
      </p:graphicFrame>
      <p:sp>
        <p:nvSpPr>
          <p:cNvPr id="11" name="文本框 10">
            <a:extLst>
              <a:ext uri="{FF2B5EF4-FFF2-40B4-BE49-F238E27FC236}">
                <a16:creationId xmlns:a16="http://schemas.microsoft.com/office/drawing/2014/main" id="{4146BF2D-46CA-4123-962C-A9ED9AAEDE30}"/>
              </a:ext>
            </a:extLst>
          </p:cNvPr>
          <p:cNvSpPr txBox="1"/>
          <p:nvPr/>
        </p:nvSpPr>
        <p:spPr>
          <a:xfrm>
            <a:off x="981546" y="5240216"/>
            <a:ext cx="2949846" cy="646331"/>
          </a:xfrm>
          <a:prstGeom prst="rect">
            <a:avLst/>
          </a:prstGeom>
          <a:noFill/>
        </p:spPr>
        <p:txBody>
          <a:bodyPr wrap="none" rtlCol="0">
            <a:spAutoFit/>
          </a:bodyPr>
          <a:lstStyle/>
          <a:p>
            <a:r>
              <a:rPr lang="en-US" altLang="zh-CN" dirty="0"/>
              <a:t>* A shorter text is the prefix </a:t>
            </a:r>
          </a:p>
          <a:p>
            <a:r>
              <a:rPr lang="en-US" altLang="zh-CN" dirty="0"/>
              <a:t>of a longer one.</a:t>
            </a:r>
            <a:endParaRPr lang="zh-CN" altLang="en-US" dirty="0"/>
          </a:p>
        </p:txBody>
      </p:sp>
      <p:pic>
        <p:nvPicPr>
          <p:cNvPr id="6" name="图片 5">
            <a:extLst>
              <a:ext uri="{FF2B5EF4-FFF2-40B4-BE49-F238E27FC236}">
                <a16:creationId xmlns:a16="http://schemas.microsoft.com/office/drawing/2014/main" id="{E5E3E3AF-9688-4912-965C-93768C85F956}"/>
              </a:ext>
            </a:extLst>
          </p:cNvPr>
          <p:cNvPicPr>
            <a:picLocks noChangeAspect="1"/>
          </p:cNvPicPr>
          <p:nvPr/>
        </p:nvPicPr>
        <p:blipFill>
          <a:blip r:embed="rId2"/>
          <a:stretch>
            <a:fillRect/>
          </a:stretch>
        </p:blipFill>
        <p:spPr>
          <a:xfrm>
            <a:off x="4572000" y="1693347"/>
            <a:ext cx="7438768" cy="5039765"/>
          </a:xfrm>
          <a:prstGeom prst="rect">
            <a:avLst/>
          </a:prstGeom>
        </p:spPr>
      </p:pic>
    </p:spTree>
    <p:extLst>
      <p:ext uri="{BB962C8B-B14F-4D97-AF65-F5344CB8AC3E}">
        <p14:creationId xmlns:p14="http://schemas.microsoft.com/office/powerpoint/2010/main" val="12642184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34B0EF60-E6BD-423E-B450-07295D5F1102}"/>
              </a:ext>
            </a:extLst>
          </p:cNvPr>
          <p:cNvGrpSpPr/>
          <p:nvPr/>
        </p:nvGrpSpPr>
        <p:grpSpPr>
          <a:xfrm>
            <a:off x="460236" y="529679"/>
            <a:ext cx="7032245" cy="2800767"/>
            <a:chOff x="460236" y="529679"/>
            <a:chExt cx="7032245" cy="2800767"/>
          </a:xfrm>
        </p:grpSpPr>
        <p:sp>
          <p:nvSpPr>
            <p:cNvPr id="2" name="文本框 1">
              <a:extLst>
                <a:ext uri="{FF2B5EF4-FFF2-40B4-BE49-F238E27FC236}">
                  <a16:creationId xmlns:a16="http://schemas.microsoft.com/office/drawing/2014/main" id="{ED3A513D-A64E-4AAB-8BD3-99190A19F75C}"/>
                </a:ext>
              </a:extLst>
            </p:cNvPr>
            <p:cNvSpPr txBox="1"/>
            <p:nvPr/>
          </p:nvSpPr>
          <p:spPr>
            <a:xfrm>
              <a:off x="918412" y="529679"/>
              <a:ext cx="6574069" cy="2800767"/>
            </a:xfrm>
            <a:prstGeom prst="rect">
              <a:avLst/>
            </a:prstGeom>
            <a:noFill/>
          </p:spPr>
          <p:txBody>
            <a:bodyPr wrap="square" rtlCol="0">
              <a:spAutoFit/>
            </a:bodyPr>
            <a:lstStyle/>
            <a:p>
              <a:r>
                <a:rPr lang="en-US" altLang="zh-CN" sz="4400" b="1" dirty="0" err="1"/>
                <a:t>Luceafãrul</a:t>
              </a:r>
              <a:r>
                <a:rPr lang="en-US" altLang="zh-CN" sz="4400" b="1" dirty="0"/>
                <a:t> (Evening Star), </a:t>
              </a:r>
            </a:p>
            <a:p>
              <a:r>
                <a:rPr lang="en-US" altLang="zh-CN" sz="4400" b="1" dirty="0"/>
                <a:t>Mihai </a:t>
              </a:r>
              <a:r>
                <a:rPr lang="en-US" altLang="zh-CN" sz="4400" b="1" dirty="0" err="1"/>
                <a:t>Eminescu</a:t>
              </a:r>
              <a:endParaRPr lang="en-US" altLang="zh-CN" sz="4400" b="1" dirty="0"/>
            </a:p>
            <a:p>
              <a:endParaRPr lang="en-US" altLang="zh-CN" sz="4400" b="1" dirty="0"/>
            </a:p>
            <a:p>
              <a:endParaRPr lang="en-US" altLang="zh-CN" sz="4400" b="1" dirty="0"/>
            </a:p>
          </p:txBody>
        </p:sp>
        <p:sp>
          <p:nvSpPr>
            <p:cNvPr id="3" name="矩形 2">
              <a:extLst>
                <a:ext uri="{FF2B5EF4-FFF2-40B4-BE49-F238E27FC236}">
                  <a16:creationId xmlns:a16="http://schemas.microsoft.com/office/drawing/2014/main" id="{62CBEAE6-76AB-40BB-A7D5-B409329F961C}"/>
                </a:ext>
              </a:extLst>
            </p:cNvPr>
            <p:cNvSpPr/>
            <p:nvPr/>
          </p:nvSpPr>
          <p:spPr>
            <a:xfrm>
              <a:off x="597348" y="629321"/>
              <a:ext cx="321064" cy="12153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48B8AC3E-FD77-49F8-B47A-C9FABEA16595}"/>
                </a:ext>
              </a:extLst>
            </p:cNvPr>
            <p:cNvSpPr/>
            <p:nvPr/>
          </p:nvSpPr>
          <p:spPr>
            <a:xfrm>
              <a:off x="460236" y="629321"/>
              <a:ext cx="84546" cy="12153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a:extLst>
              <a:ext uri="{FF2B5EF4-FFF2-40B4-BE49-F238E27FC236}">
                <a16:creationId xmlns:a16="http://schemas.microsoft.com/office/drawing/2014/main" id="{95D39BB0-97E5-4D85-923B-0F904DD6C305}"/>
              </a:ext>
            </a:extLst>
          </p:cNvPr>
          <p:cNvSpPr txBox="1"/>
          <p:nvPr/>
        </p:nvSpPr>
        <p:spPr>
          <a:xfrm>
            <a:off x="957944" y="2115503"/>
            <a:ext cx="4953226" cy="4247317"/>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A </a:t>
            </a:r>
            <a:r>
              <a:rPr lang="en-US" altLang="zh-CN" dirty="0" err="1">
                <a:latin typeface="Times New Roman" panose="02020603050405020304" pitchFamily="18" charset="0"/>
                <a:cs typeface="Times New Roman" panose="02020603050405020304" pitchFamily="18" charset="0"/>
              </a:rPr>
              <a:t>fost</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odatã</a:t>
            </a:r>
            <a:r>
              <a:rPr lang="en-US" altLang="zh-CN" dirty="0">
                <a:latin typeface="Times New Roman" panose="02020603050405020304" pitchFamily="18" charset="0"/>
                <a:cs typeface="Times New Roman" panose="02020603050405020304" pitchFamily="18" charset="0"/>
              </a:rPr>
              <a:t> ca-n </a:t>
            </a:r>
            <a:r>
              <a:rPr lang="en-US" altLang="zh-CN" dirty="0" err="1">
                <a:latin typeface="Times New Roman" panose="02020603050405020304" pitchFamily="18" charset="0"/>
                <a:cs typeface="Times New Roman" panose="02020603050405020304" pitchFamily="18" charset="0"/>
              </a:rPr>
              <a:t>povesti</a:t>
            </a:r>
            <a:r>
              <a:rPr lang="en-US" altLang="zh-CN" dirty="0">
                <a:latin typeface="Times New Roman" panose="02020603050405020304" pitchFamily="18" charset="0"/>
                <a:cs typeface="Times New Roman" panose="02020603050405020304" pitchFamily="18" charset="0"/>
              </a:rPr>
              <a:t>,</a:t>
            </a:r>
          </a:p>
          <a:p>
            <a:r>
              <a:rPr lang="en-US" altLang="zh-CN" dirty="0">
                <a:latin typeface="Times New Roman" panose="02020603050405020304" pitchFamily="18" charset="0"/>
                <a:cs typeface="Times New Roman" panose="02020603050405020304" pitchFamily="18" charset="0"/>
              </a:rPr>
              <a:t>A </a:t>
            </a:r>
            <a:r>
              <a:rPr lang="en-US" altLang="zh-CN" dirty="0" err="1">
                <a:latin typeface="Times New Roman" panose="02020603050405020304" pitchFamily="18" charset="0"/>
                <a:cs typeface="Times New Roman" panose="02020603050405020304" pitchFamily="18" charset="0"/>
              </a:rPr>
              <a:t>fost</a:t>
            </a:r>
            <a:r>
              <a:rPr lang="en-US" altLang="zh-CN" dirty="0">
                <a:latin typeface="Times New Roman" panose="02020603050405020304" pitchFamily="18" charset="0"/>
                <a:cs typeface="Times New Roman" panose="02020603050405020304" pitchFamily="18" charset="0"/>
              </a:rPr>
              <a:t> ca </a:t>
            </a:r>
            <a:r>
              <a:rPr lang="en-US" altLang="zh-CN" dirty="0" err="1">
                <a:latin typeface="Times New Roman" panose="02020603050405020304" pitchFamily="18" charset="0"/>
                <a:cs typeface="Times New Roman" panose="02020603050405020304" pitchFamily="18" charset="0"/>
              </a:rPr>
              <a:t>niciodatã</a:t>
            </a:r>
            <a:r>
              <a:rPr lang="en-US" altLang="zh-CN" dirty="0">
                <a:latin typeface="Times New Roman" panose="02020603050405020304" pitchFamily="18" charset="0"/>
                <a:cs typeface="Times New Roman" panose="02020603050405020304" pitchFamily="18" charset="0"/>
              </a:rPr>
              <a:t>,</a:t>
            </a:r>
          </a:p>
          <a:p>
            <a:r>
              <a:rPr lang="en-US" altLang="zh-CN" dirty="0">
                <a:latin typeface="Times New Roman" panose="02020603050405020304" pitchFamily="18" charset="0"/>
                <a:cs typeface="Times New Roman" panose="02020603050405020304" pitchFamily="18" charset="0"/>
              </a:rPr>
              <a:t>Din rude </a:t>
            </a:r>
            <a:r>
              <a:rPr lang="en-US" altLang="zh-CN" dirty="0" err="1">
                <a:latin typeface="Times New Roman" panose="02020603050405020304" pitchFamily="18" charset="0"/>
                <a:cs typeface="Times New Roman" panose="02020603050405020304" pitchFamily="18" charset="0"/>
              </a:rPr>
              <a:t>mãri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împãrãtesti</a:t>
            </a:r>
            <a:r>
              <a:rPr lang="en-US" altLang="zh-CN" dirty="0">
                <a:latin typeface="Times New Roman" panose="02020603050405020304" pitchFamily="18" charset="0"/>
                <a:cs typeface="Times New Roman" panose="02020603050405020304" pitchFamily="18" charset="0"/>
              </a:rPr>
              <a:t>,</a:t>
            </a:r>
          </a:p>
          <a:p>
            <a:r>
              <a:rPr lang="en-US" altLang="zh-CN" dirty="0">
                <a:latin typeface="Times New Roman" panose="02020603050405020304" pitchFamily="18" charset="0"/>
                <a:cs typeface="Times New Roman" panose="02020603050405020304" pitchFamily="18" charset="0"/>
              </a:rPr>
              <a:t>O </a:t>
            </a:r>
            <a:r>
              <a:rPr lang="en-US" altLang="zh-CN" dirty="0" err="1">
                <a:latin typeface="Times New Roman" panose="02020603050405020304" pitchFamily="18" charset="0"/>
                <a:cs typeface="Times New Roman" panose="02020603050405020304" pitchFamily="18" charset="0"/>
              </a:rPr>
              <a:t>prea</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frumoasã</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fatã</a:t>
            </a:r>
            <a:r>
              <a:rPr lang="en-US" altLang="zh-CN" dirty="0">
                <a:latin typeface="Times New Roman" panose="02020603050405020304" pitchFamily="18" charset="0"/>
                <a:cs typeface="Times New Roman" panose="02020603050405020304" pitchFamily="18" charset="0"/>
              </a:rPr>
              <a:t>.</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Si era una la </a:t>
            </a:r>
            <a:r>
              <a:rPr lang="en-US" altLang="zh-CN" dirty="0" err="1">
                <a:latin typeface="Times New Roman" panose="02020603050405020304" pitchFamily="18" charset="0"/>
                <a:cs typeface="Times New Roman" panose="02020603050405020304" pitchFamily="18" charset="0"/>
              </a:rPr>
              <a:t>pãrinti</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Si </a:t>
            </a:r>
            <a:r>
              <a:rPr lang="en-US" altLang="zh-CN" dirty="0" err="1">
                <a:latin typeface="Times New Roman" panose="02020603050405020304" pitchFamily="18" charset="0"/>
                <a:cs typeface="Times New Roman" panose="02020603050405020304" pitchFamily="18" charset="0"/>
              </a:rPr>
              <a:t>mîndrã</a:t>
            </a:r>
            <a:r>
              <a:rPr lang="en-US" altLang="zh-CN" dirty="0">
                <a:latin typeface="Times New Roman" panose="02020603050405020304" pitchFamily="18" charset="0"/>
                <a:cs typeface="Times New Roman" panose="02020603050405020304" pitchFamily="18" charset="0"/>
              </a:rPr>
              <a:t>-n </a:t>
            </a:r>
            <a:r>
              <a:rPr lang="en-US" altLang="zh-CN" dirty="0" err="1">
                <a:latin typeface="Times New Roman" panose="02020603050405020304" pitchFamily="18" charset="0"/>
                <a:cs typeface="Times New Roman" panose="02020603050405020304" pitchFamily="18" charset="0"/>
              </a:rPr>
              <a:t>toate</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cele</a:t>
            </a:r>
            <a:r>
              <a:rPr lang="en-US" altLang="zh-CN" dirty="0">
                <a:latin typeface="Times New Roman" panose="02020603050405020304" pitchFamily="18" charset="0"/>
                <a:cs typeface="Times New Roman" panose="02020603050405020304" pitchFamily="18" charset="0"/>
              </a:rPr>
              <a:t>,</a:t>
            </a:r>
          </a:p>
          <a:p>
            <a:r>
              <a:rPr lang="en-US" altLang="zh-CN" dirty="0">
                <a:latin typeface="Times New Roman" panose="02020603050405020304" pitchFamily="18" charset="0"/>
                <a:cs typeface="Times New Roman" panose="02020603050405020304" pitchFamily="18" charset="0"/>
              </a:rPr>
              <a:t>Cum e </a:t>
            </a:r>
            <a:r>
              <a:rPr lang="en-US" altLang="zh-CN" dirty="0" err="1">
                <a:latin typeface="Times New Roman" panose="02020603050405020304" pitchFamily="18" charset="0"/>
                <a:cs typeface="Times New Roman" panose="02020603050405020304" pitchFamily="18" charset="0"/>
              </a:rPr>
              <a:t>Fecioara</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între</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sfinti</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Si </a:t>
            </a:r>
            <a:r>
              <a:rPr lang="en-US" altLang="zh-CN" dirty="0" err="1">
                <a:latin typeface="Times New Roman" panose="02020603050405020304" pitchFamily="18" charset="0"/>
                <a:cs typeface="Times New Roman" panose="02020603050405020304" pitchFamily="18" charset="0"/>
              </a:rPr>
              <a:t>luna</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între</a:t>
            </a:r>
            <a:r>
              <a:rPr lang="en-US" altLang="zh-CN" dirty="0">
                <a:latin typeface="Times New Roman" panose="02020603050405020304" pitchFamily="18" charset="0"/>
                <a:cs typeface="Times New Roman" panose="02020603050405020304" pitchFamily="18" charset="0"/>
              </a:rPr>
              <a:t> stele.</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Din umbra </a:t>
            </a:r>
            <a:r>
              <a:rPr lang="en-US" altLang="zh-CN" dirty="0" err="1">
                <a:latin typeface="Times New Roman" panose="02020603050405020304" pitchFamily="18" charset="0"/>
                <a:cs typeface="Times New Roman" panose="02020603050405020304" pitchFamily="18" charset="0"/>
              </a:rPr>
              <a:t>falnicelor</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bolti</a:t>
            </a:r>
            <a:endParaRPr lang="en-US" altLang="zh-CN" dirty="0">
              <a:latin typeface="Times New Roman" panose="02020603050405020304" pitchFamily="18" charset="0"/>
              <a:cs typeface="Times New Roman" panose="02020603050405020304" pitchFamily="18" charset="0"/>
            </a:endParaRPr>
          </a:p>
          <a:p>
            <a:r>
              <a:rPr lang="en-US" altLang="zh-CN" dirty="0" err="1">
                <a:latin typeface="Times New Roman" panose="02020603050405020304" pitchFamily="18" charset="0"/>
                <a:cs typeface="Times New Roman" panose="02020603050405020304" pitchFamily="18" charset="0"/>
              </a:rPr>
              <a:t>Ea</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pasul</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si</a:t>
            </a:r>
            <a:r>
              <a:rPr lang="en-US" altLang="zh-CN" dirty="0">
                <a:latin typeface="Times New Roman" panose="02020603050405020304" pitchFamily="18" charset="0"/>
                <a:cs typeface="Times New Roman" panose="02020603050405020304" pitchFamily="18" charset="0"/>
              </a:rPr>
              <a:t>-l </a:t>
            </a:r>
            <a:r>
              <a:rPr lang="en-US" altLang="zh-CN" dirty="0" err="1">
                <a:latin typeface="Times New Roman" panose="02020603050405020304" pitchFamily="18" charset="0"/>
                <a:cs typeface="Times New Roman" panose="02020603050405020304" pitchFamily="18" charset="0"/>
              </a:rPr>
              <a:t>îndreaptã</a:t>
            </a:r>
            <a:endParaRPr lang="en-US" altLang="zh-CN" dirty="0">
              <a:latin typeface="Times New Roman" panose="02020603050405020304" pitchFamily="18" charset="0"/>
              <a:cs typeface="Times New Roman" panose="02020603050405020304" pitchFamily="18" charset="0"/>
            </a:endParaRPr>
          </a:p>
          <a:p>
            <a:r>
              <a:rPr lang="en-US" altLang="zh-CN" dirty="0" err="1">
                <a:latin typeface="Times New Roman" panose="02020603050405020304" pitchFamily="18" charset="0"/>
                <a:cs typeface="Times New Roman" panose="02020603050405020304" pitchFamily="18" charset="0"/>
              </a:rPr>
              <a:t>Lîngã</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fereastrã</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unde</a:t>
            </a:r>
            <a:r>
              <a:rPr lang="en-US" altLang="zh-CN" dirty="0">
                <a:latin typeface="Times New Roman" panose="02020603050405020304" pitchFamily="18" charset="0"/>
                <a:cs typeface="Times New Roman" panose="02020603050405020304" pitchFamily="18" charset="0"/>
              </a:rPr>
              <a:t>-n colt</a:t>
            </a:r>
          </a:p>
          <a:p>
            <a:r>
              <a:rPr lang="en-US" altLang="zh-CN" dirty="0" err="1">
                <a:latin typeface="Times New Roman" panose="02020603050405020304" pitchFamily="18" charset="0"/>
                <a:cs typeface="Times New Roman" panose="02020603050405020304" pitchFamily="18" charset="0"/>
              </a:rPr>
              <a:t>Luceafãrul</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asteaptã</a:t>
            </a:r>
            <a:r>
              <a:rPr lang="en-US" altLang="zh-CN" dirty="0">
                <a:latin typeface="Times New Roman" panose="02020603050405020304" pitchFamily="18" charset="0"/>
                <a:cs typeface="Times New Roman" panose="02020603050405020304" pitchFamily="18" charset="0"/>
              </a:rPr>
              <a:t>.</a:t>
            </a:r>
          </a:p>
          <a:p>
            <a:r>
              <a:rPr lang="en-US" altLang="zh-CN" dirty="0">
                <a:latin typeface="Times New Roman" panose="02020603050405020304" pitchFamily="18" charset="0"/>
                <a:cs typeface="Times New Roman" panose="02020603050405020304" pitchFamily="18" charset="0"/>
              </a:rPr>
              <a:t>...</a:t>
            </a:r>
          </a:p>
        </p:txBody>
      </p:sp>
      <p:sp>
        <p:nvSpPr>
          <p:cNvPr id="10" name="文本框 9">
            <a:extLst>
              <a:ext uri="{FF2B5EF4-FFF2-40B4-BE49-F238E27FC236}">
                <a16:creationId xmlns:a16="http://schemas.microsoft.com/office/drawing/2014/main" id="{C729731D-D227-405C-93F3-6C9A90581284}"/>
              </a:ext>
            </a:extLst>
          </p:cNvPr>
          <p:cNvSpPr txBox="1"/>
          <p:nvPr/>
        </p:nvSpPr>
        <p:spPr>
          <a:xfrm>
            <a:off x="87079" y="6344214"/>
            <a:ext cx="4416402" cy="461665"/>
          </a:xfrm>
          <a:prstGeom prst="rect">
            <a:avLst/>
          </a:prstGeom>
          <a:noFill/>
        </p:spPr>
        <p:txBody>
          <a:bodyPr wrap="none" rtlCol="0">
            <a:spAutoFit/>
          </a:bodyPr>
          <a:lstStyle/>
          <a:p>
            <a:r>
              <a:rPr lang="en-AU" altLang="zh-CN" sz="1200" i="1" dirty="0">
                <a:latin typeface="Times New Roman" panose="02020603050405020304" pitchFamily="18" charset="0"/>
                <a:cs typeface="Times New Roman" panose="02020603050405020304" pitchFamily="18" charset="0"/>
              </a:rPr>
              <a:t>Text: http://</a:t>
            </a:r>
            <a:r>
              <a:rPr lang="en-AU" altLang="zh-CN" sz="1200" i="1" dirty="0" err="1">
                <a:latin typeface="Times New Roman" panose="02020603050405020304" pitchFamily="18" charset="0"/>
                <a:cs typeface="Times New Roman" panose="02020603050405020304" pitchFamily="18" charset="0"/>
              </a:rPr>
              <a:t>www.fa-kuan.muc.de</a:t>
            </a:r>
            <a:r>
              <a:rPr lang="en-AU" altLang="zh-CN" sz="1200" i="1" dirty="0">
                <a:latin typeface="Times New Roman" panose="02020603050405020304" pitchFamily="18" charset="0"/>
                <a:cs typeface="Times New Roman" panose="02020603050405020304" pitchFamily="18" charset="0"/>
              </a:rPr>
              <a:t>/</a:t>
            </a:r>
            <a:r>
              <a:rPr lang="en-AU" altLang="zh-CN" sz="1200" i="1" dirty="0" err="1">
                <a:latin typeface="Times New Roman" panose="02020603050405020304" pitchFamily="18" charset="0"/>
                <a:cs typeface="Times New Roman" panose="02020603050405020304" pitchFamily="18" charset="0"/>
              </a:rPr>
              <a:t>LUCEAFA.HTML</a:t>
            </a:r>
            <a:endParaRPr lang="en-AU" altLang="zh-CN" sz="1200" i="1" dirty="0">
              <a:latin typeface="Times New Roman" panose="02020603050405020304" pitchFamily="18" charset="0"/>
              <a:cs typeface="Times New Roman" panose="02020603050405020304" pitchFamily="18" charset="0"/>
            </a:endParaRPr>
          </a:p>
          <a:p>
            <a:r>
              <a:rPr lang="en-AU" altLang="zh-CN" sz="1200" i="1" dirty="0">
                <a:latin typeface="Times New Roman" panose="02020603050405020304" pitchFamily="18" charset="0"/>
                <a:cs typeface="Times New Roman" panose="02020603050405020304" pitchFamily="18" charset="0"/>
              </a:rPr>
              <a:t>Image: https://</a:t>
            </a:r>
            <a:r>
              <a:rPr lang="en-AU" altLang="zh-CN" sz="1200" i="1" dirty="0" err="1">
                <a:latin typeface="Times New Roman" panose="02020603050405020304" pitchFamily="18" charset="0"/>
                <a:cs typeface="Times New Roman" panose="02020603050405020304" pitchFamily="18" charset="0"/>
              </a:rPr>
              <a:t>www.thefamousbirthdays.com</a:t>
            </a:r>
            <a:r>
              <a:rPr lang="en-AU" altLang="zh-CN" sz="1200" i="1" dirty="0">
                <a:latin typeface="Times New Roman" panose="02020603050405020304" pitchFamily="18" charset="0"/>
                <a:cs typeface="Times New Roman" panose="02020603050405020304" pitchFamily="18" charset="0"/>
              </a:rPr>
              <a:t>/people/</a:t>
            </a:r>
            <a:r>
              <a:rPr lang="en-AU" altLang="zh-CN" sz="1200" i="1" dirty="0" err="1">
                <a:latin typeface="Times New Roman" panose="02020603050405020304" pitchFamily="18" charset="0"/>
                <a:cs typeface="Times New Roman" panose="02020603050405020304" pitchFamily="18" charset="0"/>
              </a:rPr>
              <a:t>mihai-eminescu</a:t>
            </a:r>
            <a:endParaRPr lang="zh-CN" altLang="en-US" sz="1200" i="1" dirty="0">
              <a:latin typeface="Times New Roman" panose="02020603050405020304" pitchFamily="18" charset="0"/>
              <a:cs typeface="Times New Roman" panose="02020603050405020304" pitchFamily="18" charset="0"/>
            </a:endParaRPr>
          </a:p>
        </p:txBody>
      </p:sp>
      <p:cxnSp>
        <p:nvCxnSpPr>
          <p:cNvPr id="12" name="直接连接符 11">
            <a:extLst>
              <a:ext uri="{FF2B5EF4-FFF2-40B4-BE49-F238E27FC236}">
                <a16:creationId xmlns:a16="http://schemas.microsoft.com/office/drawing/2014/main" id="{6060AAAB-47D5-4638-BC7D-4DFB0380BC44}"/>
              </a:ext>
            </a:extLst>
          </p:cNvPr>
          <p:cNvCxnSpPr/>
          <p:nvPr/>
        </p:nvCxnSpPr>
        <p:spPr>
          <a:xfrm>
            <a:off x="186612" y="6362876"/>
            <a:ext cx="2127379" cy="0"/>
          </a:xfrm>
          <a:prstGeom prst="line">
            <a:avLst/>
          </a:prstGeom>
        </p:spPr>
        <p:style>
          <a:lnRef idx="1">
            <a:schemeClr val="dk1"/>
          </a:lnRef>
          <a:fillRef idx="0">
            <a:schemeClr val="dk1"/>
          </a:fillRef>
          <a:effectRef idx="0">
            <a:schemeClr val="dk1"/>
          </a:effectRef>
          <a:fontRef idx="minor">
            <a:schemeClr val="tx1"/>
          </a:fontRef>
        </p:style>
      </p:cxnSp>
      <p:sp>
        <p:nvSpPr>
          <p:cNvPr id="15" name="文本框 14">
            <a:extLst>
              <a:ext uri="{FF2B5EF4-FFF2-40B4-BE49-F238E27FC236}">
                <a16:creationId xmlns:a16="http://schemas.microsoft.com/office/drawing/2014/main" id="{302B39C9-4AD4-4FC3-BE1C-A267AE1C178A}"/>
              </a:ext>
            </a:extLst>
          </p:cNvPr>
          <p:cNvSpPr txBox="1"/>
          <p:nvPr/>
        </p:nvSpPr>
        <p:spPr>
          <a:xfrm>
            <a:off x="6135534" y="1841330"/>
            <a:ext cx="4953226" cy="4524315"/>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a:t>
            </a:r>
            <a:r>
              <a:rPr lang="en-US" altLang="zh-CN" i="1" dirty="0">
                <a:latin typeface="Times New Roman" panose="02020603050405020304" pitchFamily="18" charset="0"/>
                <a:cs typeface="Times New Roman" panose="02020603050405020304" pitchFamily="18" charset="0"/>
              </a:rPr>
              <a:t>English Translation</a:t>
            </a:r>
            <a:r>
              <a:rPr lang="en-US" altLang="zh-CN" dirty="0">
                <a:latin typeface="Times New Roman" panose="02020603050405020304" pitchFamily="18" charset="0"/>
                <a:cs typeface="Times New Roman" panose="02020603050405020304" pitchFamily="18" charset="0"/>
              </a:rPr>
              <a:t>)</a:t>
            </a:r>
          </a:p>
          <a:p>
            <a:r>
              <a:rPr lang="en-US" altLang="zh-CN" dirty="0">
                <a:latin typeface="Times New Roman" panose="02020603050405020304" pitchFamily="18" charset="0"/>
                <a:cs typeface="Times New Roman" panose="02020603050405020304" pitchFamily="18" charset="0"/>
              </a:rPr>
              <a:t>There was, as in the fairy tales,</a:t>
            </a:r>
          </a:p>
          <a:p>
            <a:r>
              <a:rPr lang="en-US" altLang="zh-CN" dirty="0">
                <a:latin typeface="Times New Roman" panose="02020603050405020304" pitchFamily="18" charset="0"/>
                <a:cs typeface="Times New Roman" panose="02020603050405020304" pitchFamily="18" charset="0"/>
              </a:rPr>
              <a:t>As ne'er in the time's raid,</a:t>
            </a:r>
          </a:p>
          <a:p>
            <a:r>
              <a:rPr lang="en-US" altLang="zh-CN" dirty="0">
                <a:latin typeface="Times New Roman" panose="02020603050405020304" pitchFamily="18" charset="0"/>
                <a:cs typeface="Times New Roman" panose="02020603050405020304" pitchFamily="18" charset="0"/>
              </a:rPr>
              <a:t>There was, of famous royal blood</a:t>
            </a:r>
          </a:p>
          <a:p>
            <a:r>
              <a:rPr lang="en-US" altLang="zh-CN" dirty="0">
                <a:latin typeface="Times New Roman" panose="02020603050405020304" pitchFamily="18" charset="0"/>
                <a:cs typeface="Times New Roman" panose="02020603050405020304" pitchFamily="18" charset="0"/>
              </a:rPr>
              <a:t>A most beautiful maid.</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She was her parents' only child,</a:t>
            </a:r>
          </a:p>
          <a:p>
            <a:r>
              <a:rPr lang="en-US" altLang="zh-CN" dirty="0">
                <a:latin typeface="Times New Roman" panose="02020603050405020304" pitchFamily="18" charset="0"/>
                <a:cs typeface="Times New Roman" panose="02020603050405020304" pitchFamily="18" charset="0"/>
              </a:rPr>
              <a:t>Bright like the sun at noon,</a:t>
            </a:r>
          </a:p>
          <a:p>
            <a:r>
              <a:rPr lang="en-US" altLang="zh-CN" dirty="0">
                <a:latin typeface="Times New Roman" panose="02020603050405020304" pitchFamily="18" charset="0"/>
                <a:cs typeface="Times New Roman" panose="02020603050405020304" pitchFamily="18" charset="0"/>
              </a:rPr>
              <a:t>Like the Virgin midst the saints</a:t>
            </a:r>
          </a:p>
          <a:p>
            <a:r>
              <a:rPr lang="en-US" altLang="zh-CN" dirty="0">
                <a:latin typeface="Times New Roman" panose="02020603050405020304" pitchFamily="18" charset="0"/>
                <a:cs typeface="Times New Roman" panose="02020603050405020304" pitchFamily="18" charset="0"/>
              </a:rPr>
              <a:t>And among stars the moon.</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From the deep shadow of the vaults</a:t>
            </a:r>
          </a:p>
          <a:p>
            <a:r>
              <a:rPr lang="en-US" altLang="zh-CN" dirty="0">
                <a:latin typeface="Times New Roman" panose="02020603050405020304" pitchFamily="18" charset="0"/>
                <a:cs typeface="Times New Roman" panose="02020603050405020304" pitchFamily="18" charset="0"/>
              </a:rPr>
              <a:t>Her step now she directs</a:t>
            </a:r>
          </a:p>
          <a:p>
            <a:r>
              <a:rPr lang="en-US" altLang="zh-CN" dirty="0">
                <a:latin typeface="Times New Roman" panose="02020603050405020304" pitchFamily="18" charset="0"/>
                <a:cs typeface="Times New Roman" panose="02020603050405020304" pitchFamily="18" charset="0"/>
              </a:rPr>
              <a:t>Toward a window; at its nook</a:t>
            </a:r>
          </a:p>
          <a:p>
            <a:r>
              <a:rPr lang="en-US" altLang="zh-CN" dirty="0">
                <a:latin typeface="Times New Roman" panose="02020603050405020304" pitchFamily="18" charset="0"/>
                <a:cs typeface="Times New Roman" panose="02020603050405020304" pitchFamily="18" charset="0"/>
              </a:rPr>
              <a:t>Bright Evening-star expects.</a:t>
            </a:r>
          </a:p>
          <a:p>
            <a:r>
              <a:rPr lang="en-US" altLang="zh-CN" dirty="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09BDDA65-A0DC-430F-AF01-26B366F7F9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2274" y="200439"/>
            <a:ext cx="1506486" cy="2259729"/>
          </a:xfrm>
          <a:prstGeom prst="rect">
            <a:avLst/>
          </a:prstGeom>
        </p:spPr>
      </p:pic>
      <p:sp>
        <p:nvSpPr>
          <p:cNvPr id="14" name="动作按钮: 转到开头 13">
            <a:hlinkClick r:id="rId3" action="ppaction://hlinksldjump" highlightClick="1"/>
            <a:extLst>
              <a:ext uri="{FF2B5EF4-FFF2-40B4-BE49-F238E27FC236}">
                <a16:creationId xmlns:a16="http://schemas.microsoft.com/office/drawing/2014/main" id="{730BE269-C57A-482C-A8A0-478F8A25B5D8}"/>
              </a:ext>
            </a:extLst>
          </p:cNvPr>
          <p:cNvSpPr/>
          <p:nvPr/>
        </p:nvSpPr>
        <p:spPr>
          <a:xfrm>
            <a:off x="460236" y="1922107"/>
            <a:ext cx="458176" cy="294554"/>
          </a:xfrm>
          <a:prstGeom prst="actionButtonBeginning">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2662033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6283465" cy="2123658"/>
            <a:chOff x="460236" y="529679"/>
            <a:chExt cx="6283465" cy="2123658"/>
          </a:xfrm>
        </p:grpSpPr>
        <p:sp>
          <p:nvSpPr>
            <p:cNvPr id="3" name="文本框 2">
              <a:extLst>
                <a:ext uri="{FF2B5EF4-FFF2-40B4-BE49-F238E27FC236}">
                  <a16:creationId xmlns:a16="http://schemas.microsoft.com/office/drawing/2014/main" id="{C522D410-DCC4-4FE8-997E-5C7355152616}"/>
                </a:ext>
              </a:extLst>
            </p:cNvPr>
            <p:cNvSpPr txBox="1"/>
            <p:nvPr/>
          </p:nvSpPr>
          <p:spPr>
            <a:xfrm>
              <a:off x="918413" y="529679"/>
              <a:ext cx="5825288" cy="2123658"/>
            </a:xfrm>
            <a:prstGeom prst="rect">
              <a:avLst/>
            </a:prstGeom>
            <a:noFill/>
          </p:spPr>
          <p:txBody>
            <a:bodyPr wrap="square" rtlCol="0">
              <a:spAutoFit/>
            </a:bodyPr>
            <a:lstStyle/>
            <a:p>
              <a:r>
                <a:rPr lang="en-US" altLang="zh-CN" sz="4400" b="1" dirty="0"/>
                <a:t>Preprocessing</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a:extLst>
              <a:ext uri="{FF2B5EF4-FFF2-40B4-BE49-F238E27FC236}">
                <a16:creationId xmlns:a16="http://schemas.microsoft.com/office/drawing/2014/main" id="{5CD7A89D-7547-41EA-981E-E17DB9F493AA}"/>
              </a:ext>
            </a:extLst>
          </p:cNvPr>
          <p:cNvSpPr txBox="1"/>
          <p:nvPr/>
        </p:nvSpPr>
        <p:spPr>
          <a:xfrm>
            <a:off x="947596" y="1421614"/>
            <a:ext cx="3656770" cy="1200329"/>
          </a:xfrm>
          <a:prstGeom prst="rect">
            <a:avLst/>
          </a:prstGeom>
          <a:noFill/>
        </p:spPr>
        <p:txBody>
          <a:bodyPr wrap="none" rtlCol="0">
            <a:spAutoFit/>
          </a:bodyPr>
          <a:lstStyle/>
          <a:p>
            <a:r>
              <a:rPr lang="en-US" altLang="zh-CN" sz="2400" b="1" dirty="0"/>
              <a:t>Letters only</a:t>
            </a:r>
          </a:p>
          <a:p>
            <a:r>
              <a:rPr lang="en-US" altLang="zh-CN" sz="2400" b="1" dirty="0"/>
              <a:t>Lower case only</a:t>
            </a:r>
          </a:p>
          <a:p>
            <a:r>
              <a:rPr lang="en-AU" altLang="zh-CN" sz="2400" b="1" dirty="0"/>
              <a:t>First 1001 letters (with $)</a:t>
            </a:r>
            <a:endParaRPr lang="zh-CN" altLang="en-US" sz="2400" b="1" dirty="0"/>
          </a:p>
        </p:txBody>
      </p:sp>
      <p:sp>
        <p:nvSpPr>
          <p:cNvPr id="7" name="文本框 6">
            <a:extLst>
              <a:ext uri="{FF2B5EF4-FFF2-40B4-BE49-F238E27FC236}">
                <a16:creationId xmlns:a16="http://schemas.microsoft.com/office/drawing/2014/main" id="{EB63D514-17FC-4E61-A76F-2E1FE7EBC7D1}"/>
              </a:ext>
            </a:extLst>
          </p:cNvPr>
          <p:cNvSpPr txBox="1"/>
          <p:nvPr/>
        </p:nvSpPr>
        <p:spPr>
          <a:xfrm>
            <a:off x="957324" y="2689936"/>
            <a:ext cx="9392905" cy="3416320"/>
          </a:xfrm>
          <a:prstGeom prst="rect">
            <a:avLst/>
          </a:prstGeom>
          <a:noFill/>
        </p:spPr>
        <p:txBody>
          <a:bodyPr wrap="square" rtlCol="0">
            <a:spAutoFit/>
          </a:bodyPr>
          <a:lstStyle/>
          <a:p>
            <a:pPr algn="dist"/>
            <a:r>
              <a:rPr lang="en-AU" altLang="zh-CN" dirty="0"/>
              <a:t>bernardowhostherefrancisconayanswermestandandunfoldyourselfbernardolonglivetheking</a:t>
            </a:r>
          </a:p>
          <a:p>
            <a:pPr algn="dist"/>
            <a:r>
              <a:rPr lang="en-AU" altLang="zh-CN" dirty="0"/>
              <a:t>franciscobernardobernardohefranciscoyoucomemostcarefullyuponyourhourbernardotisno</a:t>
            </a:r>
          </a:p>
          <a:p>
            <a:pPr algn="dist"/>
            <a:r>
              <a:rPr lang="en-AU" altLang="zh-CN" dirty="0"/>
              <a:t>wstrucktwelvegettheetobedfranciscofranciscoforthisreliefmuchthankstisbittercoldandiamsic</a:t>
            </a:r>
          </a:p>
          <a:p>
            <a:pPr algn="dist"/>
            <a:r>
              <a:rPr lang="en-AU" altLang="zh-CN" dirty="0"/>
              <a:t>katheartbernardohaveyouhadquietguardfrancisconotamousestirringbernardowellgoodnigh</a:t>
            </a:r>
          </a:p>
          <a:p>
            <a:pPr algn="dist"/>
            <a:r>
              <a:rPr lang="en-AU" altLang="zh-CN" dirty="0"/>
              <a:t>tifyoudomeethoratioandmarcellustherivalsofmywatchbidthemmakehastefranciscoithinkihea</a:t>
            </a:r>
          </a:p>
          <a:p>
            <a:pPr algn="dist"/>
            <a:r>
              <a:rPr lang="en-AU" altLang="zh-CN" dirty="0"/>
              <a:t>rthemstandhowhosthereenterhoratioandmarcellushoratiofriendstothisgroundmarcellusandl</a:t>
            </a:r>
          </a:p>
          <a:p>
            <a:pPr algn="dist"/>
            <a:r>
              <a:rPr lang="en-AU" altLang="zh-CN" dirty="0"/>
              <a:t>iegementothedanefranciscogiveyougoodnightmarcellusofarewellhonestsoldierwhohathrelie</a:t>
            </a:r>
          </a:p>
          <a:p>
            <a:pPr algn="dist"/>
            <a:r>
              <a:rPr lang="en-AU" altLang="zh-CN" dirty="0"/>
              <a:t>vedyoufranciscobernardohasmyplacegiveyougoodnightexitmarcellushollabernardobernard</a:t>
            </a:r>
          </a:p>
          <a:p>
            <a:pPr algn="dist"/>
            <a:r>
              <a:rPr lang="en-AU" altLang="zh-CN" dirty="0"/>
              <a:t>osaywhatishoratiotherehoratioapieceofhimbernardowelcomehoratiowelcomegoodmarcellu</a:t>
            </a:r>
          </a:p>
          <a:p>
            <a:pPr algn="dist"/>
            <a:r>
              <a:rPr lang="en-AU" altLang="zh-CN" dirty="0"/>
              <a:t>smarcelluswhathasthisthingappeardagaintonightbernardoihaveseennothingmarcellushorati</a:t>
            </a:r>
          </a:p>
          <a:p>
            <a:pPr algn="dist"/>
            <a:r>
              <a:rPr lang="en-AU" altLang="zh-CN" dirty="0"/>
              <a:t>osaystisbutourfantasyandwillnotletbelieftakeholdofhimtouchingthisdreadedsighttwiceseeno</a:t>
            </a:r>
          </a:p>
          <a:p>
            <a:pPr algn="dist"/>
            <a:r>
              <a:rPr lang="en-AU" altLang="zh-CN" dirty="0"/>
              <a:t>fusthereforeihaveentreatedhimalongwithustowatchtheminutesofthisnightthatifagainth$</a:t>
            </a:r>
            <a:endParaRPr lang="zh-CN" altLang="en-US" dirty="0"/>
          </a:p>
        </p:txBody>
      </p:sp>
    </p:spTree>
    <p:extLst>
      <p:ext uri="{BB962C8B-B14F-4D97-AF65-F5344CB8AC3E}">
        <p14:creationId xmlns:p14="http://schemas.microsoft.com/office/powerpoint/2010/main" val="30773452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6283465" cy="2123658"/>
            <a:chOff x="460236" y="529679"/>
            <a:chExt cx="6283465" cy="2123658"/>
          </a:xfrm>
        </p:grpSpPr>
        <p:sp>
          <p:nvSpPr>
            <p:cNvPr id="3" name="文本框 2">
              <a:extLst>
                <a:ext uri="{FF2B5EF4-FFF2-40B4-BE49-F238E27FC236}">
                  <a16:creationId xmlns:a16="http://schemas.microsoft.com/office/drawing/2014/main" id="{C522D410-DCC4-4FE8-997E-5C7355152616}"/>
                </a:ext>
              </a:extLst>
            </p:cNvPr>
            <p:cNvSpPr txBox="1"/>
            <p:nvPr/>
          </p:nvSpPr>
          <p:spPr>
            <a:xfrm>
              <a:off x="918413" y="529679"/>
              <a:ext cx="5825288" cy="2123658"/>
            </a:xfrm>
            <a:prstGeom prst="rect">
              <a:avLst/>
            </a:prstGeom>
            <a:noFill/>
          </p:spPr>
          <p:txBody>
            <a:bodyPr wrap="square" rtlCol="0">
              <a:spAutoFit/>
            </a:bodyPr>
            <a:lstStyle/>
            <a:p>
              <a:r>
                <a:rPr lang="en-US" altLang="zh-CN" sz="4400" b="1" dirty="0"/>
                <a:t>Preprocessing</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a:extLst>
              <a:ext uri="{FF2B5EF4-FFF2-40B4-BE49-F238E27FC236}">
                <a16:creationId xmlns:a16="http://schemas.microsoft.com/office/drawing/2014/main" id="{5CD7A89D-7547-41EA-981E-E17DB9F493AA}"/>
              </a:ext>
            </a:extLst>
          </p:cNvPr>
          <p:cNvSpPr txBox="1"/>
          <p:nvPr/>
        </p:nvSpPr>
        <p:spPr>
          <a:xfrm>
            <a:off x="947596" y="1421614"/>
            <a:ext cx="4423006" cy="1200329"/>
          </a:xfrm>
          <a:prstGeom prst="rect">
            <a:avLst/>
          </a:prstGeom>
          <a:noFill/>
        </p:spPr>
        <p:txBody>
          <a:bodyPr wrap="none" rtlCol="0">
            <a:spAutoFit/>
          </a:bodyPr>
          <a:lstStyle/>
          <a:p>
            <a:r>
              <a:rPr lang="en-US" altLang="zh-CN" sz="2400" b="1" dirty="0"/>
              <a:t>Letters only (including</a:t>
            </a:r>
            <a:r>
              <a:rPr lang="en-US" altLang="zh-CN" sz="2400" dirty="0"/>
              <a:t> </a:t>
            </a:r>
            <a:r>
              <a:rPr lang="en-AU" altLang="zh-CN" sz="2400" b="1" dirty="0"/>
              <a:t>ã and î</a:t>
            </a:r>
            <a:r>
              <a:rPr lang="en-US" altLang="zh-CN" sz="2400" b="1" dirty="0"/>
              <a:t>)</a:t>
            </a:r>
          </a:p>
          <a:p>
            <a:r>
              <a:rPr lang="en-US" altLang="zh-CN" sz="2400" b="1" dirty="0"/>
              <a:t>Lower case only</a:t>
            </a:r>
          </a:p>
          <a:p>
            <a:r>
              <a:rPr lang="en-AU" altLang="zh-CN" sz="2400" b="1" dirty="0"/>
              <a:t>First 1001 letters (with $)</a:t>
            </a:r>
            <a:endParaRPr lang="zh-CN" altLang="en-US" sz="2400" b="1" dirty="0"/>
          </a:p>
        </p:txBody>
      </p:sp>
      <p:sp>
        <p:nvSpPr>
          <p:cNvPr id="7" name="文本框 6">
            <a:extLst>
              <a:ext uri="{FF2B5EF4-FFF2-40B4-BE49-F238E27FC236}">
                <a16:creationId xmlns:a16="http://schemas.microsoft.com/office/drawing/2014/main" id="{EB63D514-17FC-4E61-A76F-2E1FE7EBC7D1}"/>
              </a:ext>
            </a:extLst>
          </p:cNvPr>
          <p:cNvSpPr txBox="1"/>
          <p:nvPr/>
        </p:nvSpPr>
        <p:spPr>
          <a:xfrm>
            <a:off x="957324" y="2689936"/>
            <a:ext cx="9392905" cy="3416320"/>
          </a:xfrm>
          <a:prstGeom prst="rect">
            <a:avLst/>
          </a:prstGeom>
          <a:noFill/>
        </p:spPr>
        <p:txBody>
          <a:bodyPr wrap="square" rtlCol="0">
            <a:spAutoFit/>
          </a:bodyPr>
          <a:lstStyle/>
          <a:p>
            <a:pPr algn="just"/>
            <a:r>
              <a:rPr lang="en-AU" altLang="zh-CN" dirty="0"/>
              <a:t>afostodatãcanpovestiafostcaniciodatãdinrudemãriîmpãrãtestiopreafrumoasãfatãsieraunalapãrintisimîndrãntoatecelecumefecioaraîntresfintisilunaîntresteledinumbrafalnicelorboltieapasulsilîndreaptãlîngãfereastrãundencoltluceafãrulasteaptãpriveaînzarecumpemãrirãsaresistrãlucepemiscãtoarelecãrãricorãbiinegreduceîlvedeaziîlvedemîniastfeldorintaigataeliarprivinddesãptãmîniîicadedragãfatãcumeapecoatesirãzimavisîndaleeitîmplededorulluisiinimasisufletuiseîmplesicîtdeviusaprindeelînorisicaresarãspreumbranegruluicastelcîndeaosãiaparãsipascupaspeurmaeialunecãnodaietesîndcurecileiscînteiomreajãdevãpaiesicîndînpatsentindedreptcopilasãseculceiatingemîinilepepieptinchidegeanadulcesidinoglindãluminispetrupuiserevarsãpeochiimaribãtîndînchisipefataeiîntoarsãeaîlpriveacuunsurîseltremuranoglindãcãciourmaadîncînvisdesufletsãseprindãiareavorbindcuelînsomnoftînddingreususpinãodulcealnoptiimeledomndecenuviituvinãcoboriînjosluceafãrblîndalunecîndpeorazãpãtrundencasãsiîngîndsiviatamilumineazãelascultatremurãtorseapr$</a:t>
            </a:r>
            <a:endParaRPr lang="zh-CN" altLang="en-US" dirty="0"/>
          </a:p>
        </p:txBody>
      </p:sp>
    </p:spTree>
    <p:extLst>
      <p:ext uri="{BB962C8B-B14F-4D97-AF65-F5344CB8AC3E}">
        <p14:creationId xmlns:p14="http://schemas.microsoft.com/office/powerpoint/2010/main" val="21936059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6283465" cy="1446550"/>
            <a:chOff x="460236" y="529679"/>
            <a:chExt cx="6283465" cy="1446550"/>
          </a:xfrm>
        </p:grpSpPr>
        <p:sp>
          <p:nvSpPr>
            <p:cNvPr id="3" name="文本框 2">
              <a:extLst>
                <a:ext uri="{FF2B5EF4-FFF2-40B4-BE49-F238E27FC236}">
                  <a16:creationId xmlns:a16="http://schemas.microsoft.com/office/drawing/2014/main" id="{C522D410-DCC4-4FE8-997E-5C7355152616}"/>
                </a:ext>
              </a:extLst>
            </p:cNvPr>
            <p:cNvSpPr txBox="1"/>
            <p:nvPr/>
          </p:nvSpPr>
          <p:spPr>
            <a:xfrm>
              <a:off x="918413" y="529679"/>
              <a:ext cx="5825288" cy="1446550"/>
            </a:xfrm>
            <a:prstGeom prst="rect">
              <a:avLst/>
            </a:prstGeom>
            <a:noFill/>
          </p:spPr>
          <p:txBody>
            <a:bodyPr wrap="square" rtlCol="0">
              <a:spAutoFit/>
            </a:bodyPr>
            <a:lstStyle/>
            <a:p>
              <a:r>
                <a:rPr lang="en-US" altLang="zh-CN" sz="4400" b="1" dirty="0"/>
                <a:t>Frequency of Letters</a:t>
              </a:r>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10" name="表格 9">
            <a:extLst>
              <a:ext uri="{FF2B5EF4-FFF2-40B4-BE49-F238E27FC236}">
                <a16:creationId xmlns:a16="http://schemas.microsoft.com/office/drawing/2014/main" id="{81793CD0-E8BD-46DA-B1D0-9AFAD8214F08}"/>
              </a:ext>
            </a:extLst>
          </p:cNvPr>
          <p:cNvGraphicFramePr>
            <a:graphicFrameLocks noGrp="1"/>
          </p:cNvGraphicFramePr>
          <p:nvPr>
            <p:extLst>
              <p:ext uri="{D42A27DB-BD31-4B8C-83A1-F6EECF244321}">
                <p14:modId xmlns:p14="http://schemas.microsoft.com/office/powerpoint/2010/main" val="1776486417"/>
              </p:ext>
            </p:extLst>
          </p:nvPr>
        </p:nvGraphicFramePr>
        <p:xfrm>
          <a:off x="2879790" y="1635789"/>
          <a:ext cx="2945622" cy="4404343"/>
        </p:xfrm>
        <a:graphic>
          <a:graphicData uri="http://schemas.openxmlformats.org/drawingml/2006/table">
            <a:tbl>
              <a:tblPr>
                <a:tableStyleId>{69CF1AB2-1976-4502-BF36-3FF5EA218861}</a:tableStyleId>
              </a:tblPr>
              <a:tblGrid>
                <a:gridCol w="981874">
                  <a:extLst>
                    <a:ext uri="{9D8B030D-6E8A-4147-A177-3AD203B41FA5}">
                      <a16:colId xmlns:a16="http://schemas.microsoft.com/office/drawing/2014/main" val="4045080982"/>
                    </a:ext>
                  </a:extLst>
                </a:gridCol>
                <a:gridCol w="981874">
                  <a:extLst>
                    <a:ext uri="{9D8B030D-6E8A-4147-A177-3AD203B41FA5}">
                      <a16:colId xmlns:a16="http://schemas.microsoft.com/office/drawing/2014/main" val="2111098890"/>
                    </a:ext>
                  </a:extLst>
                </a:gridCol>
                <a:gridCol w="981874">
                  <a:extLst>
                    <a:ext uri="{9D8B030D-6E8A-4147-A177-3AD203B41FA5}">
                      <a16:colId xmlns:a16="http://schemas.microsoft.com/office/drawing/2014/main" val="221603830"/>
                    </a:ext>
                  </a:extLst>
                </a:gridCol>
              </a:tblGrid>
              <a:tr h="274648">
                <a:tc>
                  <a:txBody>
                    <a:bodyPr/>
                    <a:lstStyle/>
                    <a:p>
                      <a:pPr algn="ctr" fontAlgn="b"/>
                      <a:r>
                        <a:rPr lang="en-AU" sz="1800" b="1" u="none" strike="noStrike" dirty="0">
                          <a:effectLst/>
                        </a:rPr>
                        <a:t>Rank</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Letter</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Freq</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extLst>
                  <a:ext uri="{0D108BD9-81ED-4DB2-BD59-A6C34878D82A}">
                    <a16:rowId xmlns:a16="http://schemas.microsoft.com/office/drawing/2014/main" val="950923689"/>
                  </a:ext>
                </a:extLst>
              </a:tr>
              <a:tr h="294522">
                <a:tc>
                  <a:txBody>
                    <a:bodyPr/>
                    <a:lstStyle/>
                    <a:p>
                      <a:pPr marL="0" algn="ctr" defTabSz="914400" rtl="0" eaLnBrk="1" fontAlgn="b" latinLnBrk="0" hangingPunct="1"/>
                      <a:r>
                        <a:rPr lang="en-US" altLang="zh-CN" sz="1800" b="0" i="0" u="none" strike="noStrike" kern="1200" dirty="0">
                          <a:solidFill>
                            <a:srgbClr val="000000"/>
                          </a:solidFill>
                          <a:effectLst/>
                          <a:latin typeface="+mn-lt"/>
                          <a:ea typeface="宋体" panose="02010600030101010101" pitchFamily="2" charset="-122"/>
                          <a:cs typeface="+mn-cs"/>
                        </a:rPr>
                        <a:t>1</a:t>
                      </a:r>
                    </a:p>
                  </a:txBody>
                  <a:tcPr marL="7620" marR="7620" marT="7620" marB="0" anchor="b"/>
                </a:tc>
                <a:tc>
                  <a:txBody>
                    <a:bodyPr/>
                    <a:lstStyle/>
                    <a:p>
                      <a:pPr marL="0" algn="ctr" defTabSz="914400" rtl="0" eaLnBrk="1" fontAlgn="b" latinLnBrk="0" hangingPunct="1"/>
                      <a:r>
                        <a:rPr lang="en-AU" sz="1800" b="0" i="0" u="none" strike="noStrike" kern="1200">
                          <a:solidFill>
                            <a:srgbClr val="000000"/>
                          </a:solidFill>
                          <a:effectLst/>
                          <a:latin typeface="+mn-lt"/>
                          <a:ea typeface="宋体" panose="02010600030101010101" pitchFamily="2" charset="-122"/>
                          <a:cs typeface="+mn-cs"/>
                        </a:rPr>
                        <a:t>e</a:t>
                      </a:r>
                    </a:p>
                  </a:txBody>
                  <a:tcPr marL="7620" marR="7620" marT="7620" marB="0" anchor="b"/>
                </a:tc>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111</a:t>
                      </a:r>
                    </a:p>
                  </a:txBody>
                  <a:tcPr marL="7620" marR="7620" marT="7620" marB="0" anchor="b"/>
                </a:tc>
                <a:extLst>
                  <a:ext uri="{0D108BD9-81ED-4DB2-BD59-A6C34878D82A}">
                    <a16:rowId xmlns:a16="http://schemas.microsoft.com/office/drawing/2014/main" val="652626459"/>
                  </a:ext>
                </a:extLst>
              </a:tr>
              <a:tr h="294522">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2</a:t>
                      </a:r>
                    </a:p>
                  </a:txBody>
                  <a:tcPr marL="7620" marR="7620" marT="7620" marB="0" anchor="b"/>
                </a:tc>
                <a:tc>
                  <a:txBody>
                    <a:bodyPr/>
                    <a:lstStyle/>
                    <a:p>
                      <a:pPr marL="0" algn="ctr" defTabSz="914400" rtl="0" eaLnBrk="1" fontAlgn="b" latinLnBrk="0" hangingPunct="1"/>
                      <a:r>
                        <a:rPr lang="en-AU" sz="1800" b="0" i="0" u="none" strike="noStrike" kern="1200">
                          <a:solidFill>
                            <a:srgbClr val="000000"/>
                          </a:solidFill>
                          <a:effectLst/>
                          <a:latin typeface="+mn-lt"/>
                          <a:ea typeface="宋体" panose="02010600030101010101" pitchFamily="2" charset="-122"/>
                          <a:cs typeface="+mn-cs"/>
                        </a:rPr>
                        <a:t>i</a:t>
                      </a:r>
                    </a:p>
                  </a:txBody>
                  <a:tcPr marL="7620" marR="7620" marT="7620" marB="0" anchor="b"/>
                </a:tc>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100</a:t>
                      </a:r>
                    </a:p>
                  </a:txBody>
                  <a:tcPr marL="7620" marR="7620" marT="7620" marB="0" anchor="b"/>
                </a:tc>
                <a:extLst>
                  <a:ext uri="{0D108BD9-81ED-4DB2-BD59-A6C34878D82A}">
                    <a16:rowId xmlns:a16="http://schemas.microsoft.com/office/drawing/2014/main" val="2919276462"/>
                  </a:ext>
                </a:extLst>
              </a:tr>
              <a:tr h="294522">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3</a:t>
                      </a:r>
                    </a:p>
                  </a:txBody>
                  <a:tcPr marL="7620" marR="7620" marT="7620" marB="0" anchor="b"/>
                </a:tc>
                <a:tc>
                  <a:txBody>
                    <a:bodyPr/>
                    <a:lstStyle/>
                    <a:p>
                      <a:pPr marL="0" algn="ctr" defTabSz="914400" rtl="0" eaLnBrk="1" fontAlgn="b" latinLnBrk="0" hangingPunct="1"/>
                      <a:r>
                        <a:rPr lang="en-AU" sz="1800" b="0" i="0" u="none" strike="noStrike" kern="1200">
                          <a:solidFill>
                            <a:srgbClr val="000000"/>
                          </a:solidFill>
                          <a:effectLst/>
                          <a:latin typeface="+mn-lt"/>
                          <a:ea typeface="宋体" panose="02010600030101010101" pitchFamily="2" charset="-122"/>
                          <a:cs typeface="+mn-cs"/>
                        </a:rPr>
                        <a:t>a</a:t>
                      </a:r>
                    </a:p>
                  </a:txBody>
                  <a:tcPr marL="7620" marR="7620" marT="7620" marB="0" anchor="b"/>
                </a:tc>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86</a:t>
                      </a:r>
                    </a:p>
                  </a:txBody>
                  <a:tcPr marL="7620" marR="7620" marT="7620" marB="0" anchor="b"/>
                </a:tc>
                <a:extLst>
                  <a:ext uri="{0D108BD9-81ED-4DB2-BD59-A6C34878D82A}">
                    <a16:rowId xmlns:a16="http://schemas.microsoft.com/office/drawing/2014/main" val="3908968970"/>
                  </a:ext>
                </a:extLst>
              </a:tr>
              <a:tr h="294522">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4</a:t>
                      </a:r>
                    </a:p>
                  </a:txBody>
                  <a:tcPr marL="7620" marR="7620" marT="7620" marB="0" anchor="b"/>
                </a:tc>
                <a:tc>
                  <a:txBody>
                    <a:bodyPr/>
                    <a:lstStyle/>
                    <a:p>
                      <a:pPr marL="0" algn="ctr" defTabSz="914400" rtl="0" eaLnBrk="1" fontAlgn="b" latinLnBrk="0" hangingPunct="1"/>
                      <a:r>
                        <a:rPr lang="en-AU" sz="1800" b="0" i="0" u="none" strike="noStrike" kern="1200">
                          <a:solidFill>
                            <a:srgbClr val="000000"/>
                          </a:solidFill>
                          <a:effectLst/>
                          <a:latin typeface="+mn-lt"/>
                          <a:ea typeface="宋体" panose="02010600030101010101" pitchFamily="2" charset="-122"/>
                          <a:cs typeface="+mn-cs"/>
                        </a:rPr>
                        <a:t>n</a:t>
                      </a:r>
                    </a:p>
                  </a:txBody>
                  <a:tcPr marL="7620" marR="7620" marT="7620" marB="0" anchor="b"/>
                </a:tc>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72</a:t>
                      </a:r>
                    </a:p>
                  </a:txBody>
                  <a:tcPr marL="7620" marR="7620" marT="7620" marB="0" anchor="b"/>
                </a:tc>
                <a:extLst>
                  <a:ext uri="{0D108BD9-81ED-4DB2-BD59-A6C34878D82A}">
                    <a16:rowId xmlns:a16="http://schemas.microsoft.com/office/drawing/2014/main" val="886513346"/>
                  </a:ext>
                </a:extLst>
              </a:tr>
              <a:tr h="294522">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5</a:t>
                      </a:r>
                    </a:p>
                  </a:txBody>
                  <a:tcPr marL="7620" marR="7620" marT="7620" marB="0" anchor="b"/>
                </a:tc>
                <a:tc>
                  <a:txBody>
                    <a:bodyPr/>
                    <a:lstStyle/>
                    <a:p>
                      <a:pPr marL="0" algn="ctr" defTabSz="914400" rtl="0" eaLnBrk="1" fontAlgn="b" latinLnBrk="0" hangingPunct="1"/>
                      <a:r>
                        <a:rPr lang="en-AU" sz="1800" b="0" i="0" u="none" strike="noStrike" kern="1200">
                          <a:solidFill>
                            <a:srgbClr val="000000"/>
                          </a:solidFill>
                          <a:effectLst/>
                          <a:latin typeface="+mn-lt"/>
                          <a:ea typeface="宋体" panose="02010600030101010101" pitchFamily="2" charset="-122"/>
                          <a:cs typeface="+mn-cs"/>
                        </a:rPr>
                        <a:t>r</a:t>
                      </a:r>
                    </a:p>
                  </a:txBody>
                  <a:tcPr marL="7620" marR="7620" marT="7620" marB="0" anchor="b"/>
                </a:tc>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68</a:t>
                      </a:r>
                    </a:p>
                  </a:txBody>
                  <a:tcPr marL="7620" marR="7620" marT="7620" marB="0" anchor="b"/>
                </a:tc>
                <a:extLst>
                  <a:ext uri="{0D108BD9-81ED-4DB2-BD59-A6C34878D82A}">
                    <a16:rowId xmlns:a16="http://schemas.microsoft.com/office/drawing/2014/main" val="157264040"/>
                  </a:ext>
                </a:extLst>
              </a:tr>
              <a:tr h="294522">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6</a:t>
                      </a:r>
                    </a:p>
                  </a:txBody>
                  <a:tcPr marL="7620" marR="7620" marT="7620" marB="0" anchor="b"/>
                </a:tc>
                <a:tc>
                  <a:txBody>
                    <a:bodyPr/>
                    <a:lstStyle/>
                    <a:p>
                      <a:pPr marL="0" algn="ctr" defTabSz="914400" rtl="0" eaLnBrk="1" fontAlgn="b" latinLnBrk="0" hangingPunct="1"/>
                      <a:r>
                        <a:rPr lang="en-AU" sz="1800" b="0" i="0" u="none" strike="noStrike" kern="1200">
                          <a:solidFill>
                            <a:srgbClr val="000000"/>
                          </a:solidFill>
                          <a:effectLst/>
                          <a:latin typeface="+mn-lt"/>
                          <a:ea typeface="宋体" panose="02010600030101010101" pitchFamily="2" charset="-122"/>
                          <a:cs typeface="+mn-cs"/>
                        </a:rPr>
                        <a:t>s</a:t>
                      </a:r>
                    </a:p>
                  </a:txBody>
                  <a:tcPr marL="7620" marR="7620" marT="7620" marB="0" anchor="b"/>
                </a:tc>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63</a:t>
                      </a:r>
                    </a:p>
                  </a:txBody>
                  <a:tcPr marL="7620" marR="7620" marT="7620" marB="0" anchor="b"/>
                </a:tc>
                <a:extLst>
                  <a:ext uri="{0D108BD9-81ED-4DB2-BD59-A6C34878D82A}">
                    <a16:rowId xmlns:a16="http://schemas.microsoft.com/office/drawing/2014/main" val="4269805991"/>
                  </a:ext>
                </a:extLst>
              </a:tr>
              <a:tr h="294522">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7</a:t>
                      </a:r>
                    </a:p>
                  </a:txBody>
                  <a:tcPr marL="7620" marR="7620" marT="7620" marB="0" anchor="b"/>
                </a:tc>
                <a:tc>
                  <a:txBody>
                    <a:bodyPr/>
                    <a:lstStyle/>
                    <a:p>
                      <a:pPr marL="0" algn="ctr" defTabSz="914400" rtl="0" eaLnBrk="1" fontAlgn="b" latinLnBrk="0" hangingPunct="1"/>
                      <a:r>
                        <a:rPr lang="en-AU" sz="1800" b="0" i="0" u="none" strike="noStrike" kern="1200">
                          <a:solidFill>
                            <a:srgbClr val="000000"/>
                          </a:solidFill>
                          <a:effectLst/>
                          <a:latin typeface="+mn-lt"/>
                          <a:ea typeface="宋体" panose="02010600030101010101" pitchFamily="2" charset="-122"/>
                          <a:cs typeface="+mn-cs"/>
                        </a:rPr>
                        <a:t>t</a:t>
                      </a:r>
                    </a:p>
                  </a:txBody>
                  <a:tcPr marL="7620" marR="7620" marT="7620" marB="0" anchor="b"/>
                </a:tc>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54</a:t>
                      </a:r>
                    </a:p>
                  </a:txBody>
                  <a:tcPr marL="7620" marR="7620" marT="7620" marB="0" anchor="b"/>
                </a:tc>
                <a:extLst>
                  <a:ext uri="{0D108BD9-81ED-4DB2-BD59-A6C34878D82A}">
                    <a16:rowId xmlns:a16="http://schemas.microsoft.com/office/drawing/2014/main" val="2971302552"/>
                  </a:ext>
                </a:extLst>
              </a:tr>
              <a:tr h="294522">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8</a:t>
                      </a:r>
                    </a:p>
                  </a:txBody>
                  <a:tcPr marL="7620" marR="7620" marT="7620" marB="0" anchor="b"/>
                </a:tc>
                <a:tc>
                  <a:txBody>
                    <a:bodyPr/>
                    <a:lstStyle/>
                    <a:p>
                      <a:pPr marL="0" algn="ctr" defTabSz="914400" rtl="0" eaLnBrk="1" fontAlgn="b" latinLnBrk="0" hangingPunct="1"/>
                      <a:r>
                        <a:rPr lang="en-AU" sz="1800" b="0" i="0" u="none" strike="noStrike" kern="1200">
                          <a:solidFill>
                            <a:srgbClr val="000000"/>
                          </a:solidFill>
                          <a:effectLst/>
                          <a:latin typeface="+mn-lt"/>
                          <a:ea typeface="宋体" panose="02010600030101010101" pitchFamily="2" charset="-122"/>
                          <a:cs typeface="+mn-cs"/>
                        </a:rPr>
                        <a:t>l</a:t>
                      </a:r>
                    </a:p>
                  </a:txBody>
                  <a:tcPr marL="7620" marR="7620" marT="7620" marB="0" anchor="b"/>
                </a:tc>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50</a:t>
                      </a:r>
                    </a:p>
                  </a:txBody>
                  <a:tcPr marL="7620" marR="7620" marT="7620" marB="0" anchor="b"/>
                </a:tc>
                <a:extLst>
                  <a:ext uri="{0D108BD9-81ED-4DB2-BD59-A6C34878D82A}">
                    <a16:rowId xmlns:a16="http://schemas.microsoft.com/office/drawing/2014/main" val="105788300"/>
                  </a:ext>
                </a:extLst>
              </a:tr>
              <a:tr h="294522">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9</a:t>
                      </a:r>
                    </a:p>
                  </a:txBody>
                  <a:tcPr marL="7620" marR="7620" marT="7620" marB="0" anchor="b"/>
                </a:tc>
                <a:tc>
                  <a:txBody>
                    <a:bodyPr/>
                    <a:lstStyle/>
                    <a:p>
                      <a:pPr marL="0" algn="ctr" defTabSz="914400" rtl="0" eaLnBrk="1" fontAlgn="b" latinLnBrk="0" hangingPunct="1"/>
                      <a:r>
                        <a:rPr lang="en-AU" sz="1800" b="0" i="0" u="none" strike="noStrike" kern="1200" dirty="0">
                          <a:solidFill>
                            <a:srgbClr val="000000"/>
                          </a:solidFill>
                          <a:effectLst/>
                          <a:latin typeface="+mn-lt"/>
                          <a:ea typeface="宋体" panose="02010600030101010101" pitchFamily="2" charset="-122"/>
                          <a:cs typeface="+mn-cs"/>
                        </a:rPr>
                        <a:t>u</a:t>
                      </a:r>
                    </a:p>
                  </a:txBody>
                  <a:tcPr marL="7620" marR="7620" marT="7620" marB="0" anchor="b"/>
                </a:tc>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49</a:t>
                      </a:r>
                    </a:p>
                  </a:txBody>
                  <a:tcPr marL="7620" marR="7620" marT="7620" marB="0" anchor="b"/>
                </a:tc>
                <a:extLst>
                  <a:ext uri="{0D108BD9-81ED-4DB2-BD59-A6C34878D82A}">
                    <a16:rowId xmlns:a16="http://schemas.microsoft.com/office/drawing/2014/main" val="2684505406"/>
                  </a:ext>
                </a:extLst>
              </a:tr>
              <a:tr h="294522">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10</a:t>
                      </a:r>
                    </a:p>
                  </a:txBody>
                  <a:tcPr marL="7620" marR="7620" marT="7620" marB="0" anchor="b"/>
                </a:tc>
                <a:tc>
                  <a:txBody>
                    <a:bodyPr/>
                    <a:lstStyle/>
                    <a:p>
                      <a:pPr marL="0" algn="ctr" defTabSz="914400" rtl="0" eaLnBrk="1" fontAlgn="b" latinLnBrk="0" hangingPunct="1"/>
                      <a:r>
                        <a:rPr lang="en-AU" sz="1800" b="0" i="0" u="none" strike="noStrike" kern="1200">
                          <a:solidFill>
                            <a:srgbClr val="000000"/>
                          </a:solidFill>
                          <a:effectLst/>
                          <a:latin typeface="+mn-lt"/>
                          <a:ea typeface="宋体" panose="02010600030101010101" pitchFamily="2" charset="-122"/>
                          <a:cs typeface="+mn-cs"/>
                        </a:rPr>
                        <a:t>ã</a:t>
                      </a:r>
                    </a:p>
                  </a:txBody>
                  <a:tcPr marL="7620" marR="7620" marT="7620" marB="0" anchor="b"/>
                </a:tc>
                <a:tc>
                  <a:txBody>
                    <a:bodyPr/>
                    <a:lstStyle/>
                    <a:p>
                      <a:pPr marL="0" algn="ctr" defTabSz="914400" rtl="0" eaLnBrk="1" fontAlgn="b" latinLnBrk="0" hangingPunct="1"/>
                      <a:r>
                        <a:rPr lang="en-US" altLang="zh-CN" sz="1800" b="0" i="0" u="none" strike="noStrike" kern="1200" dirty="0">
                          <a:solidFill>
                            <a:srgbClr val="000000"/>
                          </a:solidFill>
                          <a:effectLst/>
                          <a:latin typeface="+mn-lt"/>
                          <a:ea typeface="宋体" panose="02010600030101010101" pitchFamily="2" charset="-122"/>
                          <a:cs typeface="+mn-cs"/>
                        </a:rPr>
                        <a:t>49</a:t>
                      </a:r>
                    </a:p>
                  </a:txBody>
                  <a:tcPr marL="7620" marR="7620" marT="7620" marB="0" anchor="b"/>
                </a:tc>
                <a:extLst>
                  <a:ext uri="{0D108BD9-81ED-4DB2-BD59-A6C34878D82A}">
                    <a16:rowId xmlns:a16="http://schemas.microsoft.com/office/drawing/2014/main" val="694397690"/>
                  </a:ext>
                </a:extLst>
              </a:tr>
              <a:tr h="294522">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11</a:t>
                      </a:r>
                    </a:p>
                  </a:txBody>
                  <a:tcPr marL="7620" marR="7620" marT="7620" marB="0" anchor="b"/>
                </a:tc>
                <a:tc>
                  <a:txBody>
                    <a:bodyPr/>
                    <a:lstStyle/>
                    <a:p>
                      <a:pPr marL="0" algn="ctr" defTabSz="914400" rtl="0" eaLnBrk="1" fontAlgn="b" latinLnBrk="0" hangingPunct="1"/>
                      <a:r>
                        <a:rPr lang="en-AU" sz="1800" b="0" i="0" u="none" strike="noStrike" kern="1200">
                          <a:solidFill>
                            <a:srgbClr val="000000"/>
                          </a:solidFill>
                          <a:effectLst/>
                          <a:latin typeface="+mn-lt"/>
                          <a:ea typeface="宋体" panose="02010600030101010101" pitchFamily="2" charset="-122"/>
                          <a:cs typeface="+mn-cs"/>
                        </a:rPr>
                        <a:t>c</a:t>
                      </a:r>
                    </a:p>
                  </a:txBody>
                  <a:tcPr marL="7620" marR="7620" marT="7620" marB="0" anchor="b"/>
                </a:tc>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47</a:t>
                      </a:r>
                    </a:p>
                  </a:txBody>
                  <a:tcPr marL="7620" marR="7620" marT="7620" marB="0" anchor="b"/>
                </a:tc>
                <a:extLst>
                  <a:ext uri="{0D108BD9-81ED-4DB2-BD59-A6C34878D82A}">
                    <a16:rowId xmlns:a16="http://schemas.microsoft.com/office/drawing/2014/main" val="786252037"/>
                  </a:ext>
                </a:extLst>
              </a:tr>
              <a:tr h="294522">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12</a:t>
                      </a:r>
                    </a:p>
                  </a:txBody>
                  <a:tcPr marL="7620" marR="7620" marT="7620" marB="0" anchor="b"/>
                </a:tc>
                <a:tc>
                  <a:txBody>
                    <a:bodyPr/>
                    <a:lstStyle/>
                    <a:p>
                      <a:pPr marL="0" algn="ctr" defTabSz="914400" rtl="0" eaLnBrk="1" fontAlgn="b" latinLnBrk="0" hangingPunct="1"/>
                      <a:r>
                        <a:rPr lang="en-AU" sz="1800" b="0" i="0" u="none" strike="noStrike" kern="1200">
                          <a:solidFill>
                            <a:srgbClr val="000000"/>
                          </a:solidFill>
                          <a:effectLst/>
                          <a:latin typeface="+mn-lt"/>
                          <a:ea typeface="宋体" panose="02010600030101010101" pitchFamily="2" charset="-122"/>
                          <a:cs typeface="+mn-cs"/>
                        </a:rPr>
                        <a:t>d</a:t>
                      </a:r>
                    </a:p>
                  </a:txBody>
                  <a:tcPr marL="7620" marR="7620" marT="7620" marB="0" anchor="b"/>
                </a:tc>
                <a:tc>
                  <a:txBody>
                    <a:bodyPr/>
                    <a:lstStyle/>
                    <a:p>
                      <a:pPr marL="0" algn="ctr" defTabSz="914400" rtl="0" eaLnBrk="1" fontAlgn="b" latinLnBrk="0" hangingPunct="1"/>
                      <a:r>
                        <a:rPr lang="en-US" altLang="zh-CN" sz="1800" b="0" i="0" u="none" strike="noStrike" kern="1200" dirty="0">
                          <a:solidFill>
                            <a:srgbClr val="000000"/>
                          </a:solidFill>
                          <a:effectLst/>
                          <a:latin typeface="+mn-lt"/>
                          <a:ea typeface="宋体" panose="02010600030101010101" pitchFamily="2" charset="-122"/>
                          <a:cs typeface="+mn-cs"/>
                        </a:rPr>
                        <a:t>47</a:t>
                      </a:r>
                    </a:p>
                  </a:txBody>
                  <a:tcPr marL="7620" marR="7620" marT="7620" marB="0" anchor="b"/>
                </a:tc>
                <a:extLst>
                  <a:ext uri="{0D108BD9-81ED-4DB2-BD59-A6C34878D82A}">
                    <a16:rowId xmlns:a16="http://schemas.microsoft.com/office/drawing/2014/main" val="3535292960"/>
                  </a:ext>
                </a:extLst>
              </a:tr>
              <a:tr h="294522">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13</a:t>
                      </a:r>
                    </a:p>
                  </a:txBody>
                  <a:tcPr marL="7620" marR="7620" marT="7620" marB="0" anchor="b"/>
                </a:tc>
                <a:tc>
                  <a:txBody>
                    <a:bodyPr/>
                    <a:lstStyle/>
                    <a:p>
                      <a:pPr marL="0" algn="ctr" defTabSz="914400" rtl="0" eaLnBrk="1" fontAlgn="b" latinLnBrk="0" hangingPunct="1"/>
                      <a:r>
                        <a:rPr lang="en-AU" sz="1800" b="0" i="0" u="none" strike="noStrike" kern="1200">
                          <a:solidFill>
                            <a:srgbClr val="000000"/>
                          </a:solidFill>
                          <a:effectLst/>
                          <a:latin typeface="+mn-lt"/>
                          <a:ea typeface="宋体" panose="02010600030101010101" pitchFamily="2" charset="-122"/>
                          <a:cs typeface="+mn-cs"/>
                        </a:rPr>
                        <a:t>p</a:t>
                      </a:r>
                    </a:p>
                  </a:txBody>
                  <a:tcPr marL="7620" marR="7620" marT="7620" marB="0" anchor="b"/>
                </a:tc>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39</a:t>
                      </a:r>
                    </a:p>
                  </a:txBody>
                  <a:tcPr marL="7620" marR="7620" marT="7620" marB="0" anchor="b"/>
                </a:tc>
                <a:extLst>
                  <a:ext uri="{0D108BD9-81ED-4DB2-BD59-A6C34878D82A}">
                    <a16:rowId xmlns:a16="http://schemas.microsoft.com/office/drawing/2014/main" val="2174220706"/>
                  </a:ext>
                </a:extLst>
              </a:tr>
              <a:tr h="294522">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14</a:t>
                      </a:r>
                    </a:p>
                  </a:txBody>
                  <a:tcPr marL="7620" marR="7620" marT="7620" marB="0" anchor="b"/>
                </a:tc>
                <a:tc>
                  <a:txBody>
                    <a:bodyPr/>
                    <a:lstStyle/>
                    <a:p>
                      <a:pPr marL="0" algn="ctr" defTabSz="914400" rtl="0" eaLnBrk="1" fontAlgn="b" latinLnBrk="0" hangingPunct="1"/>
                      <a:r>
                        <a:rPr lang="en-AU" sz="1800" b="0" i="0" u="none" strike="noStrike" kern="1200">
                          <a:solidFill>
                            <a:srgbClr val="000000"/>
                          </a:solidFill>
                          <a:effectLst/>
                          <a:latin typeface="+mn-lt"/>
                          <a:ea typeface="宋体" panose="02010600030101010101" pitchFamily="2" charset="-122"/>
                          <a:cs typeface="+mn-cs"/>
                        </a:rPr>
                        <a:t>o</a:t>
                      </a:r>
                    </a:p>
                  </a:txBody>
                  <a:tcPr marL="7620" marR="7620" marT="7620" marB="0" anchor="b"/>
                </a:tc>
                <a:tc>
                  <a:txBody>
                    <a:bodyPr/>
                    <a:lstStyle/>
                    <a:p>
                      <a:pPr marL="0" algn="ctr" defTabSz="914400" rtl="0" eaLnBrk="1" fontAlgn="b" latinLnBrk="0" hangingPunct="1"/>
                      <a:r>
                        <a:rPr lang="en-US" altLang="zh-CN" sz="1800" b="0" i="0" u="none" strike="noStrike" kern="1200" dirty="0">
                          <a:solidFill>
                            <a:srgbClr val="000000"/>
                          </a:solidFill>
                          <a:effectLst/>
                          <a:latin typeface="+mn-lt"/>
                          <a:ea typeface="宋体" panose="02010600030101010101" pitchFamily="2" charset="-122"/>
                          <a:cs typeface="+mn-cs"/>
                        </a:rPr>
                        <a:t>38</a:t>
                      </a:r>
                    </a:p>
                  </a:txBody>
                  <a:tcPr marL="7620" marR="7620" marT="7620" marB="0" anchor="b"/>
                </a:tc>
                <a:extLst>
                  <a:ext uri="{0D108BD9-81ED-4DB2-BD59-A6C34878D82A}">
                    <a16:rowId xmlns:a16="http://schemas.microsoft.com/office/drawing/2014/main" val="3471634570"/>
                  </a:ext>
                </a:extLst>
              </a:tr>
            </a:tbl>
          </a:graphicData>
        </a:graphic>
      </p:graphicFrame>
      <p:graphicFrame>
        <p:nvGraphicFramePr>
          <p:cNvPr id="11" name="表格 10">
            <a:extLst>
              <a:ext uri="{FF2B5EF4-FFF2-40B4-BE49-F238E27FC236}">
                <a16:creationId xmlns:a16="http://schemas.microsoft.com/office/drawing/2014/main" id="{55CCCA0A-4B21-4A16-8F3E-C1AB693C0D5C}"/>
              </a:ext>
            </a:extLst>
          </p:cNvPr>
          <p:cNvGraphicFramePr>
            <a:graphicFrameLocks noGrp="1"/>
          </p:cNvGraphicFramePr>
          <p:nvPr>
            <p:extLst>
              <p:ext uri="{D42A27DB-BD31-4B8C-83A1-F6EECF244321}">
                <p14:modId xmlns:p14="http://schemas.microsoft.com/office/powerpoint/2010/main" val="866618971"/>
              </p:ext>
            </p:extLst>
          </p:nvPr>
        </p:nvGraphicFramePr>
        <p:xfrm>
          <a:off x="6624736" y="1626040"/>
          <a:ext cx="2945622" cy="4413825"/>
        </p:xfrm>
        <a:graphic>
          <a:graphicData uri="http://schemas.openxmlformats.org/drawingml/2006/table">
            <a:tbl>
              <a:tblPr>
                <a:tableStyleId>{69CF1AB2-1976-4502-BF36-3FF5EA218861}</a:tableStyleId>
              </a:tblPr>
              <a:tblGrid>
                <a:gridCol w="981874">
                  <a:extLst>
                    <a:ext uri="{9D8B030D-6E8A-4147-A177-3AD203B41FA5}">
                      <a16:colId xmlns:a16="http://schemas.microsoft.com/office/drawing/2014/main" val="1044769253"/>
                    </a:ext>
                  </a:extLst>
                </a:gridCol>
                <a:gridCol w="981874">
                  <a:extLst>
                    <a:ext uri="{9D8B030D-6E8A-4147-A177-3AD203B41FA5}">
                      <a16:colId xmlns:a16="http://schemas.microsoft.com/office/drawing/2014/main" val="1594652816"/>
                    </a:ext>
                  </a:extLst>
                </a:gridCol>
                <a:gridCol w="981874">
                  <a:extLst>
                    <a:ext uri="{9D8B030D-6E8A-4147-A177-3AD203B41FA5}">
                      <a16:colId xmlns:a16="http://schemas.microsoft.com/office/drawing/2014/main" val="603358624"/>
                    </a:ext>
                  </a:extLst>
                </a:gridCol>
              </a:tblGrid>
              <a:tr h="294255">
                <a:tc>
                  <a:txBody>
                    <a:bodyPr/>
                    <a:lstStyle/>
                    <a:p>
                      <a:pPr algn="ctr" fontAlgn="b"/>
                      <a:r>
                        <a:rPr lang="en-AU" sz="1800" b="1" u="none" strike="noStrike" dirty="0">
                          <a:effectLst/>
                        </a:rPr>
                        <a:t>Rank</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Letter</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Freq</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extLst>
                  <a:ext uri="{0D108BD9-81ED-4DB2-BD59-A6C34878D82A}">
                    <a16:rowId xmlns:a16="http://schemas.microsoft.com/office/drawing/2014/main" val="2739509235"/>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15</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î</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37</a:t>
                      </a:r>
                    </a:p>
                  </a:txBody>
                  <a:tcPr marL="7620" marR="7620" marT="7620" marB="0" anchor="b"/>
                </a:tc>
                <a:extLst>
                  <a:ext uri="{0D108BD9-81ED-4DB2-BD59-A6C34878D82A}">
                    <a16:rowId xmlns:a16="http://schemas.microsoft.com/office/drawing/2014/main" val="3770693631"/>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16</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m</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30</a:t>
                      </a:r>
                    </a:p>
                  </a:txBody>
                  <a:tcPr marL="7620" marR="7620" marT="7620" marB="0" anchor="b"/>
                </a:tc>
                <a:extLst>
                  <a:ext uri="{0D108BD9-81ED-4DB2-BD59-A6C34878D82A}">
                    <a16:rowId xmlns:a16="http://schemas.microsoft.com/office/drawing/2014/main" val="726685954"/>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17</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f</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16</a:t>
                      </a:r>
                    </a:p>
                  </a:txBody>
                  <a:tcPr marL="7620" marR="7620" marT="7620" marB="0" anchor="b"/>
                </a:tc>
                <a:extLst>
                  <a:ext uri="{0D108BD9-81ED-4DB2-BD59-A6C34878D82A}">
                    <a16:rowId xmlns:a16="http://schemas.microsoft.com/office/drawing/2014/main" val="4143383104"/>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18</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v</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15</a:t>
                      </a:r>
                    </a:p>
                  </a:txBody>
                  <a:tcPr marL="7620" marR="7620" marT="7620" marB="0" anchor="b"/>
                </a:tc>
                <a:extLst>
                  <a:ext uri="{0D108BD9-81ED-4DB2-BD59-A6C34878D82A}">
                    <a16:rowId xmlns:a16="http://schemas.microsoft.com/office/drawing/2014/main" val="42825351"/>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19</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g</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11</a:t>
                      </a:r>
                    </a:p>
                  </a:txBody>
                  <a:tcPr marL="7620" marR="7620" marT="7620" marB="0" anchor="b"/>
                </a:tc>
                <a:extLst>
                  <a:ext uri="{0D108BD9-81ED-4DB2-BD59-A6C34878D82A}">
                    <a16:rowId xmlns:a16="http://schemas.microsoft.com/office/drawing/2014/main" val="1988278732"/>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20</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b</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8</a:t>
                      </a:r>
                    </a:p>
                  </a:txBody>
                  <a:tcPr marL="7620" marR="7620" marT="7620" marB="0" anchor="b"/>
                </a:tc>
                <a:extLst>
                  <a:ext uri="{0D108BD9-81ED-4DB2-BD59-A6C34878D82A}">
                    <a16:rowId xmlns:a16="http://schemas.microsoft.com/office/drawing/2014/main" val="1803254013"/>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21</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z</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5</a:t>
                      </a:r>
                    </a:p>
                  </a:txBody>
                  <a:tcPr marL="7620" marR="7620" marT="7620" marB="0" anchor="b"/>
                </a:tc>
                <a:extLst>
                  <a:ext uri="{0D108BD9-81ED-4DB2-BD59-A6C34878D82A}">
                    <a16:rowId xmlns:a16="http://schemas.microsoft.com/office/drawing/2014/main" val="542781950"/>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22</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h</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3</a:t>
                      </a:r>
                    </a:p>
                  </a:txBody>
                  <a:tcPr marL="7620" marR="7620" marT="7620" marB="0" anchor="b"/>
                </a:tc>
                <a:extLst>
                  <a:ext uri="{0D108BD9-81ED-4DB2-BD59-A6C34878D82A}">
                    <a16:rowId xmlns:a16="http://schemas.microsoft.com/office/drawing/2014/main" val="1900220218"/>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23</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j</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2</a:t>
                      </a:r>
                    </a:p>
                  </a:txBody>
                  <a:tcPr marL="7620" marR="7620" marT="7620" marB="0" anchor="b"/>
                </a:tc>
                <a:extLst>
                  <a:ext uri="{0D108BD9-81ED-4DB2-BD59-A6C34878D82A}">
                    <a16:rowId xmlns:a16="http://schemas.microsoft.com/office/drawing/2014/main" val="3359439054"/>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24</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k</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0</a:t>
                      </a:r>
                    </a:p>
                  </a:txBody>
                  <a:tcPr marL="7620" marR="7620" marT="7620" marB="0" anchor="b"/>
                </a:tc>
                <a:extLst>
                  <a:ext uri="{0D108BD9-81ED-4DB2-BD59-A6C34878D82A}">
                    <a16:rowId xmlns:a16="http://schemas.microsoft.com/office/drawing/2014/main" val="1862572052"/>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25</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q</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0</a:t>
                      </a:r>
                    </a:p>
                  </a:txBody>
                  <a:tcPr marL="7620" marR="7620" marT="7620" marB="0" anchor="b"/>
                </a:tc>
                <a:extLst>
                  <a:ext uri="{0D108BD9-81ED-4DB2-BD59-A6C34878D82A}">
                    <a16:rowId xmlns:a16="http://schemas.microsoft.com/office/drawing/2014/main" val="187656363"/>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26</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w</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0</a:t>
                      </a:r>
                    </a:p>
                  </a:txBody>
                  <a:tcPr marL="7620" marR="7620" marT="7620" marB="0" anchor="b"/>
                </a:tc>
                <a:extLst>
                  <a:ext uri="{0D108BD9-81ED-4DB2-BD59-A6C34878D82A}">
                    <a16:rowId xmlns:a16="http://schemas.microsoft.com/office/drawing/2014/main" val="1981758409"/>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27</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x</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0</a:t>
                      </a:r>
                    </a:p>
                  </a:txBody>
                  <a:tcPr marL="7620" marR="7620" marT="7620" marB="0" anchor="b"/>
                </a:tc>
                <a:extLst>
                  <a:ext uri="{0D108BD9-81ED-4DB2-BD59-A6C34878D82A}">
                    <a16:rowId xmlns:a16="http://schemas.microsoft.com/office/drawing/2014/main" val="1464010668"/>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28</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y</a:t>
                      </a:r>
                    </a:p>
                  </a:txBody>
                  <a:tcPr marL="7620" marR="7620" marT="7620" marB="0" anchor="b"/>
                </a:tc>
                <a:tc>
                  <a:txBody>
                    <a:bodyPr/>
                    <a:lstStyle/>
                    <a:p>
                      <a:pPr algn="ctr" fontAlgn="b"/>
                      <a:r>
                        <a:rPr lang="en-US" altLang="zh-CN" sz="1800" b="0" i="0" u="none" strike="noStrike" dirty="0">
                          <a:solidFill>
                            <a:srgbClr val="000000"/>
                          </a:solidFill>
                          <a:effectLst/>
                          <a:latin typeface="+mn-lt"/>
                          <a:ea typeface="宋体" panose="02010600030101010101" pitchFamily="2" charset="-122"/>
                        </a:rPr>
                        <a:t>0</a:t>
                      </a:r>
                    </a:p>
                  </a:txBody>
                  <a:tcPr marL="7620" marR="7620" marT="7620" marB="0" anchor="b"/>
                </a:tc>
                <a:extLst>
                  <a:ext uri="{0D108BD9-81ED-4DB2-BD59-A6C34878D82A}">
                    <a16:rowId xmlns:a16="http://schemas.microsoft.com/office/drawing/2014/main" val="3038904423"/>
                  </a:ext>
                </a:extLst>
              </a:tr>
            </a:tbl>
          </a:graphicData>
        </a:graphic>
      </p:graphicFrame>
      <p:sp>
        <p:nvSpPr>
          <p:cNvPr id="12" name="文本框 11">
            <a:extLst>
              <a:ext uri="{FF2B5EF4-FFF2-40B4-BE49-F238E27FC236}">
                <a16:creationId xmlns:a16="http://schemas.microsoft.com/office/drawing/2014/main" id="{5B8010CA-5E73-42E1-BBC0-5962FF544B72}"/>
              </a:ext>
            </a:extLst>
          </p:cNvPr>
          <p:cNvSpPr txBox="1"/>
          <p:nvPr/>
        </p:nvSpPr>
        <p:spPr>
          <a:xfrm>
            <a:off x="3747296" y="6196344"/>
            <a:ext cx="4980851" cy="461665"/>
          </a:xfrm>
          <a:prstGeom prst="rect">
            <a:avLst/>
          </a:prstGeom>
          <a:noFill/>
        </p:spPr>
        <p:txBody>
          <a:bodyPr wrap="none" rtlCol="0">
            <a:spAutoFit/>
          </a:bodyPr>
          <a:lstStyle/>
          <a:p>
            <a:r>
              <a:rPr lang="en-US" altLang="zh-CN" sz="2400" b="1" dirty="0"/>
              <a:t>Frequency of Letters-Original Text</a:t>
            </a:r>
          </a:p>
        </p:txBody>
      </p:sp>
    </p:spTree>
    <p:extLst>
      <p:ext uri="{BB962C8B-B14F-4D97-AF65-F5344CB8AC3E}">
        <p14:creationId xmlns:p14="http://schemas.microsoft.com/office/powerpoint/2010/main" val="133090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6283465" cy="2123658"/>
            <a:chOff x="460236" y="529679"/>
            <a:chExt cx="6283465" cy="2123658"/>
          </a:xfrm>
        </p:grpSpPr>
        <p:sp>
          <p:nvSpPr>
            <p:cNvPr id="3" name="文本框 2">
              <a:extLst>
                <a:ext uri="{FF2B5EF4-FFF2-40B4-BE49-F238E27FC236}">
                  <a16:creationId xmlns:a16="http://schemas.microsoft.com/office/drawing/2014/main" id="{C522D410-DCC4-4FE8-997E-5C7355152616}"/>
                </a:ext>
              </a:extLst>
            </p:cNvPr>
            <p:cNvSpPr txBox="1"/>
            <p:nvPr/>
          </p:nvSpPr>
          <p:spPr>
            <a:xfrm>
              <a:off x="918413" y="529679"/>
              <a:ext cx="5825288" cy="2123658"/>
            </a:xfrm>
            <a:prstGeom prst="rect">
              <a:avLst/>
            </a:prstGeom>
            <a:noFill/>
          </p:spPr>
          <p:txBody>
            <a:bodyPr wrap="square" rtlCol="0">
              <a:spAutoFit/>
            </a:bodyPr>
            <a:lstStyle/>
            <a:p>
              <a:r>
                <a:rPr lang="en-US" altLang="zh-CN" sz="4400" b="1" dirty="0"/>
                <a:t>Transformation</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a:extLst>
              <a:ext uri="{FF2B5EF4-FFF2-40B4-BE49-F238E27FC236}">
                <a16:creationId xmlns:a16="http://schemas.microsoft.com/office/drawing/2014/main" id="{EB63D514-17FC-4E61-A76F-2E1FE7EBC7D1}"/>
              </a:ext>
            </a:extLst>
          </p:cNvPr>
          <p:cNvSpPr txBox="1"/>
          <p:nvPr/>
        </p:nvSpPr>
        <p:spPr>
          <a:xfrm>
            <a:off x="957324" y="2689936"/>
            <a:ext cx="8653604" cy="3693319"/>
          </a:xfrm>
          <a:prstGeom prst="rect">
            <a:avLst/>
          </a:prstGeom>
          <a:noFill/>
        </p:spPr>
        <p:txBody>
          <a:bodyPr wrap="square" rtlCol="0">
            <a:spAutoFit/>
          </a:bodyPr>
          <a:lstStyle/>
          <a:p>
            <a:pPr>
              <a:spcAft>
                <a:spcPts val="0"/>
              </a:spcAft>
            </a:pPr>
            <a:r>
              <a:rPr lang="en-AU" altLang="zh-CN" dirty="0">
                <a:solidFill>
                  <a:srgbClr val="000000"/>
                </a:solidFill>
                <a:latin typeface="等线" panose="02010600030101010101" pitchFamily="2" charset="-122"/>
                <a:ea typeface="宋体" panose="02010600030101010101" pitchFamily="2" charset="-122"/>
              </a:rPr>
              <a:t>rmecnamttri$</a:t>
            </a:r>
            <a:r>
              <a:rPr lang="en-AU" altLang="zh-CN" dirty="0">
                <a:solidFill>
                  <a:srgbClr val="FF0000"/>
                </a:solidFill>
                <a:latin typeface="等线" panose="02010600030101010101" pitchFamily="2" charset="-122"/>
                <a:ea typeface="宋体" panose="02010600030101010101" pitchFamily="2" charset="-122"/>
              </a:rPr>
              <a:t>eee</a:t>
            </a:r>
            <a:r>
              <a:rPr lang="en-AU" altLang="zh-CN" dirty="0">
                <a:solidFill>
                  <a:srgbClr val="000000"/>
                </a:solidFill>
                <a:latin typeface="等线" panose="02010600030101010101" pitchFamily="2" charset="-122"/>
                <a:ea typeface="宋体" panose="02010600030101010101" pitchFamily="2" charset="-122"/>
              </a:rPr>
              <a:t>rpdtendfeidtercrcei</a:t>
            </a:r>
            <a:r>
              <a:rPr lang="en-AU" altLang="zh-CN" dirty="0">
                <a:solidFill>
                  <a:srgbClr val="FF0000"/>
                </a:solidFill>
                <a:latin typeface="等线" panose="02010600030101010101" pitchFamily="2" charset="-122"/>
                <a:ea typeface="宋体" panose="02010600030101010101" pitchFamily="2" charset="-122"/>
              </a:rPr>
              <a:t>eee</a:t>
            </a:r>
            <a:r>
              <a:rPr lang="en-AU" altLang="zh-CN" dirty="0">
                <a:solidFill>
                  <a:srgbClr val="000000"/>
                </a:solidFill>
                <a:latin typeface="等线" panose="02010600030101010101" pitchFamily="2" charset="-122"/>
                <a:ea typeface="宋体" panose="02010600030101010101" pitchFamily="2" charset="-122"/>
              </a:rPr>
              <a:t>seeloizocsmiovpslpmplciepolcfgiooitpdfdfrmeeererneãrrrommiitãiinuulleieulunoneeiãeãntidesãeesdaãeesleisnionnoo</a:t>
            </a:r>
            <a:r>
              <a:rPr lang="en-AU" altLang="zh-CN" dirty="0">
                <a:solidFill>
                  <a:srgbClr val="FF0000"/>
                </a:solidFill>
                <a:highlight>
                  <a:srgbClr val="FFFF00"/>
                </a:highlight>
                <a:latin typeface="等线" panose="02010600030101010101" pitchFamily="2" charset="-122"/>
                <a:ea typeface="宋体" panose="02010600030101010101" pitchFamily="2" charset="-122"/>
              </a:rPr>
              <a:t>nnnnn</a:t>
            </a:r>
            <a:r>
              <a:rPr lang="en-AU" altLang="zh-CN" dirty="0">
                <a:solidFill>
                  <a:srgbClr val="000000"/>
                </a:solidFill>
                <a:latin typeface="等线" panose="02010600030101010101" pitchFamily="2" charset="-122"/>
                <a:ea typeface="宋体" panose="02010600030101010101" pitchFamily="2" charset="-122"/>
              </a:rPr>
              <a:t>eneanniuennsdtãdiãeelenenenneoa</a:t>
            </a:r>
            <a:r>
              <a:rPr lang="en-AU" altLang="zh-CN" dirty="0">
                <a:solidFill>
                  <a:srgbClr val="FF0000"/>
                </a:solidFill>
                <a:latin typeface="等线" panose="02010600030101010101" pitchFamily="2" charset="-122"/>
                <a:ea typeface="宋体" panose="02010600030101010101" pitchFamily="2" charset="-122"/>
              </a:rPr>
              <a:t>nnnn</a:t>
            </a:r>
            <a:r>
              <a:rPr lang="en-AU" altLang="zh-CN" dirty="0">
                <a:solidFill>
                  <a:srgbClr val="000000"/>
                </a:solidFill>
                <a:latin typeface="等线" panose="02010600030101010101" pitchFamily="2" charset="-122"/>
                <a:ea typeface="宋体" panose="02010600030101010101" pitchFamily="2" charset="-122"/>
              </a:rPr>
              <a:t>anvrccrcgdimsrtrrdnãvtdrfpslrnlnvlvll</a:t>
            </a:r>
            <a:r>
              <a:rPr lang="en-AU" altLang="zh-CN" dirty="0">
                <a:solidFill>
                  <a:srgbClr val="FF0000"/>
                </a:solidFill>
                <a:latin typeface="等线" panose="02010600030101010101" pitchFamily="2" charset="-122"/>
                <a:ea typeface="宋体" panose="02010600030101010101" pitchFamily="2" charset="-122"/>
              </a:rPr>
              <a:t>ddd</a:t>
            </a:r>
            <a:r>
              <a:rPr lang="en-AU" altLang="zh-CN" dirty="0">
                <a:solidFill>
                  <a:srgbClr val="000000"/>
                </a:solidFill>
                <a:latin typeface="等线" panose="02010600030101010101" pitchFamily="2" charset="-122"/>
                <a:ea typeface="宋体" panose="02010600030101010101" pitchFamily="2" charset="-122"/>
              </a:rPr>
              <a:t>rldpmdnnactleaãtfcrtmacseuprrpdgdddscppclpsriifsrrilctrrvtddtipllrprrddcsaeããetãsuuaaaoaaienooeneanncccteããlnverîsu</a:t>
            </a:r>
            <a:r>
              <a:rPr lang="en-AU" altLang="zh-CN" dirty="0">
                <a:solidFill>
                  <a:srgbClr val="FF0000"/>
                </a:solidFill>
                <a:latin typeface="等线" panose="02010600030101010101" pitchFamily="2" charset="-122"/>
                <a:ea typeface="宋体" panose="02010600030101010101" pitchFamily="2" charset="-122"/>
              </a:rPr>
              <a:t>nn</a:t>
            </a:r>
            <a:r>
              <a:rPr lang="en-AU" altLang="zh-CN" dirty="0">
                <a:solidFill>
                  <a:srgbClr val="000000"/>
                </a:solidFill>
                <a:latin typeface="等线" panose="02010600030101010101" pitchFamily="2" charset="-122"/>
                <a:ea typeface="宋体" panose="02010600030101010101" pitchFamily="2" charset="-122"/>
              </a:rPr>
              <a:t>rsshstps</a:t>
            </a:r>
            <a:r>
              <a:rPr lang="en-AU" altLang="zh-CN" dirty="0">
                <a:solidFill>
                  <a:srgbClr val="FF0000"/>
                </a:solidFill>
                <a:latin typeface="等线" panose="02010600030101010101" pitchFamily="2" charset="-122"/>
                <a:ea typeface="宋体" panose="02010600030101010101" pitchFamily="2" charset="-122"/>
              </a:rPr>
              <a:t>aaa</a:t>
            </a:r>
            <a:r>
              <a:rPr lang="en-AU" altLang="zh-CN" dirty="0">
                <a:solidFill>
                  <a:srgbClr val="000000"/>
                </a:solidFill>
                <a:latin typeface="等线" panose="02010600030101010101" pitchFamily="2" charset="-122"/>
                <a:ea typeface="宋体" panose="02010600030101010101" pitchFamily="2" charset="-122"/>
              </a:rPr>
              <a:t>htbsvpcnmssinzistbvtrlrlmitdîimddrfrdvpccetcssrsmevuurutthnssvievrrsrnzrsrenaaeuiuuueeeepeeaiipffegguaaeîuuooestãuliãiaaîîbiãeerriii</a:t>
            </a:r>
            <a:r>
              <a:rPr lang="en-AU" altLang="zh-CN" dirty="0">
                <a:solidFill>
                  <a:srgbClr val="FF0000"/>
                </a:solidFill>
                <a:latin typeface="等线" panose="02010600030101010101" pitchFamily="2" charset="-122"/>
                <a:ea typeface="宋体" panose="02010600030101010101" pitchFamily="2" charset="-122"/>
              </a:rPr>
              <a:t>uuuu</a:t>
            </a:r>
            <a:r>
              <a:rPr lang="en-AU" altLang="zh-CN" dirty="0">
                <a:solidFill>
                  <a:srgbClr val="000000"/>
                </a:solidFill>
                <a:latin typeface="等线" panose="02010600030101010101" pitchFamily="2" charset="-122"/>
                <a:ea typeface="宋体" panose="02010600030101010101" pitchFamily="2" charset="-122"/>
              </a:rPr>
              <a:t>iauueoouu</a:t>
            </a:r>
            <a:r>
              <a:rPr lang="en-AU" altLang="zh-CN" dirty="0">
                <a:solidFill>
                  <a:srgbClr val="FF0000"/>
                </a:solidFill>
                <a:latin typeface="等线" panose="02010600030101010101" pitchFamily="2" charset="-122"/>
                <a:ea typeface="宋体" panose="02010600030101010101" pitchFamily="2" charset="-122"/>
              </a:rPr>
              <a:t>îîî</a:t>
            </a:r>
            <a:r>
              <a:rPr lang="en-AU" altLang="zh-CN" dirty="0">
                <a:solidFill>
                  <a:srgbClr val="000000"/>
                </a:solidFill>
                <a:latin typeface="等线" panose="02010600030101010101" pitchFamily="2" charset="-122"/>
                <a:ea typeface="宋体" panose="02010600030101010101" pitchFamily="2" charset="-122"/>
              </a:rPr>
              <a:t>o</a:t>
            </a:r>
            <a:r>
              <a:rPr lang="en-AU" altLang="zh-CN" dirty="0">
                <a:solidFill>
                  <a:srgbClr val="FF0000"/>
                </a:solidFill>
                <a:highlight>
                  <a:srgbClr val="FFFF00"/>
                </a:highlight>
                <a:latin typeface="等线" panose="02010600030101010101" pitchFamily="2" charset="-122"/>
                <a:ea typeface="宋体" panose="02010600030101010101" pitchFamily="2" charset="-122"/>
              </a:rPr>
              <a:t>eeeee</a:t>
            </a:r>
            <a:r>
              <a:rPr lang="en-AU" altLang="zh-CN" dirty="0">
                <a:solidFill>
                  <a:srgbClr val="000000"/>
                </a:solidFill>
                <a:latin typeface="等线" panose="02010600030101010101" pitchFamily="2" charset="-122"/>
                <a:ea typeface="宋体" panose="02010600030101010101" pitchFamily="2" charset="-122"/>
              </a:rPr>
              <a:t>ieãauueiîe</a:t>
            </a:r>
            <a:r>
              <a:rPr lang="en-AU" altLang="zh-CN" dirty="0">
                <a:solidFill>
                  <a:srgbClr val="FF0000"/>
                </a:solidFill>
                <a:latin typeface="等线" panose="02010600030101010101" pitchFamily="2" charset="-122"/>
                <a:ea typeface="宋体" panose="02010600030101010101" pitchFamily="2" charset="-122"/>
              </a:rPr>
              <a:t>îîî</a:t>
            </a:r>
            <a:r>
              <a:rPr lang="en-AU" altLang="zh-CN" dirty="0">
                <a:solidFill>
                  <a:srgbClr val="000000"/>
                </a:solidFill>
                <a:latin typeface="等线" panose="02010600030101010101" pitchFamily="2" charset="-122"/>
                <a:ea typeface="宋体" panose="02010600030101010101" pitchFamily="2" charset="-122"/>
              </a:rPr>
              <a:t>iîiîîmiiuu</a:t>
            </a:r>
            <a:r>
              <a:rPr lang="en-AU" altLang="zh-CN" dirty="0">
                <a:solidFill>
                  <a:srgbClr val="FF0000"/>
                </a:solidFill>
                <a:latin typeface="等线" panose="02010600030101010101" pitchFamily="2" charset="-122"/>
                <a:ea typeface="宋体" panose="02010600030101010101" pitchFamily="2" charset="-122"/>
              </a:rPr>
              <a:t>îîîî</a:t>
            </a:r>
            <a:r>
              <a:rPr lang="en-AU" altLang="zh-CN" dirty="0">
                <a:solidFill>
                  <a:srgbClr val="000000"/>
                </a:solidFill>
                <a:latin typeface="等线" panose="02010600030101010101" pitchFamily="2" charset="-122"/>
                <a:ea typeface="宋体" panose="02010600030101010101" pitchFamily="2" charset="-122"/>
              </a:rPr>
              <a:t>iiiîîiuuiaii</a:t>
            </a:r>
            <a:r>
              <a:rPr lang="en-AU" altLang="zh-CN" dirty="0">
                <a:solidFill>
                  <a:srgbClr val="FF0000"/>
                </a:solidFill>
                <a:latin typeface="等线" panose="02010600030101010101" pitchFamily="2" charset="-122"/>
                <a:ea typeface="宋体" panose="02010600030101010101" pitchFamily="2" charset="-122"/>
              </a:rPr>
              <a:t>îîî</a:t>
            </a:r>
            <a:r>
              <a:rPr lang="en-AU" altLang="zh-CN" dirty="0">
                <a:solidFill>
                  <a:srgbClr val="000000"/>
                </a:solidFill>
                <a:latin typeface="等线" panose="02010600030101010101" pitchFamily="2" charset="-122"/>
                <a:ea typeface="宋体" panose="02010600030101010101" pitchFamily="2" charset="-122"/>
              </a:rPr>
              <a:t>laiiiîîãmailîîaiîuiîeiiîãîîieîîiiittmtccentiãnnnbcdsicinevldnbtdcjffaipãaiuanaiemãdesseosmmnaosaelãreoeaãauamãpbdbueoaoãopmdeauagattdatatpgeaãppo</a:t>
            </a:r>
            <a:r>
              <a:rPr lang="en-AU" altLang="zh-CN" dirty="0">
                <a:solidFill>
                  <a:srgbClr val="FF0000"/>
                </a:solidFill>
                <a:latin typeface="等线" panose="02010600030101010101" pitchFamily="2" charset="-122"/>
                <a:ea typeface="宋体" panose="02010600030101010101" pitchFamily="2" charset="-122"/>
              </a:rPr>
              <a:t>ãã</a:t>
            </a:r>
            <a:r>
              <a:rPr lang="en-AU" altLang="zh-CN" dirty="0">
                <a:solidFill>
                  <a:srgbClr val="000000"/>
                </a:solidFill>
                <a:latin typeface="等线" panose="02010600030101010101" pitchFamily="2" charset="-122"/>
                <a:ea typeface="宋体" panose="02010600030101010101" pitchFamily="2" charset="-122"/>
              </a:rPr>
              <a:t>o</a:t>
            </a:r>
            <a:r>
              <a:rPr lang="en-AU" altLang="zh-CN" dirty="0">
                <a:solidFill>
                  <a:srgbClr val="FF0000"/>
                </a:solidFill>
                <a:latin typeface="等线" panose="02010600030101010101" pitchFamily="2" charset="-122"/>
                <a:ea typeface="宋体" panose="02010600030101010101" pitchFamily="2" charset="-122"/>
              </a:rPr>
              <a:t>ppp</a:t>
            </a:r>
            <a:r>
              <a:rPr lang="en-AU" altLang="zh-CN" dirty="0">
                <a:solidFill>
                  <a:srgbClr val="000000"/>
                </a:solidFill>
                <a:latin typeface="等线" panose="02010600030101010101" pitchFamily="2" charset="-122"/>
                <a:ea typeface="宋体" panose="02010600030101010101" pitchFamily="2" charset="-122"/>
              </a:rPr>
              <a:t>ãouuaoaanãogfttotdãiaaãutiuuãeaaiiirãîtãiieieeeãiiliãieeadãoniauãoaaeaeeoiaeianuraoreataieaanalspîsanssaãesslppnasnnlãnnsãlannãessaeei</a:t>
            </a:r>
            <a:r>
              <a:rPr lang="en-AU" altLang="zh-CN" dirty="0">
                <a:solidFill>
                  <a:srgbClr val="FF0000"/>
                </a:solidFill>
                <a:latin typeface="等线" panose="02010600030101010101" pitchFamily="2" charset="-122"/>
                <a:ea typeface="宋体" panose="02010600030101010101" pitchFamily="2" charset="-122"/>
              </a:rPr>
              <a:t>aaappp</a:t>
            </a:r>
            <a:r>
              <a:rPr lang="en-AU" altLang="zh-CN" dirty="0">
                <a:solidFill>
                  <a:srgbClr val="000000"/>
                </a:solidFill>
                <a:latin typeface="等线" panose="02010600030101010101" pitchFamily="2" charset="-122"/>
                <a:ea typeface="宋体" panose="02010600030101010101" pitchFamily="2" charset="-122"/>
              </a:rPr>
              <a:t>aifãllldrcsslptlrdcdrscrneccllrcalrãllucrmcoemsisecnteiilloiuiunaeaenãaaartcntdjtszgsgsdrdttcrnvstszfrpmmfcpr</a:t>
            </a:r>
            <a:r>
              <a:rPr lang="en-AU" altLang="zh-CN" dirty="0">
                <a:solidFill>
                  <a:srgbClr val="FF0000"/>
                </a:solidFill>
                <a:latin typeface="等线" panose="02010600030101010101" pitchFamily="2" charset="-122"/>
                <a:ea typeface="宋体" panose="02010600030101010101" pitchFamily="2" charset="-122"/>
              </a:rPr>
              <a:t>ss</a:t>
            </a:r>
            <a:r>
              <a:rPr lang="en-AU" altLang="zh-CN" dirty="0">
                <a:solidFill>
                  <a:srgbClr val="000000"/>
                </a:solidFill>
                <a:latin typeface="等线" panose="02010600030101010101" pitchFamily="2" charset="-122"/>
                <a:ea typeface="宋体" panose="02010600030101010101" pitchFamily="2" charset="-122"/>
              </a:rPr>
              <a:t>trsrrcrpbrrimaeiteiddslstcclmgtclimmildlciaacarc</a:t>
            </a:r>
            <a:endParaRPr lang="zh-CN" altLang="zh-CN" sz="1050" kern="100" dirty="0">
              <a:latin typeface="等线" panose="02010600030101010101" pitchFamily="2" charset="-122"/>
              <a:cs typeface="Times New Roman" panose="02020603050405020304" pitchFamily="18" charset="0"/>
            </a:endParaRPr>
          </a:p>
        </p:txBody>
      </p:sp>
      <p:sp>
        <p:nvSpPr>
          <p:cNvPr id="8" name="文本框 7">
            <a:extLst>
              <a:ext uri="{FF2B5EF4-FFF2-40B4-BE49-F238E27FC236}">
                <a16:creationId xmlns:a16="http://schemas.microsoft.com/office/drawing/2014/main" id="{982C8754-74FF-4A9D-98E5-5B96C51C3DC3}"/>
              </a:ext>
            </a:extLst>
          </p:cNvPr>
          <p:cNvSpPr txBox="1"/>
          <p:nvPr/>
        </p:nvSpPr>
        <p:spPr>
          <a:xfrm>
            <a:off x="947596" y="1567530"/>
            <a:ext cx="5264583" cy="830997"/>
          </a:xfrm>
          <a:prstGeom prst="rect">
            <a:avLst/>
          </a:prstGeom>
          <a:noFill/>
        </p:spPr>
        <p:txBody>
          <a:bodyPr wrap="none" rtlCol="0">
            <a:spAutoFit/>
          </a:bodyPr>
          <a:lstStyle/>
          <a:p>
            <a:r>
              <a:rPr lang="en-US" altLang="zh-CN" sz="2400" b="1" dirty="0"/>
              <a:t>147 letters repeat 333 times in total</a:t>
            </a:r>
          </a:p>
          <a:p>
            <a:r>
              <a:rPr lang="en-US" altLang="zh-CN" sz="2400" b="1" dirty="0"/>
              <a:t>Max number of repeats: 5 (e and n)</a:t>
            </a:r>
            <a:endParaRPr lang="zh-CN" altLang="en-US" sz="2400" b="1" dirty="0"/>
          </a:p>
        </p:txBody>
      </p:sp>
      <p:sp>
        <p:nvSpPr>
          <p:cNvPr id="9" name="文本框 8">
            <a:extLst>
              <a:ext uri="{FF2B5EF4-FFF2-40B4-BE49-F238E27FC236}">
                <a16:creationId xmlns:a16="http://schemas.microsoft.com/office/drawing/2014/main" id="{FE6279E9-5F17-4407-B999-61218E891B75}"/>
              </a:ext>
            </a:extLst>
          </p:cNvPr>
          <p:cNvSpPr txBox="1"/>
          <p:nvPr/>
        </p:nvSpPr>
        <p:spPr>
          <a:xfrm>
            <a:off x="9698482" y="2794753"/>
            <a:ext cx="2367058"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dirty="0">
                <a:solidFill>
                  <a:srgbClr val="FF0000"/>
                </a:solidFill>
              </a:rPr>
              <a:t>red</a:t>
            </a:r>
            <a:r>
              <a:rPr lang="en-US" altLang="zh-CN" dirty="0"/>
              <a:t>: some continuous      repeated sequences</a:t>
            </a:r>
          </a:p>
          <a:p>
            <a:endParaRPr lang="en-US" altLang="zh-CN" dirty="0"/>
          </a:p>
          <a:p>
            <a:r>
              <a:rPr lang="en-US" altLang="zh-CN" dirty="0">
                <a:highlight>
                  <a:srgbClr val="FFFF00"/>
                </a:highlight>
              </a:rPr>
              <a:t>yellow</a:t>
            </a:r>
            <a:r>
              <a:rPr lang="en-US" altLang="zh-CN" dirty="0"/>
              <a:t>: sequences with the max number of repeats</a:t>
            </a:r>
            <a:endParaRPr lang="zh-CN" altLang="en-US" dirty="0"/>
          </a:p>
        </p:txBody>
      </p:sp>
    </p:spTree>
    <p:extLst>
      <p:ext uri="{BB962C8B-B14F-4D97-AF65-F5344CB8AC3E}">
        <p14:creationId xmlns:p14="http://schemas.microsoft.com/office/powerpoint/2010/main" val="7201063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6283465" cy="1446550"/>
            <a:chOff x="460236" y="529679"/>
            <a:chExt cx="6283465" cy="1446550"/>
          </a:xfrm>
        </p:grpSpPr>
        <p:sp>
          <p:nvSpPr>
            <p:cNvPr id="3" name="文本框 2">
              <a:extLst>
                <a:ext uri="{FF2B5EF4-FFF2-40B4-BE49-F238E27FC236}">
                  <a16:creationId xmlns:a16="http://schemas.microsoft.com/office/drawing/2014/main" id="{C522D410-DCC4-4FE8-997E-5C7355152616}"/>
                </a:ext>
              </a:extLst>
            </p:cNvPr>
            <p:cNvSpPr txBox="1"/>
            <p:nvPr/>
          </p:nvSpPr>
          <p:spPr>
            <a:xfrm>
              <a:off x="918413" y="529679"/>
              <a:ext cx="5825288" cy="1446550"/>
            </a:xfrm>
            <a:prstGeom prst="rect">
              <a:avLst/>
            </a:prstGeom>
            <a:noFill/>
          </p:spPr>
          <p:txBody>
            <a:bodyPr wrap="square" rtlCol="0">
              <a:spAutoFit/>
            </a:bodyPr>
            <a:lstStyle/>
            <a:p>
              <a:r>
                <a:rPr lang="en-US" altLang="zh-CN" sz="4400" b="1" dirty="0"/>
                <a:t>Distribution of Splits</a:t>
              </a:r>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文本框 26">
            <a:extLst>
              <a:ext uri="{FF2B5EF4-FFF2-40B4-BE49-F238E27FC236}">
                <a16:creationId xmlns:a16="http://schemas.microsoft.com/office/drawing/2014/main" id="{FCA70D13-B8D4-4E55-B5CD-6DA1A08FDBC0}"/>
              </a:ext>
            </a:extLst>
          </p:cNvPr>
          <p:cNvSpPr txBox="1"/>
          <p:nvPr/>
        </p:nvSpPr>
        <p:spPr>
          <a:xfrm>
            <a:off x="947596" y="1464890"/>
            <a:ext cx="8218917" cy="461665"/>
          </a:xfrm>
          <a:prstGeom prst="rect">
            <a:avLst/>
          </a:prstGeom>
          <a:noFill/>
        </p:spPr>
        <p:txBody>
          <a:bodyPr wrap="none" rtlCol="0">
            <a:spAutoFit/>
          </a:bodyPr>
          <a:lstStyle/>
          <a:p>
            <a:r>
              <a:rPr lang="en-US" altLang="zh-CN" sz="2400" b="1" dirty="0"/>
              <a:t>Only consider splits with more than one letters in a row.</a:t>
            </a:r>
            <a:endParaRPr lang="zh-CN" altLang="en-US" sz="2400" b="1" dirty="0"/>
          </a:p>
        </p:txBody>
      </p:sp>
      <p:pic>
        <p:nvPicPr>
          <p:cNvPr id="8" name="图片 7">
            <a:extLst>
              <a:ext uri="{FF2B5EF4-FFF2-40B4-BE49-F238E27FC236}">
                <a16:creationId xmlns:a16="http://schemas.microsoft.com/office/drawing/2014/main" id="{2A50DD04-3E07-470A-9A9A-88F7140B63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073" y="1939193"/>
            <a:ext cx="5852172" cy="4389129"/>
          </a:xfrm>
          <a:prstGeom prst="rect">
            <a:avLst/>
          </a:prstGeom>
        </p:spPr>
      </p:pic>
      <p:pic>
        <p:nvPicPr>
          <p:cNvPr id="11" name="图片 10">
            <a:extLst>
              <a:ext uri="{FF2B5EF4-FFF2-40B4-BE49-F238E27FC236}">
                <a16:creationId xmlns:a16="http://schemas.microsoft.com/office/drawing/2014/main" id="{98306659-F182-4D4F-AEA7-29E1AC16B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544" y="1939192"/>
            <a:ext cx="5852172" cy="4389129"/>
          </a:xfrm>
          <a:prstGeom prst="rect">
            <a:avLst/>
          </a:prstGeom>
        </p:spPr>
      </p:pic>
    </p:spTree>
    <p:extLst>
      <p:ext uri="{BB962C8B-B14F-4D97-AF65-F5344CB8AC3E}">
        <p14:creationId xmlns:p14="http://schemas.microsoft.com/office/powerpoint/2010/main" val="16109625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6283465" cy="1446550"/>
            <a:chOff x="460236" y="529679"/>
            <a:chExt cx="6283465" cy="1446550"/>
          </a:xfrm>
        </p:grpSpPr>
        <p:sp>
          <p:nvSpPr>
            <p:cNvPr id="3" name="文本框 2">
              <a:extLst>
                <a:ext uri="{FF2B5EF4-FFF2-40B4-BE49-F238E27FC236}">
                  <a16:creationId xmlns:a16="http://schemas.microsoft.com/office/drawing/2014/main" id="{C522D410-DCC4-4FE8-997E-5C7355152616}"/>
                </a:ext>
              </a:extLst>
            </p:cNvPr>
            <p:cNvSpPr txBox="1"/>
            <p:nvPr/>
          </p:nvSpPr>
          <p:spPr>
            <a:xfrm>
              <a:off x="918413" y="529679"/>
              <a:ext cx="5825288" cy="1446550"/>
            </a:xfrm>
            <a:prstGeom prst="rect">
              <a:avLst/>
            </a:prstGeom>
            <a:noFill/>
          </p:spPr>
          <p:txBody>
            <a:bodyPr wrap="square" rtlCol="0">
              <a:spAutoFit/>
            </a:bodyPr>
            <a:lstStyle/>
            <a:p>
              <a:r>
                <a:rPr lang="en-US" altLang="zh-CN" sz="4400" b="1" dirty="0"/>
                <a:t>Distribution of Splits</a:t>
              </a:r>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a:extLst>
              <a:ext uri="{FF2B5EF4-FFF2-40B4-BE49-F238E27FC236}">
                <a16:creationId xmlns:a16="http://schemas.microsoft.com/office/drawing/2014/main" id="{6C9B8B06-DC51-448F-ABC4-C8B61B5F9B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309" y="1939192"/>
            <a:ext cx="5852172" cy="4389129"/>
          </a:xfrm>
          <a:prstGeom prst="rect">
            <a:avLst/>
          </a:prstGeom>
        </p:spPr>
      </p:pic>
      <p:pic>
        <p:nvPicPr>
          <p:cNvPr id="11" name="图片 10">
            <a:extLst>
              <a:ext uri="{FF2B5EF4-FFF2-40B4-BE49-F238E27FC236}">
                <a16:creationId xmlns:a16="http://schemas.microsoft.com/office/drawing/2014/main" id="{5A587F1A-4F56-46F3-9C97-F47CCD3205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6846" y="1939191"/>
            <a:ext cx="5852172" cy="4389129"/>
          </a:xfrm>
          <a:prstGeom prst="rect">
            <a:avLst/>
          </a:prstGeom>
        </p:spPr>
      </p:pic>
    </p:spTree>
    <p:extLst>
      <p:ext uri="{BB962C8B-B14F-4D97-AF65-F5344CB8AC3E}">
        <p14:creationId xmlns:p14="http://schemas.microsoft.com/office/powerpoint/2010/main" val="18784449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9131633" cy="2123658"/>
            <a:chOff x="460236" y="529679"/>
            <a:chExt cx="9131633" cy="2123658"/>
          </a:xfrm>
        </p:grpSpPr>
        <p:sp>
          <p:nvSpPr>
            <p:cNvPr id="3" name="文本框 2">
              <a:extLst>
                <a:ext uri="{FF2B5EF4-FFF2-40B4-BE49-F238E27FC236}">
                  <a16:creationId xmlns:a16="http://schemas.microsoft.com/office/drawing/2014/main" id="{C522D410-DCC4-4FE8-997E-5C7355152616}"/>
                </a:ext>
              </a:extLst>
            </p:cNvPr>
            <p:cNvSpPr txBox="1"/>
            <p:nvPr/>
          </p:nvSpPr>
          <p:spPr>
            <a:xfrm>
              <a:off x="918411" y="529679"/>
              <a:ext cx="8673458" cy="2123658"/>
            </a:xfrm>
            <a:prstGeom prst="rect">
              <a:avLst/>
            </a:prstGeom>
            <a:noFill/>
          </p:spPr>
          <p:txBody>
            <a:bodyPr wrap="square" rtlCol="0">
              <a:spAutoFit/>
            </a:bodyPr>
            <a:lstStyle/>
            <a:p>
              <a:r>
                <a:rPr lang="en-US" altLang="zh-CN" sz="4400" b="1" dirty="0"/>
                <a:t>Compressed Text</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a:extLst>
              <a:ext uri="{FF2B5EF4-FFF2-40B4-BE49-F238E27FC236}">
                <a16:creationId xmlns:a16="http://schemas.microsoft.com/office/drawing/2014/main" id="{A910D683-58D7-476E-9FDB-A5E7A99902BF}"/>
              </a:ext>
            </a:extLst>
          </p:cNvPr>
          <p:cNvSpPr txBox="1"/>
          <p:nvPr/>
        </p:nvSpPr>
        <p:spPr>
          <a:xfrm>
            <a:off x="6122863" y="1968392"/>
            <a:ext cx="5850834" cy="4401205"/>
          </a:xfrm>
          <a:prstGeom prst="rect">
            <a:avLst/>
          </a:prstGeom>
          <a:noFill/>
        </p:spPr>
        <p:txBody>
          <a:bodyPr wrap="square" rtlCol="0">
            <a:spAutoFit/>
          </a:bodyPr>
          <a:lstStyle/>
          <a:p>
            <a:r>
              <a:rPr lang="en-US" altLang="zh-CN" sz="1400" dirty="0"/>
              <a:t>[1,1,1,1,1,1,1,2,1,1,1,3,1,1,1,1,1,1,1,1,1,1,1,1,1,1,1,1,1,1,1,3,1,2,1,1,1,1,1,1,1,1,1,1,1,1,1,1,1,1,1,1,1,1,1,1,1,1,1,1,1,1,2,1,1,1,1,1,1,1,1,1,3,1,1,1,1,1,1,3,1,2,2,1,1,2,1,2,2,1,1,1,1,1,1,1,1,1,2,1,1,1,1,1,1,1,1,1,1,1,2,1,1,1,1,2,1,1,1,1,1,1,1,1,2,2,</a:t>
            </a:r>
            <a:r>
              <a:rPr lang="en-US" altLang="zh-CN" sz="1400" dirty="0">
                <a:highlight>
                  <a:srgbClr val="FFFF00"/>
                </a:highlight>
              </a:rPr>
              <a:t>5</a:t>
            </a:r>
            <a:r>
              <a:rPr lang="en-US" altLang="zh-CN" sz="1400" dirty="0"/>
              <a:t>,1,1,1,1,2,1,1,1,2,1,1,1,1,1,1,1,2,1,1,1,1,1,1,2,1,1,1,4,1,1,1,1,2,1,1,1,1,1,1,1,1,1,2,1,1,1,1,1,1,1,1,1,1,1,1,1,1,1,1,1,1,2,3,1,1,1,1,1,1,2,1,1,1,1,1,1,1,1,1,1,1,1,1,1,1,1,1,1,1,2,1,1,1,3,1,1,2,1,1,1,1,1,2,1,1,2,1,1,1,1,2,1,1,2,1,1,1,2,1,1,2,2,1,1,1,1,2,1,1,1,1,2,3,1,2,1,1,1,2,1,1,1,1,2,3,1,1,2,1,1,1,1,1,1,1,1,2,1,2,1,1,1,1,1,3,1,1,1,1,1,1,1,1,1,2,1,1,1,1,1,1,1,1,1,1,1,1,1,1,1,1,1,1,1,1,2,1,1,1,1,1,1,2,1,1,1,2,1,1,1,1,1,2,1,1,2,1,1,2,1,1,1,1,2,1,1,1,1,1,1,1,1,1,2,1,1,1,3,4,1,2,1,2,1,2,1,2,1,2,1,1,2,2,1,1,1,1,1,1,1,1,1,2,2,1,1,1,2,2,3,4,1,1,2,1,2,2,3,1,</a:t>
            </a:r>
            <a:r>
              <a:rPr lang="en-US" altLang="zh-CN" sz="1400" dirty="0">
                <a:highlight>
                  <a:srgbClr val="FFFF00"/>
                </a:highlight>
              </a:rPr>
              <a:t>5</a:t>
            </a:r>
            <a:r>
              <a:rPr lang="en-US" altLang="zh-CN" sz="1400" dirty="0"/>
              <a:t>,1,1,1,1,2,1,1,1,1,3,1,1,1,2,1,2,2,4,3,2,1,2,1,1,2,3,1,1,3,2,1,1,1,1,1,2,1,1,1,1,1,1,1,2,1,1,2,1,1,2,3,2,1,1,2,1,1,1,1,1,3,1,1,1,1,1,1,1,1,1,1,1,1,1,1,1,1,1,1,2,1,1,1,1,1,1,1,1,1,1,1,1,1,1,1,1,2,1,1,1,2,1,1,1,1,1,1,1,1,1,1,1,1,1,1,1,1,1,1,1,1,1,1,1,1,1,1,1,1,1,1,1,1,1,1,1,1,1,1,1,2,1,1,1,1,1,1,1,1,1,1,2,1,2,1,3,1,1,2,1,1,2,1,1,1,1,1,2,1,1,1,1,1,2,1,1,1,1,2,1,1,2,3,1,1,1,1,1,2,1,1,3,1,2,1,1,1,1,2,1,1,1,1,1,1,1,1,1,1,2,1,1,2,1,1,1,1,1,1,1,1,1,1,1,1,1,1,1,1,1,1,2,1,1,1,1,1,1,1,1,1,2,1,1,1,2,1,2,1,1,1,2,1,1,2,1,1,1,1,2,1,1,2,1,2,1,3,3,1,1,1,1,3,1,1,1,2,1,1,1,1,1,1,1,1,1,1,1,1,1,1,2,2,1,1,1,1,1,1,2,1,1,1,1,1,1,1,1,1,1,1,1,1,1,1,1,2,2,1,1,1,1,1,1,1,1,1,1,1,1,3,1,1,1,1,1,1,1,1,1,1,1,1,1,1,1,1,1,2,1,1,1,1,1,1,1,1,1,1,1,2,1,1,1,1,2,1,1,1,2,1,1,1,1,2,1,1,1,1,1,1,1,1,2,1,1,1,1,2,1,1,1,1,1,1,1,2,1,1,1,1,1,1,2,1,1,1,1]</a:t>
            </a:r>
          </a:p>
        </p:txBody>
      </p:sp>
      <p:sp>
        <p:nvSpPr>
          <p:cNvPr id="9" name="文本框 8">
            <a:extLst>
              <a:ext uri="{FF2B5EF4-FFF2-40B4-BE49-F238E27FC236}">
                <a16:creationId xmlns:a16="http://schemas.microsoft.com/office/drawing/2014/main" id="{692172C9-A8FA-471E-94C6-9D5B960D2012}"/>
              </a:ext>
            </a:extLst>
          </p:cNvPr>
          <p:cNvSpPr txBox="1"/>
          <p:nvPr/>
        </p:nvSpPr>
        <p:spPr>
          <a:xfrm>
            <a:off x="953049" y="2709003"/>
            <a:ext cx="5169814" cy="3785652"/>
          </a:xfrm>
          <a:prstGeom prst="rect">
            <a:avLst/>
          </a:prstGeom>
          <a:noFill/>
        </p:spPr>
        <p:txBody>
          <a:bodyPr wrap="square" rtlCol="0">
            <a:spAutoFit/>
          </a:bodyPr>
          <a:lstStyle/>
          <a:p>
            <a:r>
              <a:rPr lang="en-US" altLang="zh-CN" sz="1600" dirty="0"/>
              <a:t>rmecnamtri$erpdtendfeidtercrceieseloizocsmiovpslpmplciepolcfgioitpdfdfrmererneãromitãinuleieulunoneiãeãntidesãesdaãesleisniono</a:t>
            </a:r>
            <a:r>
              <a:rPr lang="en-US" altLang="zh-CN" sz="1600" dirty="0">
                <a:highlight>
                  <a:srgbClr val="FFFF00"/>
                </a:highlight>
              </a:rPr>
              <a:t>n</a:t>
            </a:r>
            <a:r>
              <a:rPr lang="en-US" altLang="zh-CN" sz="1600" dirty="0"/>
              <a:t>eneaniuensdtãdiãeleneneneoananvrcrcgdimsrtrdnãvtdrfpslrnlnvlvldrldpmdnactleaãtfcrtmacseuprpdgdscpclpsrifsrilctrvtdtiplrprdcsaeãetãsuaoaienoeneancteãlnverîsunrshstpsahtbsvpcnmsinzistbvtrlrlmitdîimdrfrdvpcetcsrsmevuruthnsvievrsrnzrsrenaeuiuepeaipfeguaeîuoestãuliãiaîbiãeriuiaueouîo</a:t>
            </a:r>
            <a:r>
              <a:rPr lang="en-US" altLang="zh-CN" sz="1600" dirty="0">
                <a:highlight>
                  <a:srgbClr val="FFFF00"/>
                </a:highlight>
              </a:rPr>
              <a:t>e</a:t>
            </a:r>
            <a:r>
              <a:rPr lang="en-US" altLang="zh-CN" sz="1600" dirty="0"/>
              <a:t>ieãaueiîeîiîiîmiuîiîiuiaiîlaiîãmailîaiîuiîeiîãîieîitmtcentiãnbcdsicinevldnbtdcjfaipãaiuanaiemãdeseosmnaosaelãreoeaãauamãpbdbueoaoãopmdeauagatdatatpgeaãpoãopãouaoanãogftotdãiaãutiuãeairãîtãieieãiliãieadãoniauãoaeaeoiaeianuraoreataieanalspîsansaãeslpnasnlãnsãlanãesaeiapaifãldrcslptlrdcdrscrneclrcalrãlucrmcoemsisecnteiloiuiunaeaenãartcntdjtszgsgsdrdtcrnvstszfrpmfcprstrsrcrpbrimaeiteidslstclmgtclimildlciacarc</a:t>
            </a:r>
          </a:p>
        </p:txBody>
      </p:sp>
      <p:sp>
        <p:nvSpPr>
          <p:cNvPr id="12" name="文本框 11">
            <a:extLst>
              <a:ext uri="{FF2B5EF4-FFF2-40B4-BE49-F238E27FC236}">
                <a16:creationId xmlns:a16="http://schemas.microsoft.com/office/drawing/2014/main" id="{67200E05-9F35-4BF1-A29D-5989E08FD9DD}"/>
              </a:ext>
            </a:extLst>
          </p:cNvPr>
          <p:cNvSpPr txBox="1"/>
          <p:nvPr/>
        </p:nvSpPr>
        <p:spPr>
          <a:xfrm>
            <a:off x="953049" y="1460319"/>
            <a:ext cx="3982180" cy="1569660"/>
          </a:xfrm>
          <a:prstGeom prst="rect">
            <a:avLst/>
          </a:prstGeom>
          <a:noFill/>
        </p:spPr>
        <p:txBody>
          <a:bodyPr wrap="none" rtlCol="0">
            <a:spAutoFit/>
          </a:bodyPr>
          <a:lstStyle/>
          <a:p>
            <a:r>
              <a:rPr lang="en-US" altLang="zh-CN" sz="2400" b="1" dirty="0"/>
              <a:t>String</a:t>
            </a:r>
          </a:p>
          <a:p>
            <a:r>
              <a:rPr lang="en-US" altLang="zh-CN" sz="2400" b="1" dirty="0"/>
              <a:t># letters: 815</a:t>
            </a:r>
          </a:p>
          <a:p>
            <a:r>
              <a:rPr lang="en-US" altLang="zh-CN" sz="2400" b="1" dirty="0"/>
              <a:t>Compression factor: 81.42%</a:t>
            </a:r>
          </a:p>
          <a:p>
            <a:endParaRPr lang="zh-CN" altLang="en-US" sz="2400" b="1" dirty="0"/>
          </a:p>
        </p:txBody>
      </p:sp>
      <p:sp>
        <p:nvSpPr>
          <p:cNvPr id="13" name="文本框 12">
            <a:extLst>
              <a:ext uri="{FF2B5EF4-FFF2-40B4-BE49-F238E27FC236}">
                <a16:creationId xmlns:a16="http://schemas.microsoft.com/office/drawing/2014/main" id="{44640FC9-F815-4EB6-94BB-DECD01770FDE}"/>
              </a:ext>
            </a:extLst>
          </p:cNvPr>
          <p:cNvSpPr txBox="1"/>
          <p:nvPr/>
        </p:nvSpPr>
        <p:spPr>
          <a:xfrm>
            <a:off x="6122457" y="1460319"/>
            <a:ext cx="1483098" cy="461665"/>
          </a:xfrm>
          <a:prstGeom prst="rect">
            <a:avLst/>
          </a:prstGeom>
          <a:noFill/>
        </p:spPr>
        <p:txBody>
          <a:bodyPr wrap="none" rtlCol="0">
            <a:spAutoFit/>
          </a:bodyPr>
          <a:lstStyle/>
          <a:p>
            <a:r>
              <a:rPr lang="en-US" altLang="zh-CN" sz="2400" b="1" dirty="0"/>
              <a:t># repeats</a:t>
            </a:r>
            <a:endParaRPr lang="zh-CN" altLang="en-US" sz="2400" b="1" dirty="0"/>
          </a:p>
        </p:txBody>
      </p:sp>
    </p:spTree>
    <p:extLst>
      <p:ext uri="{BB962C8B-B14F-4D97-AF65-F5344CB8AC3E}">
        <p14:creationId xmlns:p14="http://schemas.microsoft.com/office/powerpoint/2010/main" val="30654518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60BE9670-6C55-4A10-8491-A83A86889A11}"/>
              </a:ext>
            </a:extLst>
          </p:cNvPr>
          <p:cNvGrpSpPr/>
          <p:nvPr/>
        </p:nvGrpSpPr>
        <p:grpSpPr>
          <a:xfrm>
            <a:off x="460236" y="529679"/>
            <a:ext cx="6283465" cy="2123658"/>
            <a:chOff x="460236" y="529679"/>
            <a:chExt cx="6283465" cy="2123658"/>
          </a:xfrm>
        </p:grpSpPr>
        <p:sp>
          <p:nvSpPr>
            <p:cNvPr id="3" name="文本框 2">
              <a:extLst>
                <a:ext uri="{FF2B5EF4-FFF2-40B4-BE49-F238E27FC236}">
                  <a16:creationId xmlns:a16="http://schemas.microsoft.com/office/drawing/2014/main" id="{7AB6AA45-12D0-46C5-95DE-530C82757B1D}"/>
                </a:ext>
              </a:extLst>
            </p:cNvPr>
            <p:cNvSpPr txBox="1"/>
            <p:nvPr/>
          </p:nvSpPr>
          <p:spPr>
            <a:xfrm>
              <a:off x="918413" y="529679"/>
              <a:ext cx="5825288" cy="2123658"/>
            </a:xfrm>
            <a:prstGeom prst="rect">
              <a:avLst/>
            </a:prstGeom>
            <a:noFill/>
          </p:spPr>
          <p:txBody>
            <a:bodyPr wrap="square" rtlCol="0">
              <a:spAutoFit/>
            </a:bodyPr>
            <a:lstStyle/>
            <a:p>
              <a:r>
                <a:rPr lang="en-US" altLang="zh-CN" sz="4400" b="1" dirty="0"/>
                <a:t>Histogram</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E597A0DE-7C0F-4946-92C6-7F48578FFB8F}"/>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9884D9AA-79A7-4050-B27D-8493440DA4B9}"/>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id="{735BBBFA-3B69-4180-9352-00D284B6390F}"/>
              </a:ext>
            </a:extLst>
          </p:cNvPr>
          <p:cNvSpPr txBox="1"/>
          <p:nvPr/>
        </p:nvSpPr>
        <p:spPr>
          <a:xfrm>
            <a:off x="1530228" y="1412773"/>
            <a:ext cx="9616735" cy="461665"/>
          </a:xfrm>
          <a:prstGeom prst="rect">
            <a:avLst/>
          </a:prstGeom>
          <a:noFill/>
        </p:spPr>
        <p:txBody>
          <a:bodyPr wrap="none" rtlCol="0">
            <a:spAutoFit/>
          </a:bodyPr>
          <a:lstStyle/>
          <a:p>
            <a:r>
              <a:rPr lang="en-US" altLang="zh-CN" sz="2400" b="1" dirty="0"/>
              <a:t>Number of Repeats for the First 80 Letters in the Compressed Text</a:t>
            </a:r>
            <a:endParaRPr lang="zh-CN" altLang="en-US" sz="2400" b="1" dirty="0"/>
          </a:p>
        </p:txBody>
      </p:sp>
      <p:pic>
        <p:nvPicPr>
          <p:cNvPr id="7" name="图片 6">
            <a:extLst>
              <a:ext uri="{FF2B5EF4-FFF2-40B4-BE49-F238E27FC236}">
                <a16:creationId xmlns:a16="http://schemas.microsoft.com/office/drawing/2014/main" id="{6DF198E4-80D3-41EB-9A3E-436806BAB7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54" y="1925759"/>
            <a:ext cx="11909746" cy="4983562"/>
          </a:xfrm>
          <a:prstGeom prst="rect">
            <a:avLst/>
          </a:prstGeom>
        </p:spPr>
      </p:pic>
    </p:spTree>
    <p:extLst>
      <p:ext uri="{BB962C8B-B14F-4D97-AF65-F5344CB8AC3E}">
        <p14:creationId xmlns:p14="http://schemas.microsoft.com/office/powerpoint/2010/main" val="3185366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60BE9670-6C55-4A10-8491-A83A86889A11}"/>
              </a:ext>
            </a:extLst>
          </p:cNvPr>
          <p:cNvGrpSpPr/>
          <p:nvPr/>
        </p:nvGrpSpPr>
        <p:grpSpPr>
          <a:xfrm>
            <a:off x="460236" y="529679"/>
            <a:ext cx="6283465" cy="2123658"/>
            <a:chOff x="460236" y="529679"/>
            <a:chExt cx="6283465" cy="2123658"/>
          </a:xfrm>
        </p:grpSpPr>
        <p:sp>
          <p:nvSpPr>
            <p:cNvPr id="3" name="文本框 2">
              <a:extLst>
                <a:ext uri="{FF2B5EF4-FFF2-40B4-BE49-F238E27FC236}">
                  <a16:creationId xmlns:a16="http://schemas.microsoft.com/office/drawing/2014/main" id="{7AB6AA45-12D0-46C5-95DE-530C82757B1D}"/>
                </a:ext>
              </a:extLst>
            </p:cNvPr>
            <p:cNvSpPr txBox="1"/>
            <p:nvPr/>
          </p:nvSpPr>
          <p:spPr>
            <a:xfrm>
              <a:off x="918413" y="529679"/>
              <a:ext cx="5825288" cy="2123658"/>
            </a:xfrm>
            <a:prstGeom prst="rect">
              <a:avLst/>
            </a:prstGeom>
            <a:noFill/>
          </p:spPr>
          <p:txBody>
            <a:bodyPr wrap="square" rtlCol="0">
              <a:spAutoFit/>
            </a:bodyPr>
            <a:lstStyle/>
            <a:p>
              <a:r>
                <a:rPr lang="en-US" altLang="zh-CN" sz="4400" b="1" dirty="0"/>
                <a:t>Manhattan Plot</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E597A0DE-7C0F-4946-92C6-7F48578FFB8F}"/>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9884D9AA-79A7-4050-B27D-8493440DA4B9}"/>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id="{735BBBFA-3B69-4180-9352-00D284B6390F}"/>
              </a:ext>
            </a:extLst>
          </p:cNvPr>
          <p:cNvSpPr txBox="1"/>
          <p:nvPr/>
        </p:nvSpPr>
        <p:spPr>
          <a:xfrm>
            <a:off x="1913605" y="1406594"/>
            <a:ext cx="8364790" cy="461665"/>
          </a:xfrm>
          <a:prstGeom prst="rect">
            <a:avLst/>
          </a:prstGeom>
          <a:noFill/>
        </p:spPr>
        <p:txBody>
          <a:bodyPr wrap="none" rtlCol="0">
            <a:spAutoFit/>
          </a:bodyPr>
          <a:lstStyle/>
          <a:p>
            <a:r>
              <a:rPr lang="en-US" altLang="zh-CN" sz="2400" b="1" dirty="0"/>
              <a:t>Number of Repeats for All Letters in the Compressed Text</a:t>
            </a:r>
            <a:endParaRPr lang="zh-CN" altLang="en-US" sz="2400" b="1" dirty="0"/>
          </a:p>
        </p:txBody>
      </p:sp>
      <p:pic>
        <p:nvPicPr>
          <p:cNvPr id="11" name="图片 10">
            <a:extLst>
              <a:ext uri="{FF2B5EF4-FFF2-40B4-BE49-F238E27FC236}">
                <a16:creationId xmlns:a16="http://schemas.microsoft.com/office/drawing/2014/main" id="{A2DF40CA-3913-4BA5-AC8D-1263BED90D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157" y="2075373"/>
            <a:ext cx="11140181" cy="4693575"/>
          </a:xfrm>
          <a:prstGeom prst="rect">
            <a:avLst/>
          </a:prstGeom>
        </p:spPr>
      </p:pic>
      <p:grpSp>
        <p:nvGrpSpPr>
          <p:cNvPr id="9" name="组合 8">
            <a:extLst>
              <a:ext uri="{FF2B5EF4-FFF2-40B4-BE49-F238E27FC236}">
                <a16:creationId xmlns:a16="http://schemas.microsoft.com/office/drawing/2014/main" id="{E0272CC4-44AC-481C-8022-72EB721DEF82}"/>
              </a:ext>
            </a:extLst>
          </p:cNvPr>
          <p:cNvGrpSpPr/>
          <p:nvPr/>
        </p:nvGrpSpPr>
        <p:grpSpPr>
          <a:xfrm>
            <a:off x="87079" y="6596141"/>
            <a:ext cx="2525563" cy="276999"/>
            <a:chOff x="87079" y="6344214"/>
            <a:chExt cx="2525563" cy="276999"/>
          </a:xfrm>
        </p:grpSpPr>
        <p:sp>
          <p:nvSpPr>
            <p:cNvPr id="10" name="文本框 9">
              <a:extLst>
                <a:ext uri="{FF2B5EF4-FFF2-40B4-BE49-F238E27FC236}">
                  <a16:creationId xmlns:a16="http://schemas.microsoft.com/office/drawing/2014/main" id="{453F8D3A-14C6-47DF-BE34-B7D7D13AF0E9}"/>
                </a:ext>
              </a:extLst>
            </p:cNvPr>
            <p:cNvSpPr txBox="1"/>
            <p:nvPr/>
          </p:nvSpPr>
          <p:spPr>
            <a:xfrm>
              <a:off x="87079" y="6344214"/>
              <a:ext cx="2525563" cy="276999"/>
            </a:xfrm>
            <a:prstGeom prst="rect">
              <a:avLst/>
            </a:prstGeom>
            <a:noFill/>
          </p:spPr>
          <p:txBody>
            <a:bodyPr wrap="none" rtlCol="0">
              <a:spAutoFit/>
            </a:bodyPr>
            <a:lstStyle/>
            <a:p>
              <a:r>
                <a:rPr lang="en-US" altLang="zh-CN" sz="1200" i="1" dirty="0">
                  <a:latin typeface="Times New Roman" panose="02020603050405020304" pitchFamily="18" charset="0"/>
                  <a:cs typeface="Times New Roman" panose="02020603050405020304" pitchFamily="18" charset="0"/>
                </a:rPr>
                <a:t>*All 16557 letters in the text are used.</a:t>
              </a:r>
              <a:endParaRPr lang="zh-CN" altLang="en-US" sz="1200" i="1" dirty="0">
                <a:latin typeface="Times New Roman" panose="02020603050405020304" pitchFamily="18" charset="0"/>
                <a:cs typeface="Times New Roman" panose="02020603050405020304" pitchFamily="18" charset="0"/>
              </a:endParaRPr>
            </a:p>
          </p:txBody>
        </p:sp>
        <p:cxnSp>
          <p:nvCxnSpPr>
            <p:cNvPr id="12" name="直接连接符 11">
              <a:extLst>
                <a:ext uri="{FF2B5EF4-FFF2-40B4-BE49-F238E27FC236}">
                  <a16:creationId xmlns:a16="http://schemas.microsoft.com/office/drawing/2014/main" id="{E6D74A53-DD77-468F-B6EE-923BCF28365D}"/>
                </a:ext>
              </a:extLst>
            </p:cNvPr>
            <p:cNvCxnSpPr/>
            <p:nvPr/>
          </p:nvCxnSpPr>
          <p:spPr>
            <a:xfrm>
              <a:off x="186612" y="6362876"/>
              <a:ext cx="2127379"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6213109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6283465" cy="1446550"/>
            <a:chOff x="460236" y="529679"/>
            <a:chExt cx="6283465" cy="1446550"/>
          </a:xfrm>
        </p:grpSpPr>
        <p:sp>
          <p:nvSpPr>
            <p:cNvPr id="3" name="文本框 2">
              <a:extLst>
                <a:ext uri="{FF2B5EF4-FFF2-40B4-BE49-F238E27FC236}">
                  <a16:creationId xmlns:a16="http://schemas.microsoft.com/office/drawing/2014/main" id="{C522D410-DCC4-4FE8-997E-5C7355152616}"/>
                </a:ext>
              </a:extLst>
            </p:cNvPr>
            <p:cNvSpPr txBox="1"/>
            <p:nvPr/>
          </p:nvSpPr>
          <p:spPr>
            <a:xfrm>
              <a:off x="918413" y="529679"/>
              <a:ext cx="5825288" cy="1446550"/>
            </a:xfrm>
            <a:prstGeom prst="rect">
              <a:avLst/>
            </a:prstGeom>
            <a:noFill/>
          </p:spPr>
          <p:txBody>
            <a:bodyPr wrap="square" rtlCol="0">
              <a:spAutoFit/>
            </a:bodyPr>
            <a:lstStyle/>
            <a:p>
              <a:r>
                <a:rPr lang="en-US" altLang="zh-CN" sz="4400" b="1" dirty="0"/>
                <a:t>Frequency of Letters</a:t>
              </a:r>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10" name="表格 9">
            <a:extLst>
              <a:ext uri="{FF2B5EF4-FFF2-40B4-BE49-F238E27FC236}">
                <a16:creationId xmlns:a16="http://schemas.microsoft.com/office/drawing/2014/main" id="{81793CD0-E8BD-46DA-B1D0-9AFAD8214F08}"/>
              </a:ext>
            </a:extLst>
          </p:cNvPr>
          <p:cNvGraphicFramePr>
            <a:graphicFrameLocks noGrp="1"/>
          </p:cNvGraphicFramePr>
          <p:nvPr>
            <p:extLst>
              <p:ext uri="{D42A27DB-BD31-4B8C-83A1-F6EECF244321}">
                <p14:modId xmlns:p14="http://schemas.microsoft.com/office/powerpoint/2010/main" val="2057115196"/>
              </p:ext>
            </p:extLst>
          </p:nvPr>
        </p:nvGraphicFramePr>
        <p:xfrm>
          <a:off x="2086782" y="1635789"/>
          <a:ext cx="4009218" cy="4404343"/>
        </p:xfrm>
        <a:graphic>
          <a:graphicData uri="http://schemas.openxmlformats.org/drawingml/2006/table">
            <a:tbl>
              <a:tblPr>
                <a:tableStyleId>{69CF1AB2-1976-4502-BF36-3FF5EA218861}</a:tableStyleId>
              </a:tblPr>
              <a:tblGrid>
                <a:gridCol w="736406">
                  <a:extLst>
                    <a:ext uri="{9D8B030D-6E8A-4147-A177-3AD203B41FA5}">
                      <a16:colId xmlns:a16="http://schemas.microsoft.com/office/drawing/2014/main" val="4045080982"/>
                    </a:ext>
                  </a:extLst>
                </a:gridCol>
                <a:gridCol w="736406">
                  <a:extLst>
                    <a:ext uri="{9D8B030D-6E8A-4147-A177-3AD203B41FA5}">
                      <a16:colId xmlns:a16="http://schemas.microsoft.com/office/drawing/2014/main" val="2111098890"/>
                    </a:ext>
                  </a:extLst>
                </a:gridCol>
                <a:gridCol w="736406">
                  <a:extLst>
                    <a:ext uri="{9D8B030D-6E8A-4147-A177-3AD203B41FA5}">
                      <a16:colId xmlns:a16="http://schemas.microsoft.com/office/drawing/2014/main" val="221603830"/>
                    </a:ext>
                  </a:extLst>
                </a:gridCol>
                <a:gridCol w="1800000">
                  <a:extLst>
                    <a:ext uri="{9D8B030D-6E8A-4147-A177-3AD203B41FA5}">
                      <a16:colId xmlns:a16="http://schemas.microsoft.com/office/drawing/2014/main" val="771830703"/>
                    </a:ext>
                  </a:extLst>
                </a:gridCol>
              </a:tblGrid>
              <a:tr h="274648">
                <a:tc>
                  <a:txBody>
                    <a:bodyPr/>
                    <a:lstStyle/>
                    <a:p>
                      <a:pPr algn="ctr" fontAlgn="b"/>
                      <a:r>
                        <a:rPr lang="en-AU" sz="1800" b="1" u="none" strike="noStrike" dirty="0">
                          <a:effectLst/>
                        </a:rPr>
                        <a:t>Rank</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Letter</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Freq</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kern="1200" dirty="0">
                          <a:solidFill>
                            <a:schemeClr val="dk1"/>
                          </a:solidFill>
                          <a:effectLst/>
                          <a:latin typeface="+mn-lt"/>
                          <a:ea typeface="+mn-ea"/>
                          <a:cs typeface="+mn-cs"/>
                        </a:rPr>
                        <a:t>Change in Rank</a:t>
                      </a:r>
                    </a:p>
                  </a:txBody>
                  <a:tcPr marL="6715" marR="6715" marT="6715" marB="0" anchor="b"/>
                </a:tc>
                <a:extLst>
                  <a:ext uri="{0D108BD9-81ED-4DB2-BD59-A6C34878D82A}">
                    <a16:rowId xmlns:a16="http://schemas.microsoft.com/office/drawing/2014/main" val="950923689"/>
                  </a:ext>
                </a:extLst>
              </a:tr>
              <a:tr h="294522">
                <a:tc>
                  <a:txBody>
                    <a:bodyPr/>
                    <a:lstStyle/>
                    <a:p>
                      <a:pPr algn="ctr" fontAlgn="b"/>
                      <a:r>
                        <a:rPr lang="en-US" altLang="zh-CN" sz="1800" b="0" i="0" u="none" strike="noStrike" dirty="0">
                          <a:solidFill>
                            <a:srgbClr val="000000"/>
                          </a:solidFill>
                          <a:effectLst/>
                          <a:latin typeface="+mn-lt"/>
                          <a:ea typeface="宋体" panose="02010600030101010101" pitchFamily="2" charset="-122"/>
                        </a:rPr>
                        <a:t>1</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e</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86</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652626459"/>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2</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i</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80</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2919276462"/>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3</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a</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68</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3908968970"/>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4</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r</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57</a:t>
                      </a:r>
                    </a:p>
                  </a:txBody>
                  <a:tcPr marL="7620" marR="7620" marT="7620" marB="0" anchor="b"/>
                </a:tc>
                <a:tc>
                  <a:txBody>
                    <a:bodyPr/>
                    <a:lstStyle/>
                    <a:p>
                      <a:pPr algn="ctr" fontAlgn="b"/>
                      <a:r>
                        <a:rPr lang="zh-CN" altLang="en-US" sz="1800" b="0" i="0" u="none" strike="noStrike" kern="1200" dirty="0">
                          <a:solidFill>
                            <a:srgbClr val="000000"/>
                          </a:solidFill>
                          <a:effectLst/>
                          <a:latin typeface="+mn-lt"/>
                          <a:ea typeface="宋体" panose="02010600030101010101" pitchFamily="2" charset="-122"/>
                          <a:cs typeface="+mn-cs"/>
                        </a:rPr>
                        <a:t>↑</a:t>
                      </a:r>
                      <a:r>
                        <a:rPr lang="en-US" altLang="zh-CN" sz="1800" b="0" i="0" u="none" strike="noStrike" kern="1200" dirty="0">
                          <a:solidFill>
                            <a:srgbClr val="000000"/>
                          </a:solidFill>
                          <a:effectLst/>
                          <a:latin typeface="+mn-lt"/>
                          <a:ea typeface="宋体" panose="02010600030101010101" pitchFamily="2" charset="-122"/>
                          <a:cs typeface="+mn-cs"/>
                        </a:rPr>
                        <a:t>1</a:t>
                      </a:r>
                    </a:p>
                  </a:txBody>
                  <a:tcPr marL="7620" marR="7620" marT="7620" marB="0" anchor="b"/>
                </a:tc>
                <a:extLst>
                  <a:ext uri="{0D108BD9-81ED-4DB2-BD59-A6C34878D82A}">
                    <a16:rowId xmlns:a16="http://schemas.microsoft.com/office/drawing/2014/main" val="886513346"/>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5</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n</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53</a:t>
                      </a:r>
                    </a:p>
                  </a:txBody>
                  <a:tcPr marL="7620" marR="7620" marT="7620" marB="0" anchor="b"/>
                </a:tc>
                <a:tc>
                  <a:txBody>
                    <a:bodyPr/>
                    <a:lstStyle/>
                    <a:p>
                      <a:pPr algn="ctr" fontAlgn="b"/>
                      <a:r>
                        <a:rPr lang="zh-CN" altLang="en-US" sz="1800" b="0" i="0" u="none" strike="noStrike" kern="1200" dirty="0">
                          <a:solidFill>
                            <a:srgbClr val="000000"/>
                          </a:solidFill>
                          <a:effectLst/>
                          <a:latin typeface="+mn-lt"/>
                          <a:ea typeface="宋体" panose="02010600030101010101" pitchFamily="2" charset="-122"/>
                          <a:cs typeface="+mn-cs"/>
                        </a:rPr>
                        <a:t>↓</a:t>
                      </a:r>
                      <a:r>
                        <a:rPr lang="en-US" altLang="zh-CN" sz="1800" b="0" i="0" u="none" strike="noStrike" kern="1200" dirty="0">
                          <a:solidFill>
                            <a:srgbClr val="000000"/>
                          </a:solidFill>
                          <a:effectLst/>
                          <a:latin typeface="+mn-lt"/>
                          <a:ea typeface="宋体" panose="02010600030101010101" pitchFamily="2" charset="-122"/>
                          <a:cs typeface="+mn-cs"/>
                        </a:rPr>
                        <a:t>1</a:t>
                      </a:r>
                    </a:p>
                  </a:txBody>
                  <a:tcPr marL="7620" marR="7620" marT="7620" marB="0" anchor="b"/>
                </a:tc>
                <a:extLst>
                  <a:ext uri="{0D108BD9-81ED-4DB2-BD59-A6C34878D82A}">
                    <a16:rowId xmlns:a16="http://schemas.microsoft.com/office/drawing/2014/main" val="157264040"/>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6</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s</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53</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4269805991"/>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7</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t</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48</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2971302552"/>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8</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ã</a:t>
                      </a:r>
                    </a:p>
                  </a:txBody>
                  <a:tcPr marL="7620" marR="7620" marT="7620" marB="0" anchor="b"/>
                </a:tc>
                <a:tc>
                  <a:txBody>
                    <a:bodyPr/>
                    <a:lstStyle/>
                    <a:p>
                      <a:pPr algn="ctr" fontAlgn="b"/>
                      <a:r>
                        <a:rPr lang="en-US" altLang="zh-CN" sz="1800" b="0" i="0" u="none" strike="noStrike" dirty="0">
                          <a:solidFill>
                            <a:srgbClr val="000000"/>
                          </a:solidFill>
                          <a:effectLst/>
                          <a:latin typeface="+mn-lt"/>
                          <a:ea typeface="宋体" panose="02010600030101010101" pitchFamily="2" charset="-122"/>
                        </a:rPr>
                        <a:t>46</a:t>
                      </a:r>
                    </a:p>
                  </a:txBody>
                  <a:tcPr marL="7620" marR="7620" marT="7620" marB="0" anchor="b"/>
                </a:tc>
                <a:tc>
                  <a:txBody>
                    <a:bodyPr/>
                    <a:lstStyle/>
                    <a:p>
                      <a:pPr algn="ctr" fontAlgn="b"/>
                      <a:r>
                        <a:rPr lang="zh-CN" altLang="en-US" sz="1800" b="0" i="0" u="none" strike="noStrike" kern="1200">
                          <a:solidFill>
                            <a:srgbClr val="000000"/>
                          </a:solidFill>
                          <a:effectLst/>
                          <a:latin typeface="+mn-lt"/>
                          <a:ea typeface="宋体" panose="02010600030101010101" pitchFamily="2" charset="-122"/>
                          <a:cs typeface="+mn-cs"/>
                        </a:rPr>
                        <a:t>↑</a:t>
                      </a:r>
                      <a:r>
                        <a:rPr lang="en-US" altLang="zh-CN" sz="1800" b="0" i="0" u="none" strike="noStrike" kern="1200">
                          <a:solidFill>
                            <a:srgbClr val="000000"/>
                          </a:solidFill>
                          <a:effectLst/>
                          <a:latin typeface="+mn-lt"/>
                          <a:ea typeface="宋体" panose="02010600030101010101" pitchFamily="2" charset="-122"/>
                          <a:cs typeface="+mn-cs"/>
                        </a:rPr>
                        <a:t>2</a:t>
                      </a:r>
                    </a:p>
                  </a:txBody>
                  <a:tcPr marL="7620" marR="7620" marT="7620" marB="0" anchor="b"/>
                </a:tc>
                <a:extLst>
                  <a:ext uri="{0D108BD9-81ED-4DB2-BD59-A6C34878D82A}">
                    <a16:rowId xmlns:a16="http://schemas.microsoft.com/office/drawing/2014/main" val="105788300"/>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9</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l</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42</a:t>
                      </a:r>
                    </a:p>
                  </a:txBody>
                  <a:tcPr marL="7620" marR="7620" marT="7620" marB="0" anchor="b"/>
                </a:tc>
                <a:tc>
                  <a:txBody>
                    <a:bodyPr/>
                    <a:lstStyle/>
                    <a:p>
                      <a:pPr algn="ctr" fontAlgn="b"/>
                      <a:r>
                        <a:rPr lang="zh-CN" altLang="en-US" sz="1800" b="0" i="0" u="none" strike="noStrike" kern="1200">
                          <a:solidFill>
                            <a:srgbClr val="000000"/>
                          </a:solidFill>
                          <a:effectLst/>
                          <a:latin typeface="+mn-lt"/>
                          <a:ea typeface="宋体" panose="02010600030101010101" pitchFamily="2" charset="-122"/>
                          <a:cs typeface="+mn-cs"/>
                        </a:rPr>
                        <a:t>↓</a:t>
                      </a:r>
                      <a:r>
                        <a:rPr lang="en-US" altLang="zh-CN" sz="1800" b="0" i="0" u="none" strike="noStrike" kern="1200">
                          <a:solidFill>
                            <a:srgbClr val="000000"/>
                          </a:solidFill>
                          <a:effectLst/>
                          <a:latin typeface="+mn-lt"/>
                          <a:ea typeface="宋体" panose="02010600030101010101" pitchFamily="2" charset="-122"/>
                          <a:cs typeface="+mn-cs"/>
                        </a:rPr>
                        <a:t>1</a:t>
                      </a:r>
                    </a:p>
                  </a:txBody>
                  <a:tcPr marL="7620" marR="7620" marT="7620" marB="0" anchor="b"/>
                </a:tc>
                <a:extLst>
                  <a:ext uri="{0D108BD9-81ED-4DB2-BD59-A6C34878D82A}">
                    <a16:rowId xmlns:a16="http://schemas.microsoft.com/office/drawing/2014/main" val="2684505406"/>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10</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c</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40</a:t>
                      </a:r>
                    </a:p>
                  </a:txBody>
                  <a:tcPr marL="7620" marR="7620" marT="7620" marB="0" anchor="b"/>
                </a:tc>
                <a:tc>
                  <a:txBody>
                    <a:bodyPr/>
                    <a:lstStyle/>
                    <a:p>
                      <a:pPr algn="ctr" fontAlgn="b"/>
                      <a:r>
                        <a:rPr lang="zh-CN" altLang="en-US" sz="1800" b="0" i="0" u="none" strike="noStrike" kern="1200">
                          <a:solidFill>
                            <a:srgbClr val="000000"/>
                          </a:solidFill>
                          <a:effectLst/>
                          <a:latin typeface="+mn-lt"/>
                          <a:ea typeface="宋体" panose="02010600030101010101" pitchFamily="2" charset="-122"/>
                          <a:cs typeface="+mn-cs"/>
                        </a:rPr>
                        <a:t>↑</a:t>
                      </a:r>
                      <a:r>
                        <a:rPr lang="en-US" altLang="zh-CN" sz="1800" b="0" i="0" u="none" strike="noStrike" kern="1200">
                          <a:solidFill>
                            <a:srgbClr val="000000"/>
                          </a:solidFill>
                          <a:effectLst/>
                          <a:latin typeface="+mn-lt"/>
                          <a:ea typeface="宋体" panose="02010600030101010101" pitchFamily="2" charset="-122"/>
                          <a:cs typeface="+mn-cs"/>
                        </a:rPr>
                        <a:t>1</a:t>
                      </a:r>
                    </a:p>
                  </a:txBody>
                  <a:tcPr marL="7620" marR="7620" marT="7620" marB="0" anchor="b"/>
                </a:tc>
                <a:extLst>
                  <a:ext uri="{0D108BD9-81ED-4DB2-BD59-A6C34878D82A}">
                    <a16:rowId xmlns:a16="http://schemas.microsoft.com/office/drawing/2014/main" val="694397690"/>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11</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d</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39</a:t>
                      </a:r>
                    </a:p>
                  </a:txBody>
                  <a:tcPr marL="7620" marR="7620" marT="7620" marB="0" anchor="b"/>
                </a:tc>
                <a:tc>
                  <a:txBody>
                    <a:bodyPr/>
                    <a:lstStyle/>
                    <a:p>
                      <a:pPr algn="ctr" fontAlgn="b"/>
                      <a:r>
                        <a:rPr lang="zh-CN" altLang="en-US" sz="1800" b="0" i="0" u="none" strike="noStrike" kern="1200" dirty="0">
                          <a:solidFill>
                            <a:srgbClr val="000000"/>
                          </a:solidFill>
                          <a:effectLst/>
                          <a:latin typeface="+mn-lt"/>
                          <a:ea typeface="宋体" panose="02010600030101010101" pitchFamily="2" charset="-122"/>
                          <a:cs typeface="+mn-cs"/>
                        </a:rPr>
                        <a:t>↑</a:t>
                      </a:r>
                      <a:r>
                        <a:rPr lang="en-US" altLang="zh-CN" sz="1800" b="0" i="0" u="none" strike="noStrike" kern="1200" dirty="0">
                          <a:solidFill>
                            <a:srgbClr val="000000"/>
                          </a:solidFill>
                          <a:effectLst/>
                          <a:latin typeface="+mn-lt"/>
                          <a:ea typeface="宋体" panose="02010600030101010101" pitchFamily="2" charset="-122"/>
                          <a:cs typeface="+mn-cs"/>
                        </a:rPr>
                        <a:t>1</a:t>
                      </a:r>
                    </a:p>
                  </a:txBody>
                  <a:tcPr marL="7620" marR="7620" marT="7620" marB="0" anchor="b"/>
                </a:tc>
                <a:extLst>
                  <a:ext uri="{0D108BD9-81ED-4DB2-BD59-A6C34878D82A}">
                    <a16:rowId xmlns:a16="http://schemas.microsoft.com/office/drawing/2014/main" val="786252037"/>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12</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o</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33</a:t>
                      </a:r>
                    </a:p>
                  </a:txBody>
                  <a:tcPr marL="7620" marR="7620" marT="7620" marB="0" anchor="b"/>
                </a:tc>
                <a:tc>
                  <a:txBody>
                    <a:bodyPr/>
                    <a:lstStyle/>
                    <a:p>
                      <a:pPr algn="ctr" fontAlgn="b"/>
                      <a:r>
                        <a:rPr lang="zh-CN" altLang="en-US" sz="1800" b="0" i="0" u="none" strike="noStrike" kern="1200" dirty="0">
                          <a:solidFill>
                            <a:srgbClr val="000000"/>
                          </a:solidFill>
                          <a:effectLst/>
                          <a:latin typeface="+mn-lt"/>
                          <a:ea typeface="宋体" panose="02010600030101010101" pitchFamily="2" charset="-122"/>
                          <a:cs typeface="+mn-cs"/>
                        </a:rPr>
                        <a:t>↑</a:t>
                      </a:r>
                      <a:r>
                        <a:rPr lang="en-US" altLang="zh-CN" sz="1800" b="0" i="0" u="none" strike="noStrike" kern="1200" dirty="0">
                          <a:solidFill>
                            <a:srgbClr val="000000"/>
                          </a:solidFill>
                          <a:effectLst/>
                          <a:latin typeface="+mn-lt"/>
                          <a:ea typeface="宋体" panose="02010600030101010101" pitchFamily="2" charset="-122"/>
                          <a:cs typeface="+mn-cs"/>
                        </a:rPr>
                        <a:t>2</a:t>
                      </a:r>
                    </a:p>
                  </a:txBody>
                  <a:tcPr marL="7620" marR="7620" marT="7620" marB="0" anchor="b"/>
                </a:tc>
                <a:extLst>
                  <a:ext uri="{0D108BD9-81ED-4DB2-BD59-A6C34878D82A}">
                    <a16:rowId xmlns:a16="http://schemas.microsoft.com/office/drawing/2014/main" val="3535292960"/>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13</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u</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33</a:t>
                      </a:r>
                    </a:p>
                  </a:txBody>
                  <a:tcPr marL="7620" marR="7620" marT="7620" marB="0" anchor="b"/>
                </a:tc>
                <a:tc>
                  <a:txBody>
                    <a:bodyPr/>
                    <a:lstStyle/>
                    <a:p>
                      <a:pPr algn="ctr" fontAlgn="b"/>
                      <a:r>
                        <a:rPr lang="zh-CN" altLang="en-US" sz="1800" b="0" i="0" u="none" strike="noStrike" kern="1200" dirty="0">
                          <a:solidFill>
                            <a:srgbClr val="000000"/>
                          </a:solidFill>
                          <a:effectLst/>
                          <a:latin typeface="+mn-lt"/>
                          <a:ea typeface="宋体" panose="02010600030101010101" pitchFamily="2" charset="-122"/>
                          <a:cs typeface="+mn-cs"/>
                        </a:rPr>
                        <a:t>↓</a:t>
                      </a:r>
                      <a:r>
                        <a:rPr lang="en-US" altLang="zh-CN" sz="1800" b="0" i="0" u="none" strike="noStrike" kern="1200" dirty="0">
                          <a:solidFill>
                            <a:srgbClr val="000000"/>
                          </a:solidFill>
                          <a:effectLst/>
                          <a:latin typeface="+mn-lt"/>
                          <a:ea typeface="宋体" panose="02010600030101010101" pitchFamily="2" charset="-122"/>
                          <a:cs typeface="+mn-cs"/>
                        </a:rPr>
                        <a:t>4</a:t>
                      </a:r>
                    </a:p>
                  </a:txBody>
                  <a:tcPr marL="7620" marR="7620" marT="7620" marB="0" anchor="b"/>
                </a:tc>
                <a:extLst>
                  <a:ext uri="{0D108BD9-81ED-4DB2-BD59-A6C34878D82A}">
                    <a16:rowId xmlns:a16="http://schemas.microsoft.com/office/drawing/2014/main" val="2174220706"/>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14</a:t>
                      </a:r>
                    </a:p>
                  </a:txBody>
                  <a:tcPr marL="7620" marR="7620" marT="7620" marB="0" anchor="b"/>
                </a:tc>
                <a:tc>
                  <a:txBody>
                    <a:bodyPr/>
                    <a:lstStyle/>
                    <a:p>
                      <a:pPr algn="ctr" fontAlgn="b"/>
                      <a:r>
                        <a:rPr lang="en-AU" sz="1800" b="0" i="0" u="none" strike="noStrike">
                          <a:solidFill>
                            <a:srgbClr val="000000"/>
                          </a:solidFill>
                          <a:effectLst/>
                          <a:latin typeface="+mn-lt"/>
                          <a:ea typeface="宋体" panose="02010600030101010101" pitchFamily="2" charset="-122"/>
                        </a:rPr>
                        <a:t>p</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32</a:t>
                      </a:r>
                    </a:p>
                  </a:txBody>
                  <a:tcPr marL="7620" marR="7620" marT="7620" marB="0" anchor="b"/>
                </a:tc>
                <a:tc>
                  <a:txBody>
                    <a:bodyPr/>
                    <a:lstStyle/>
                    <a:p>
                      <a:pPr algn="ctr" fontAlgn="b"/>
                      <a:r>
                        <a:rPr lang="zh-CN" altLang="en-US" sz="1800" b="0" i="0" u="none" strike="noStrike" kern="1200" dirty="0">
                          <a:solidFill>
                            <a:srgbClr val="000000"/>
                          </a:solidFill>
                          <a:effectLst/>
                          <a:latin typeface="+mn-lt"/>
                          <a:ea typeface="宋体" panose="02010600030101010101" pitchFamily="2" charset="-122"/>
                          <a:cs typeface="+mn-cs"/>
                        </a:rPr>
                        <a:t>↓</a:t>
                      </a:r>
                      <a:r>
                        <a:rPr lang="en-US" altLang="zh-CN" sz="1800" b="0" i="0" u="none" strike="noStrike" kern="1200" dirty="0">
                          <a:solidFill>
                            <a:srgbClr val="000000"/>
                          </a:solidFill>
                          <a:effectLst/>
                          <a:latin typeface="+mn-lt"/>
                          <a:ea typeface="宋体" panose="02010600030101010101" pitchFamily="2" charset="-122"/>
                          <a:cs typeface="+mn-cs"/>
                        </a:rPr>
                        <a:t>1</a:t>
                      </a:r>
                    </a:p>
                  </a:txBody>
                  <a:tcPr marL="7620" marR="7620" marT="7620" marB="0" anchor="b"/>
                </a:tc>
                <a:extLst>
                  <a:ext uri="{0D108BD9-81ED-4DB2-BD59-A6C34878D82A}">
                    <a16:rowId xmlns:a16="http://schemas.microsoft.com/office/drawing/2014/main" val="1370197779"/>
                  </a:ext>
                </a:extLst>
              </a:tr>
            </a:tbl>
          </a:graphicData>
        </a:graphic>
      </p:graphicFrame>
      <p:graphicFrame>
        <p:nvGraphicFramePr>
          <p:cNvPr id="11" name="表格 10">
            <a:extLst>
              <a:ext uri="{FF2B5EF4-FFF2-40B4-BE49-F238E27FC236}">
                <a16:creationId xmlns:a16="http://schemas.microsoft.com/office/drawing/2014/main" id="{55CCCA0A-4B21-4A16-8F3E-C1AB693C0D5C}"/>
              </a:ext>
            </a:extLst>
          </p:cNvPr>
          <p:cNvGraphicFramePr>
            <a:graphicFrameLocks noGrp="1"/>
          </p:cNvGraphicFramePr>
          <p:nvPr>
            <p:extLst>
              <p:ext uri="{D42A27DB-BD31-4B8C-83A1-F6EECF244321}">
                <p14:modId xmlns:p14="http://schemas.microsoft.com/office/powerpoint/2010/main" val="3928166243"/>
              </p:ext>
            </p:extLst>
          </p:nvPr>
        </p:nvGraphicFramePr>
        <p:xfrm>
          <a:off x="6624736" y="1626040"/>
          <a:ext cx="4009218" cy="4413825"/>
        </p:xfrm>
        <a:graphic>
          <a:graphicData uri="http://schemas.openxmlformats.org/drawingml/2006/table">
            <a:tbl>
              <a:tblPr>
                <a:tableStyleId>{69CF1AB2-1976-4502-BF36-3FF5EA218861}</a:tableStyleId>
              </a:tblPr>
              <a:tblGrid>
                <a:gridCol w="736406">
                  <a:extLst>
                    <a:ext uri="{9D8B030D-6E8A-4147-A177-3AD203B41FA5}">
                      <a16:colId xmlns:a16="http://schemas.microsoft.com/office/drawing/2014/main" val="1044769253"/>
                    </a:ext>
                  </a:extLst>
                </a:gridCol>
                <a:gridCol w="736406">
                  <a:extLst>
                    <a:ext uri="{9D8B030D-6E8A-4147-A177-3AD203B41FA5}">
                      <a16:colId xmlns:a16="http://schemas.microsoft.com/office/drawing/2014/main" val="1594652816"/>
                    </a:ext>
                  </a:extLst>
                </a:gridCol>
                <a:gridCol w="736406">
                  <a:extLst>
                    <a:ext uri="{9D8B030D-6E8A-4147-A177-3AD203B41FA5}">
                      <a16:colId xmlns:a16="http://schemas.microsoft.com/office/drawing/2014/main" val="603358624"/>
                    </a:ext>
                  </a:extLst>
                </a:gridCol>
                <a:gridCol w="1800000">
                  <a:extLst>
                    <a:ext uri="{9D8B030D-6E8A-4147-A177-3AD203B41FA5}">
                      <a16:colId xmlns:a16="http://schemas.microsoft.com/office/drawing/2014/main" val="244900059"/>
                    </a:ext>
                  </a:extLst>
                </a:gridCol>
              </a:tblGrid>
              <a:tr h="294255">
                <a:tc>
                  <a:txBody>
                    <a:bodyPr/>
                    <a:lstStyle/>
                    <a:p>
                      <a:pPr algn="ctr" fontAlgn="b"/>
                      <a:r>
                        <a:rPr lang="en-AU" sz="1800" b="1" u="none" strike="noStrike" dirty="0">
                          <a:effectLst/>
                        </a:rPr>
                        <a:t>Rank</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Letter</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Freq</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marL="0" algn="ctr" defTabSz="914400" rtl="0" eaLnBrk="1" fontAlgn="b" latinLnBrk="0" hangingPunct="1"/>
                      <a:r>
                        <a:rPr lang="en-AU" sz="1800" b="1" u="none" strike="noStrike" kern="1200" dirty="0">
                          <a:solidFill>
                            <a:schemeClr val="dk1"/>
                          </a:solidFill>
                          <a:effectLst/>
                          <a:latin typeface="+mn-lt"/>
                          <a:ea typeface="+mn-ea"/>
                          <a:cs typeface="+mn-cs"/>
                        </a:rPr>
                        <a:t>Change in Rank</a:t>
                      </a:r>
                    </a:p>
                  </a:txBody>
                  <a:tcPr marL="6715" marR="6715" marT="6715" marB="0" anchor="b"/>
                </a:tc>
                <a:extLst>
                  <a:ext uri="{0D108BD9-81ED-4DB2-BD59-A6C34878D82A}">
                    <a16:rowId xmlns:a16="http://schemas.microsoft.com/office/drawing/2014/main" val="2739509235"/>
                  </a:ext>
                </a:extLst>
              </a:tr>
              <a:tr h="294255">
                <a:tc>
                  <a:txBody>
                    <a:bodyPr/>
                    <a:lstStyle/>
                    <a:p>
                      <a:pPr marL="0" algn="ctr" defTabSz="914400" rtl="0" eaLnBrk="1" fontAlgn="b" latinLnBrk="0" hangingPunct="1"/>
                      <a:r>
                        <a:rPr lang="en-US" altLang="zh-CN" sz="1800" b="0" i="0" u="none" strike="noStrike" kern="1200" dirty="0">
                          <a:solidFill>
                            <a:srgbClr val="000000"/>
                          </a:solidFill>
                          <a:effectLst/>
                          <a:latin typeface="+mn-lt"/>
                          <a:ea typeface="宋体" panose="02010600030101010101" pitchFamily="2" charset="-122"/>
                          <a:cs typeface="+mn-cs"/>
                        </a:rPr>
                        <a:t>15</a:t>
                      </a:r>
                    </a:p>
                  </a:txBody>
                  <a:tcPr marL="7620" marR="7620" marT="7620" marB="0" anchor="b"/>
                </a:tc>
                <a:tc>
                  <a:txBody>
                    <a:bodyPr/>
                    <a:lstStyle/>
                    <a:p>
                      <a:pPr marL="0" algn="ctr" defTabSz="914400" rtl="0" eaLnBrk="1" fontAlgn="b" latinLnBrk="0" hangingPunct="1"/>
                      <a:r>
                        <a:rPr lang="en-AU" sz="1800" b="0" i="0" u="none" strike="noStrike" kern="1200">
                          <a:solidFill>
                            <a:srgbClr val="000000"/>
                          </a:solidFill>
                          <a:effectLst/>
                          <a:latin typeface="+mn-lt"/>
                          <a:ea typeface="宋体" panose="02010600030101010101" pitchFamily="2" charset="-122"/>
                          <a:cs typeface="+mn-cs"/>
                        </a:rPr>
                        <a:t>m</a:t>
                      </a:r>
                    </a:p>
                  </a:txBody>
                  <a:tcPr marL="7620" marR="7620" marT="7620" marB="0" anchor="b"/>
                </a:tc>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26</a:t>
                      </a:r>
                    </a:p>
                  </a:txBody>
                  <a:tcPr marL="7620" marR="7620" marT="7620" marB="0" anchor="b"/>
                </a:tc>
                <a:tc>
                  <a:txBody>
                    <a:bodyPr/>
                    <a:lstStyle/>
                    <a:p>
                      <a:pPr algn="ctr" fontAlgn="b"/>
                      <a:r>
                        <a:rPr lang="zh-CN" altLang="en-US" sz="1800" b="0" i="0" u="none" strike="noStrike" kern="1200" dirty="0">
                          <a:solidFill>
                            <a:srgbClr val="000000"/>
                          </a:solidFill>
                          <a:effectLst/>
                          <a:latin typeface="+mn-lt"/>
                          <a:ea typeface="宋体" panose="02010600030101010101" pitchFamily="2" charset="-122"/>
                          <a:cs typeface="+mn-cs"/>
                        </a:rPr>
                        <a:t>↑</a:t>
                      </a:r>
                      <a:r>
                        <a:rPr lang="en-US" altLang="zh-CN" sz="1800" b="0" i="0" u="none" strike="noStrike" kern="1200" dirty="0">
                          <a:solidFill>
                            <a:srgbClr val="000000"/>
                          </a:solidFill>
                          <a:effectLst/>
                          <a:latin typeface="+mn-lt"/>
                          <a:ea typeface="宋体" panose="02010600030101010101" pitchFamily="2" charset="-122"/>
                          <a:cs typeface="+mn-cs"/>
                        </a:rPr>
                        <a:t>1</a:t>
                      </a:r>
                    </a:p>
                  </a:txBody>
                  <a:tcPr marL="7620" marR="7620" marT="7620" marB="0" anchor="b"/>
                </a:tc>
                <a:extLst>
                  <a:ext uri="{0D108BD9-81ED-4DB2-BD59-A6C34878D82A}">
                    <a16:rowId xmlns:a16="http://schemas.microsoft.com/office/drawing/2014/main" val="3770693631"/>
                  </a:ext>
                </a:extLst>
              </a:tr>
              <a:tr h="294255">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16</a:t>
                      </a:r>
                    </a:p>
                  </a:txBody>
                  <a:tcPr marL="7620" marR="7620" marT="7620" marB="0" anchor="b"/>
                </a:tc>
                <a:tc>
                  <a:txBody>
                    <a:bodyPr/>
                    <a:lstStyle/>
                    <a:p>
                      <a:pPr marL="0" algn="ctr" defTabSz="914400" rtl="0" eaLnBrk="1" fontAlgn="b" latinLnBrk="0" hangingPunct="1"/>
                      <a:r>
                        <a:rPr lang="en-AU" sz="1800" b="0" i="0" u="none" strike="noStrike" kern="1200" dirty="0">
                          <a:solidFill>
                            <a:srgbClr val="000000"/>
                          </a:solidFill>
                          <a:effectLst/>
                          <a:latin typeface="+mn-lt"/>
                          <a:ea typeface="宋体" panose="02010600030101010101" pitchFamily="2" charset="-122"/>
                          <a:cs typeface="+mn-cs"/>
                        </a:rPr>
                        <a:t>î</a:t>
                      </a:r>
                    </a:p>
                  </a:txBody>
                  <a:tcPr marL="7620" marR="7620" marT="7620" marB="0" anchor="b"/>
                </a:tc>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21</a:t>
                      </a:r>
                    </a:p>
                  </a:txBody>
                  <a:tcPr marL="7620" marR="7620" marT="7620" marB="0" anchor="b"/>
                </a:tc>
                <a:tc>
                  <a:txBody>
                    <a:bodyPr/>
                    <a:lstStyle/>
                    <a:p>
                      <a:pPr algn="ctr" fontAlgn="b"/>
                      <a:r>
                        <a:rPr lang="zh-CN" altLang="en-US" sz="1800" b="0" i="0" u="none" strike="noStrike" kern="1200">
                          <a:solidFill>
                            <a:srgbClr val="000000"/>
                          </a:solidFill>
                          <a:effectLst/>
                          <a:latin typeface="+mn-lt"/>
                          <a:ea typeface="宋体" panose="02010600030101010101" pitchFamily="2" charset="-122"/>
                          <a:cs typeface="+mn-cs"/>
                        </a:rPr>
                        <a:t>↓</a:t>
                      </a:r>
                      <a:r>
                        <a:rPr lang="en-US" altLang="zh-CN" sz="1800" b="0" i="0" u="none" strike="noStrike" kern="1200">
                          <a:solidFill>
                            <a:srgbClr val="000000"/>
                          </a:solidFill>
                          <a:effectLst/>
                          <a:latin typeface="+mn-lt"/>
                          <a:ea typeface="宋体" panose="02010600030101010101" pitchFamily="2" charset="-122"/>
                          <a:cs typeface="+mn-cs"/>
                        </a:rPr>
                        <a:t>1</a:t>
                      </a:r>
                    </a:p>
                  </a:txBody>
                  <a:tcPr marL="7620" marR="7620" marT="7620" marB="0" anchor="b"/>
                </a:tc>
                <a:extLst>
                  <a:ext uri="{0D108BD9-81ED-4DB2-BD59-A6C34878D82A}">
                    <a16:rowId xmlns:a16="http://schemas.microsoft.com/office/drawing/2014/main" val="726685954"/>
                  </a:ext>
                </a:extLst>
              </a:tr>
              <a:tr h="294255">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17</a:t>
                      </a:r>
                    </a:p>
                  </a:txBody>
                  <a:tcPr marL="7620" marR="7620" marT="7620" marB="0" anchor="b"/>
                </a:tc>
                <a:tc>
                  <a:txBody>
                    <a:bodyPr/>
                    <a:lstStyle/>
                    <a:p>
                      <a:pPr marL="0" algn="ctr" defTabSz="914400" rtl="0" eaLnBrk="1" fontAlgn="b" latinLnBrk="0" hangingPunct="1"/>
                      <a:r>
                        <a:rPr lang="en-AU" sz="1800" b="0" i="0" u="none" strike="noStrike" kern="1200" dirty="0">
                          <a:solidFill>
                            <a:srgbClr val="000000"/>
                          </a:solidFill>
                          <a:effectLst/>
                          <a:latin typeface="+mn-lt"/>
                          <a:ea typeface="宋体" panose="02010600030101010101" pitchFamily="2" charset="-122"/>
                          <a:cs typeface="+mn-cs"/>
                        </a:rPr>
                        <a:t>v</a:t>
                      </a:r>
                    </a:p>
                  </a:txBody>
                  <a:tcPr marL="7620" marR="7620" marT="7620" marB="0" anchor="b"/>
                </a:tc>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15</a:t>
                      </a:r>
                    </a:p>
                  </a:txBody>
                  <a:tcPr marL="7620" marR="7620" marT="7620" marB="0" anchor="b"/>
                </a:tc>
                <a:tc>
                  <a:txBody>
                    <a:bodyPr/>
                    <a:lstStyle/>
                    <a:p>
                      <a:pPr algn="ctr" fontAlgn="b"/>
                      <a:r>
                        <a:rPr lang="zh-CN" altLang="en-US" sz="1800" b="0" i="0" u="none" strike="noStrike" kern="1200">
                          <a:solidFill>
                            <a:srgbClr val="000000"/>
                          </a:solidFill>
                          <a:effectLst/>
                          <a:latin typeface="+mn-lt"/>
                          <a:ea typeface="宋体" panose="02010600030101010101" pitchFamily="2" charset="-122"/>
                          <a:cs typeface="+mn-cs"/>
                        </a:rPr>
                        <a:t>↑</a:t>
                      </a:r>
                      <a:r>
                        <a:rPr lang="en-US" altLang="zh-CN" sz="1800" b="0" i="0" u="none" strike="noStrike" kern="1200">
                          <a:solidFill>
                            <a:srgbClr val="000000"/>
                          </a:solidFill>
                          <a:effectLst/>
                          <a:latin typeface="+mn-lt"/>
                          <a:ea typeface="宋体" panose="02010600030101010101" pitchFamily="2" charset="-122"/>
                          <a:cs typeface="+mn-cs"/>
                        </a:rPr>
                        <a:t>1</a:t>
                      </a:r>
                    </a:p>
                  </a:txBody>
                  <a:tcPr marL="7620" marR="7620" marT="7620" marB="0" anchor="b"/>
                </a:tc>
                <a:extLst>
                  <a:ext uri="{0D108BD9-81ED-4DB2-BD59-A6C34878D82A}">
                    <a16:rowId xmlns:a16="http://schemas.microsoft.com/office/drawing/2014/main" val="4143383104"/>
                  </a:ext>
                </a:extLst>
              </a:tr>
              <a:tr h="294255">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18</a:t>
                      </a:r>
                    </a:p>
                  </a:txBody>
                  <a:tcPr marL="7620" marR="7620" marT="7620" marB="0" anchor="b"/>
                </a:tc>
                <a:tc>
                  <a:txBody>
                    <a:bodyPr/>
                    <a:lstStyle/>
                    <a:p>
                      <a:pPr marL="0" algn="ctr" defTabSz="914400" rtl="0" eaLnBrk="1" fontAlgn="b" latinLnBrk="0" hangingPunct="1"/>
                      <a:r>
                        <a:rPr lang="en-AU" sz="1800" b="0" i="0" u="none" strike="noStrike" kern="1200" dirty="0">
                          <a:solidFill>
                            <a:srgbClr val="000000"/>
                          </a:solidFill>
                          <a:effectLst/>
                          <a:latin typeface="+mn-lt"/>
                          <a:ea typeface="宋体" panose="02010600030101010101" pitchFamily="2" charset="-122"/>
                          <a:cs typeface="+mn-cs"/>
                        </a:rPr>
                        <a:t>f</a:t>
                      </a:r>
                    </a:p>
                  </a:txBody>
                  <a:tcPr marL="7620" marR="7620" marT="7620" marB="0" anchor="b"/>
                </a:tc>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14</a:t>
                      </a:r>
                    </a:p>
                  </a:txBody>
                  <a:tcPr marL="7620" marR="7620" marT="7620" marB="0" anchor="b"/>
                </a:tc>
                <a:tc>
                  <a:txBody>
                    <a:bodyPr/>
                    <a:lstStyle/>
                    <a:p>
                      <a:pPr algn="ctr" fontAlgn="b"/>
                      <a:r>
                        <a:rPr lang="zh-CN" altLang="en-US" sz="1800" b="0" i="0" u="none" strike="noStrike" kern="1200">
                          <a:solidFill>
                            <a:srgbClr val="000000"/>
                          </a:solidFill>
                          <a:effectLst/>
                          <a:latin typeface="+mn-lt"/>
                          <a:ea typeface="宋体" panose="02010600030101010101" pitchFamily="2" charset="-122"/>
                          <a:cs typeface="+mn-cs"/>
                        </a:rPr>
                        <a:t>↓</a:t>
                      </a:r>
                      <a:r>
                        <a:rPr lang="en-US" altLang="zh-CN" sz="1800" b="0" i="0" u="none" strike="noStrike" kern="1200">
                          <a:solidFill>
                            <a:srgbClr val="000000"/>
                          </a:solidFill>
                          <a:effectLst/>
                          <a:latin typeface="+mn-lt"/>
                          <a:ea typeface="宋体" panose="02010600030101010101" pitchFamily="2" charset="-122"/>
                          <a:cs typeface="+mn-cs"/>
                        </a:rPr>
                        <a:t>1</a:t>
                      </a:r>
                    </a:p>
                  </a:txBody>
                  <a:tcPr marL="7620" marR="7620" marT="7620" marB="0" anchor="b"/>
                </a:tc>
                <a:extLst>
                  <a:ext uri="{0D108BD9-81ED-4DB2-BD59-A6C34878D82A}">
                    <a16:rowId xmlns:a16="http://schemas.microsoft.com/office/drawing/2014/main" val="42825351"/>
                  </a:ext>
                </a:extLst>
              </a:tr>
              <a:tr h="294255">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19</a:t>
                      </a:r>
                    </a:p>
                  </a:txBody>
                  <a:tcPr marL="7620" marR="7620" marT="7620" marB="0" anchor="b"/>
                </a:tc>
                <a:tc>
                  <a:txBody>
                    <a:bodyPr/>
                    <a:lstStyle/>
                    <a:p>
                      <a:pPr marL="0" algn="ctr" defTabSz="914400" rtl="0" eaLnBrk="1" fontAlgn="b" latinLnBrk="0" hangingPunct="1"/>
                      <a:r>
                        <a:rPr lang="en-AU" sz="1800" b="0" i="0" u="none" strike="noStrike" kern="1200" dirty="0">
                          <a:solidFill>
                            <a:srgbClr val="000000"/>
                          </a:solidFill>
                          <a:effectLst/>
                          <a:latin typeface="+mn-lt"/>
                          <a:ea typeface="宋体" panose="02010600030101010101" pitchFamily="2" charset="-122"/>
                          <a:cs typeface="+mn-cs"/>
                        </a:rPr>
                        <a:t>g</a:t>
                      </a:r>
                    </a:p>
                  </a:txBody>
                  <a:tcPr marL="7620" marR="7620" marT="7620" marB="0" anchor="b"/>
                </a:tc>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10</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1988278732"/>
                  </a:ext>
                </a:extLst>
              </a:tr>
              <a:tr h="294255">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20</a:t>
                      </a:r>
                    </a:p>
                  </a:txBody>
                  <a:tcPr marL="7620" marR="7620" marT="7620" marB="0" anchor="b"/>
                </a:tc>
                <a:tc>
                  <a:txBody>
                    <a:bodyPr/>
                    <a:lstStyle/>
                    <a:p>
                      <a:pPr marL="0" algn="ctr" defTabSz="914400" rtl="0" eaLnBrk="1" fontAlgn="b" latinLnBrk="0" hangingPunct="1"/>
                      <a:r>
                        <a:rPr lang="en-AU" sz="1800" b="0" i="0" u="none" strike="noStrike" kern="1200">
                          <a:solidFill>
                            <a:srgbClr val="000000"/>
                          </a:solidFill>
                          <a:effectLst/>
                          <a:latin typeface="+mn-lt"/>
                          <a:ea typeface="宋体" panose="02010600030101010101" pitchFamily="2" charset="-122"/>
                          <a:cs typeface="+mn-cs"/>
                        </a:rPr>
                        <a:t>b</a:t>
                      </a:r>
                    </a:p>
                  </a:txBody>
                  <a:tcPr marL="7620" marR="7620" marT="7620" marB="0" anchor="b"/>
                </a:tc>
                <a:tc>
                  <a:txBody>
                    <a:bodyPr/>
                    <a:lstStyle/>
                    <a:p>
                      <a:pPr marL="0" algn="ctr" defTabSz="914400" rtl="0" eaLnBrk="1" fontAlgn="b" latinLnBrk="0" hangingPunct="1"/>
                      <a:r>
                        <a:rPr lang="en-US" altLang="zh-CN" sz="1800" b="0" i="0" u="none" strike="noStrike" kern="1200" dirty="0">
                          <a:solidFill>
                            <a:srgbClr val="000000"/>
                          </a:solidFill>
                          <a:effectLst/>
                          <a:latin typeface="+mn-lt"/>
                          <a:ea typeface="宋体" panose="02010600030101010101" pitchFamily="2" charset="-122"/>
                          <a:cs typeface="+mn-cs"/>
                        </a:rPr>
                        <a:t>8</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1803254013"/>
                  </a:ext>
                </a:extLst>
              </a:tr>
              <a:tr h="294255">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21</a:t>
                      </a:r>
                    </a:p>
                  </a:txBody>
                  <a:tcPr marL="7620" marR="7620" marT="7620" marB="0" anchor="b"/>
                </a:tc>
                <a:tc>
                  <a:txBody>
                    <a:bodyPr/>
                    <a:lstStyle/>
                    <a:p>
                      <a:pPr marL="0" algn="ctr" defTabSz="914400" rtl="0" eaLnBrk="1" fontAlgn="b" latinLnBrk="0" hangingPunct="1"/>
                      <a:r>
                        <a:rPr lang="en-AU" sz="1800" b="0" i="0" u="none" strike="noStrike" kern="1200">
                          <a:solidFill>
                            <a:srgbClr val="000000"/>
                          </a:solidFill>
                          <a:effectLst/>
                          <a:latin typeface="+mn-lt"/>
                          <a:ea typeface="宋体" panose="02010600030101010101" pitchFamily="2" charset="-122"/>
                          <a:cs typeface="+mn-cs"/>
                        </a:rPr>
                        <a:t>z</a:t>
                      </a:r>
                    </a:p>
                  </a:txBody>
                  <a:tcPr marL="7620" marR="7620" marT="7620" marB="0" anchor="b"/>
                </a:tc>
                <a:tc>
                  <a:txBody>
                    <a:bodyPr/>
                    <a:lstStyle/>
                    <a:p>
                      <a:pPr marL="0" algn="ctr" defTabSz="914400" rtl="0" eaLnBrk="1" fontAlgn="b" latinLnBrk="0" hangingPunct="1"/>
                      <a:r>
                        <a:rPr lang="en-US" altLang="zh-CN" sz="1800" b="0" i="0" u="none" strike="noStrike" kern="1200" dirty="0">
                          <a:solidFill>
                            <a:srgbClr val="000000"/>
                          </a:solidFill>
                          <a:effectLst/>
                          <a:latin typeface="+mn-lt"/>
                          <a:ea typeface="宋体" panose="02010600030101010101" pitchFamily="2" charset="-122"/>
                          <a:cs typeface="+mn-cs"/>
                        </a:rPr>
                        <a:t>5</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542781950"/>
                  </a:ext>
                </a:extLst>
              </a:tr>
              <a:tr h="294255">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22</a:t>
                      </a:r>
                    </a:p>
                  </a:txBody>
                  <a:tcPr marL="7620" marR="7620" marT="7620" marB="0" anchor="b"/>
                </a:tc>
                <a:tc>
                  <a:txBody>
                    <a:bodyPr/>
                    <a:lstStyle/>
                    <a:p>
                      <a:pPr marL="0" algn="ctr" defTabSz="914400" rtl="0" eaLnBrk="1" fontAlgn="b" latinLnBrk="0" hangingPunct="1"/>
                      <a:r>
                        <a:rPr lang="en-AU" sz="1800" b="0" i="0" u="none" strike="noStrike" kern="1200">
                          <a:solidFill>
                            <a:srgbClr val="000000"/>
                          </a:solidFill>
                          <a:effectLst/>
                          <a:latin typeface="+mn-lt"/>
                          <a:ea typeface="宋体" panose="02010600030101010101" pitchFamily="2" charset="-122"/>
                          <a:cs typeface="+mn-cs"/>
                        </a:rPr>
                        <a:t>h</a:t>
                      </a:r>
                    </a:p>
                  </a:txBody>
                  <a:tcPr marL="7620" marR="7620" marT="7620" marB="0" anchor="b"/>
                </a:tc>
                <a:tc>
                  <a:txBody>
                    <a:bodyPr/>
                    <a:lstStyle/>
                    <a:p>
                      <a:pPr marL="0" algn="ctr" defTabSz="914400" rtl="0" eaLnBrk="1" fontAlgn="b" latinLnBrk="0" hangingPunct="1"/>
                      <a:r>
                        <a:rPr lang="en-US" altLang="zh-CN" sz="1800" b="0" i="0" u="none" strike="noStrike" kern="1200" dirty="0">
                          <a:solidFill>
                            <a:srgbClr val="000000"/>
                          </a:solidFill>
                          <a:effectLst/>
                          <a:latin typeface="+mn-lt"/>
                          <a:ea typeface="宋体" panose="02010600030101010101" pitchFamily="2" charset="-122"/>
                          <a:cs typeface="+mn-cs"/>
                        </a:rPr>
                        <a:t>3</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1900220218"/>
                  </a:ext>
                </a:extLst>
              </a:tr>
              <a:tr h="294255">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23</a:t>
                      </a:r>
                    </a:p>
                  </a:txBody>
                  <a:tcPr marL="7620" marR="7620" marT="7620" marB="0" anchor="b"/>
                </a:tc>
                <a:tc>
                  <a:txBody>
                    <a:bodyPr/>
                    <a:lstStyle/>
                    <a:p>
                      <a:pPr marL="0" algn="ctr" defTabSz="914400" rtl="0" eaLnBrk="1" fontAlgn="b" latinLnBrk="0" hangingPunct="1"/>
                      <a:r>
                        <a:rPr lang="en-AU" sz="1800" b="0" i="0" u="none" strike="noStrike" kern="1200">
                          <a:solidFill>
                            <a:srgbClr val="000000"/>
                          </a:solidFill>
                          <a:effectLst/>
                          <a:latin typeface="+mn-lt"/>
                          <a:ea typeface="宋体" panose="02010600030101010101" pitchFamily="2" charset="-122"/>
                          <a:cs typeface="+mn-cs"/>
                        </a:rPr>
                        <a:t>j</a:t>
                      </a:r>
                    </a:p>
                  </a:txBody>
                  <a:tcPr marL="7620" marR="7620" marT="7620" marB="0" anchor="b"/>
                </a:tc>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2</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3359439054"/>
                  </a:ext>
                </a:extLst>
              </a:tr>
              <a:tr h="294255">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24</a:t>
                      </a:r>
                    </a:p>
                  </a:txBody>
                  <a:tcPr marL="7620" marR="7620" marT="7620" marB="0" anchor="b"/>
                </a:tc>
                <a:tc>
                  <a:txBody>
                    <a:bodyPr/>
                    <a:lstStyle/>
                    <a:p>
                      <a:pPr marL="0" algn="ctr" defTabSz="914400" rtl="0" eaLnBrk="1" fontAlgn="b" latinLnBrk="0" hangingPunct="1"/>
                      <a:r>
                        <a:rPr lang="en-AU" sz="1800" b="0" i="0" u="none" strike="noStrike" kern="1200">
                          <a:solidFill>
                            <a:srgbClr val="000000"/>
                          </a:solidFill>
                          <a:effectLst/>
                          <a:latin typeface="+mn-lt"/>
                          <a:ea typeface="宋体" panose="02010600030101010101" pitchFamily="2" charset="-122"/>
                          <a:cs typeface="+mn-cs"/>
                        </a:rPr>
                        <a:t>k</a:t>
                      </a:r>
                    </a:p>
                  </a:txBody>
                  <a:tcPr marL="7620" marR="7620" marT="7620" marB="0" anchor="b"/>
                </a:tc>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0</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1862572052"/>
                  </a:ext>
                </a:extLst>
              </a:tr>
              <a:tr h="294255">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25</a:t>
                      </a:r>
                    </a:p>
                  </a:txBody>
                  <a:tcPr marL="7620" marR="7620" marT="7620" marB="0" anchor="b"/>
                </a:tc>
                <a:tc>
                  <a:txBody>
                    <a:bodyPr/>
                    <a:lstStyle/>
                    <a:p>
                      <a:pPr marL="0" algn="ctr" defTabSz="914400" rtl="0" eaLnBrk="1" fontAlgn="b" latinLnBrk="0" hangingPunct="1"/>
                      <a:r>
                        <a:rPr lang="en-AU" sz="1800" b="0" i="0" u="none" strike="noStrike" kern="1200">
                          <a:solidFill>
                            <a:srgbClr val="000000"/>
                          </a:solidFill>
                          <a:effectLst/>
                          <a:latin typeface="+mn-lt"/>
                          <a:ea typeface="宋体" panose="02010600030101010101" pitchFamily="2" charset="-122"/>
                          <a:cs typeface="+mn-cs"/>
                        </a:rPr>
                        <a:t>q</a:t>
                      </a:r>
                    </a:p>
                  </a:txBody>
                  <a:tcPr marL="7620" marR="7620" marT="7620" marB="0" anchor="b"/>
                </a:tc>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0</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187656363"/>
                  </a:ext>
                </a:extLst>
              </a:tr>
              <a:tr h="294255">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26</a:t>
                      </a:r>
                    </a:p>
                  </a:txBody>
                  <a:tcPr marL="7620" marR="7620" marT="7620" marB="0" anchor="b"/>
                </a:tc>
                <a:tc>
                  <a:txBody>
                    <a:bodyPr/>
                    <a:lstStyle/>
                    <a:p>
                      <a:pPr marL="0" algn="ctr" defTabSz="914400" rtl="0" eaLnBrk="1" fontAlgn="b" latinLnBrk="0" hangingPunct="1"/>
                      <a:r>
                        <a:rPr lang="en-AU" sz="1800" b="0" i="0" u="none" strike="noStrike" kern="1200">
                          <a:solidFill>
                            <a:srgbClr val="000000"/>
                          </a:solidFill>
                          <a:effectLst/>
                          <a:latin typeface="+mn-lt"/>
                          <a:ea typeface="宋体" panose="02010600030101010101" pitchFamily="2" charset="-122"/>
                          <a:cs typeface="+mn-cs"/>
                        </a:rPr>
                        <a:t>w</a:t>
                      </a:r>
                    </a:p>
                  </a:txBody>
                  <a:tcPr marL="7620" marR="7620" marT="7620" marB="0" anchor="b"/>
                </a:tc>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0</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1981758409"/>
                  </a:ext>
                </a:extLst>
              </a:tr>
              <a:tr h="294255">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27</a:t>
                      </a:r>
                    </a:p>
                  </a:txBody>
                  <a:tcPr marL="7620" marR="7620" marT="7620" marB="0" anchor="b"/>
                </a:tc>
                <a:tc>
                  <a:txBody>
                    <a:bodyPr/>
                    <a:lstStyle/>
                    <a:p>
                      <a:pPr marL="0" algn="ctr" defTabSz="914400" rtl="0" eaLnBrk="1" fontAlgn="b" latinLnBrk="0" hangingPunct="1"/>
                      <a:r>
                        <a:rPr lang="en-AU" sz="1800" b="0" i="0" u="none" strike="noStrike" kern="1200">
                          <a:solidFill>
                            <a:srgbClr val="000000"/>
                          </a:solidFill>
                          <a:effectLst/>
                          <a:latin typeface="+mn-lt"/>
                          <a:ea typeface="宋体" panose="02010600030101010101" pitchFamily="2" charset="-122"/>
                          <a:cs typeface="+mn-cs"/>
                        </a:rPr>
                        <a:t>x</a:t>
                      </a:r>
                    </a:p>
                  </a:txBody>
                  <a:tcPr marL="7620" marR="7620" marT="7620" marB="0" anchor="b"/>
                </a:tc>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0</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1464010668"/>
                  </a:ext>
                </a:extLst>
              </a:tr>
              <a:tr h="294255">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28</a:t>
                      </a:r>
                    </a:p>
                  </a:txBody>
                  <a:tcPr marL="7620" marR="7620" marT="7620" marB="0" anchor="b"/>
                </a:tc>
                <a:tc>
                  <a:txBody>
                    <a:bodyPr/>
                    <a:lstStyle/>
                    <a:p>
                      <a:pPr marL="0" algn="ctr" defTabSz="914400" rtl="0" eaLnBrk="1" fontAlgn="b" latinLnBrk="0" hangingPunct="1"/>
                      <a:r>
                        <a:rPr lang="en-AU" sz="1800" b="0" i="0" u="none" strike="noStrike" kern="1200">
                          <a:solidFill>
                            <a:srgbClr val="000000"/>
                          </a:solidFill>
                          <a:effectLst/>
                          <a:latin typeface="+mn-lt"/>
                          <a:ea typeface="宋体" panose="02010600030101010101" pitchFamily="2" charset="-122"/>
                          <a:cs typeface="+mn-cs"/>
                        </a:rPr>
                        <a:t>y</a:t>
                      </a:r>
                    </a:p>
                  </a:txBody>
                  <a:tcPr marL="7620" marR="7620" marT="7620" marB="0" anchor="b"/>
                </a:tc>
                <a:tc>
                  <a:txBody>
                    <a:bodyPr/>
                    <a:lstStyle/>
                    <a:p>
                      <a:pPr marL="0" algn="ctr" defTabSz="914400" rtl="0" eaLnBrk="1" fontAlgn="b" latinLnBrk="0" hangingPunct="1"/>
                      <a:r>
                        <a:rPr lang="en-US" altLang="zh-CN" sz="1800" b="0" i="0" u="none" strike="noStrike" kern="1200">
                          <a:solidFill>
                            <a:srgbClr val="000000"/>
                          </a:solidFill>
                          <a:effectLst/>
                          <a:latin typeface="+mn-lt"/>
                          <a:ea typeface="宋体" panose="02010600030101010101" pitchFamily="2" charset="-122"/>
                          <a:cs typeface="+mn-cs"/>
                        </a:rPr>
                        <a:t>0</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950721328"/>
                  </a:ext>
                </a:extLst>
              </a:tr>
            </a:tbl>
          </a:graphicData>
        </a:graphic>
      </p:graphicFrame>
      <p:sp>
        <p:nvSpPr>
          <p:cNvPr id="12" name="文本框 11">
            <a:extLst>
              <a:ext uri="{FF2B5EF4-FFF2-40B4-BE49-F238E27FC236}">
                <a16:creationId xmlns:a16="http://schemas.microsoft.com/office/drawing/2014/main" id="{5B8010CA-5E73-42E1-BBC0-5962FF544B72}"/>
              </a:ext>
            </a:extLst>
          </p:cNvPr>
          <p:cNvSpPr txBox="1"/>
          <p:nvPr/>
        </p:nvSpPr>
        <p:spPr>
          <a:xfrm>
            <a:off x="3616661" y="6137081"/>
            <a:ext cx="5594801" cy="461665"/>
          </a:xfrm>
          <a:prstGeom prst="rect">
            <a:avLst/>
          </a:prstGeom>
          <a:noFill/>
        </p:spPr>
        <p:txBody>
          <a:bodyPr wrap="none" rtlCol="0">
            <a:spAutoFit/>
          </a:bodyPr>
          <a:lstStyle/>
          <a:p>
            <a:r>
              <a:rPr lang="en-US" altLang="zh-CN" sz="2400" b="1" dirty="0"/>
              <a:t>Frequency of Letters-Compressed Text</a:t>
            </a:r>
          </a:p>
        </p:txBody>
      </p:sp>
    </p:spTree>
    <p:extLst>
      <p:ext uri="{BB962C8B-B14F-4D97-AF65-F5344CB8AC3E}">
        <p14:creationId xmlns:p14="http://schemas.microsoft.com/office/powerpoint/2010/main" val="31458848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9131633" cy="2123658"/>
            <a:chOff x="460236" y="529679"/>
            <a:chExt cx="9131633" cy="2123658"/>
          </a:xfrm>
        </p:grpSpPr>
        <p:sp>
          <p:nvSpPr>
            <p:cNvPr id="3" name="文本框 2">
              <a:extLst>
                <a:ext uri="{FF2B5EF4-FFF2-40B4-BE49-F238E27FC236}">
                  <a16:creationId xmlns:a16="http://schemas.microsoft.com/office/drawing/2014/main" id="{C522D410-DCC4-4FE8-997E-5C7355152616}"/>
                </a:ext>
              </a:extLst>
            </p:cNvPr>
            <p:cNvSpPr txBox="1"/>
            <p:nvPr/>
          </p:nvSpPr>
          <p:spPr>
            <a:xfrm>
              <a:off x="918411" y="529679"/>
              <a:ext cx="8673458" cy="2123658"/>
            </a:xfrm>
            <a:prstGeom prst="rect">
              <a:avLst/>
            </a:prstGeom>
            <a:noFill/>
          </p:spPr>
          <p:txBody>
            <a:bodyPr wrap="square" rtlCol="0">
              <a:spAutoFit/>
            </a:bodyPr>
            <a:lstStyle/>
            <a:p>
              <a:r>
                <a:rPr lang="en-US" altLang="zh-CN" sz="4400" b="1" dirty="0"/>
                <a:t>Complete Expression</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id="{692172C9-A8FA-471E-94C6-9D5B960D2012}"/>
              </a:ext>
            </a:extLst>
          </p:cNvPr>
          <p:cNvSpPr txBox="1"/>
          <p:nvPr/>
        </p:nvSpPr>
        <p:spPr>
          <a:xfrm>
            <a:off x="953048" y="2709003"/>
            <a:ext cx="10958865" cy="3970318"/>
          </a:xfrm>
          <a:prstGeom prst="rect">
            <a:avLst/>
          </a:prstGeom>
          <a:noFill/>
        </p:spPr>
        <p:txBody>
          <a:bodyPr wrap="square" rtlCol="0">
            <a:spAutoFit/>
          </a:bodyPr>
          <a:lstStyle/>
          <a:p>
            <a:r>
              <a:rPr lang="pt-BR" altLang="zh-CN" dirty="0"/>
              <a:t>r,m,e,c,n,a,m,t,2,r,i,$,e,3,r,p,d,t,e,n,d,f,e,i,d,t,e,r,c,r,c,e,i,e,3,s,e,2,l,o,i,z,o,c,s,m,i,o,v,p,s,l,p,m,p,l,c,i,e,p,o,l,c,f,g,i,o,2,i,t,p,d,f,d,f,r,m,e,3,r,e,r,n,e,ã,r,3,o,m,2,i,2,t,ã,i,2,n,u,2,l,2,e,i,e,u,l,u,n,o,n,e,2,i,ã,e,ã,n,t,i,d,e,s,ã,e,2,s,d,a,ã,e,2,s,l,e,i,s,n,i,o,n,2,o,2,n,5,e,n,e,a,n,2,i,u,e,n,2,s,d,t,ã,d,i,ã,e,2,l,e,n,e,n,e,n,2,e,o,a,n,4,a,n,v,r,c,2,r,c,g,d,i,m,s,r,t,r,2,d,n,ã,v,t,d,r,f,p,s,l,r,n,l,n,v,l,v,l,2,d,3,r,l,d,p,m,d,n,2,a,c,t,l,e,a,ã,t,f,c,r,t,m,a,c,s,e,u,p,r,2,p,d,g,d,3,s,c,p,2,c,l,p,s,r,i,2,f,s,r,2,i,l,c,t,r,2,v,t,d,2,t,i,p,l,2,r,p,r,2,d,2,c,s,a,e,ã,2,e,t,ã,s,u,2,a,3,o,a,2,i,e,n,o,2,e,n,e,a,n,2,c,3,t,e,ã,2,l,n,v,e,r,î,s,u,n,2,r,s,2,h,s,t,p,s,a,3,h,t,b,s,v,p,c,n,m,s,2,i,n,z,i,s,t,b,v,t,r,l,r,l,m,i,t,d,î,i,m,d,2,r,f,r,d,v,p,c,2,e,t,c,s,2,r,s,m,e,v,u,2,r,u,t,2,h,n,s,2,v,i,e,v,r,2,s,r,n,z,r,s,r,e,n,a,2,e,u,i,u,3,e,4,p,e,2,a,i,2,p,f,2,e,g,2,u,a,2,e,î,u,2,o,2,e,s,t,ã,u,l,i,ã,i,a,2,î,2,b,i,ã,e,2,r,2,i,3,u,4,i,a,u,2,e,o,2,u,2,î,3,o,e,5,i,e,ã,a,u,2,e,i,î,e,î,3,i,î,i,î,2,m,i,2,u,2,î,4,i,3,î,2,i,u,2,i,a,i,2,î,3,l,a,i,3,î,2,ã,m,a,i,l,î,2,a,i,î,u,i,î,e,i,2,î,ã,î,2,i,e,î,2,i,3,t,2,m,t,c,2,e,n,t,i,ã,n,3,b,c,d,s,i,c,i,n,e,v,l,d,n,b,t,d,c,j,f,2,a,i,p,ã,a,i,u,a,n,a,i,e,m,ã,d,e,s,2,e,o,s,m,2,n,a,o,s,a,e,l,ã,r,e,o,e,a,ã,a,u,a,m,ã,p,b,d,b,u,e,o,a,o,ã,o,p,m,d,e,a,u,a,g,a,t,2,d,a,t,a,t,p,g,e,a,ã,p,2,o,ã,2,o,p,3,ã,o,u,2,a,o,a,2,n,ã,o,g,f,t,2,o,t,d,ã,i,a,2,ã,u,t,i,u,2,ã,e,a,2,i,3,r,ã,î,t,ã,i,2,e,i,e,3,ã,i,2,l,i,ã,i,e,2,a,d,ã,o,n,i,a,u,ã,o,a,2,e,a,e,2,o,i,a,e,i,a,n,u,r,a,o,r,e,a,t,a,i,e,a,2,n,a,l,s,p,î,s,a,n,s,2,a,ã,e,s,2,l,p,2,n,a,s,n,2,l,ã,n,2,s,ã,l,a,n,2,ã,e,s,2,a,e,2,i,a,3,p,3,a,i,f,ã,l,3,d,r,c,s,2,l,p,t,l,r,d,c,d,r,s,c,r,n,e,c,2,l,2,r,c,a,l,r,ã,l,2,u,c,r,m,c,o,e,m,s,i,s,e,c,n,t,e,i,2,l,2,o,i,u,i,u,n,a,e,a,e,n,ã,a,3,r,t,c,n,t,d,j,t,s,z,g,s,g,s,d,r,d,t,2,c,r,n,v,s,t,s,z,f,r,p,m,2,f,c,p,r,s,2,t,r,s,r,2,c,r,p,b,r,2,i,m,a,e,i,t,e,i,d,2,s,l,s,t,c,2,l,m,g,t,c,l,i,m,2,i,l,d,l,c,i,a,2,c,a,r,c</a:t>
            </a:r>
            <a:endParaRPr lang="en-US" altLang="zh-CN" dirty="0"/>
          </a:p>
        </p:txBody>
      </p:sp>
      <p:sp>
        <p:nvSpPr>
          <p:cNvPr id="12" name="文本框 11">
            <a:extLst>
              <a:ext uri="{FF2B5EF4-FFF2-40B4-BE49-F238E27FC236}">
                <a16:creationId xmlns:a16="http://schemas.microsoft.com/office/drawing/2014/main" id="{67200E05-9F35-4BF1-A29D-5989E08FD9DD}"/>
              </a:ext>
            </a:extLst>
          </p:cNvPr>
          <p:cNvSpPr txBox="1"/>
          <p:nvPr/>
        </p:nvSpPr>
        <p:spPr>
          <a:xfrm>
            <a:off x="953049" y="1559175"/>
            <a:ext cx="5371983" cy="830997"/>
          </a:xfrm>
          <a:prstGeom prst="rect">
            <a:avLst/>
          </a:prstGeom>
          <a:noFill/>
        </p:spPr>
        <p:txBody>
          <a:bodyPr wrap="none" rtlCol="0">
            <a:spAutoFit/>
          </a:bodyPr>
          <a:lstStyle/>
          <a:p>
            <a:r>
              <a:rPr lang="en-US" altLang="zh-CN" sz="2400" b="1" dirty="0"/>
              <a:t># symbols (letters + digits): 962</a:t>
            </a:r>
          </a:p>
          <a:p>
            <a:r>
              <a:rPr lang="en-US" altLang="zh-CN" sz="2400" b="1" dirty="0"/>
              <a:t>Complete compression factor: 96.10%</a:t>
            </a:r>
          </a:p>
        </p:txBody>
      </p:sp>
    </p:spTree>
    <p:extLst>
      <p:ext uri="{BB962C8B-B14F-4D97-AF65-F5344CB8AC3E}">
        <p14:creationId xmlns:p14="http://schemas.microsoft.com/office/powerpoint/2010/main" val="710103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6283465" cy="1446550"/>
            <a:chOff x="460236" y="529679"/>
            <a:chExt cx="6283465" cy="1446550"/>
          </a:xfrm>
        </p:grpSpPr>
        <p:sp>
          <p:nvSpPr>
            <p:cNvPr id="3" name="文本框 2">
              <a:extLst>
                <a:ext uri="{FF2B5EF4-FFF2-40B4-BE49-F238E27FC236}">
                  <a16:creationId xmlns:a16="http://schemas.microsoft.com/office/drawing/2014/main" id="{C522D410-DCC4-4FE8-997E-5C7355152616}"/>
                </a:ext>
              </a:extLst>
            </p:cNvPr>
            <p:cNvSpPr txBox="1"/>
            <p:nvPr/>
          </p:nvSpPr>
          <p:spPr>
            <a:xfrm>
              <a:off x="918413" y="529679"/>
              <a:ext cx="5825288" cy="1446550"/>
            </a:xfrm>
            <a:prstGeom prst="rect">
              <a:avLst/>
            </a:prstGeom>
            <a:noFill/>
          </p:spPr>
          <p:txBody>
            <a:bodyPr wrap="square" rtlCol="0">
              <a:spAutoFit/>
            </a:bodyPr>
            <a:lstStyle/>
            <a:p>
              <a:r>
                <a:rPr lang="en-US" altLang="zh-CN" sz="4400" b="1" dirty="0"/>
                <a:t>Frequency of Letters</a:t>
              </a:r>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10" name="表格 9">
            <a:extLst>
              <a:ext uri="{FF2B5EF4-FFF2-40B4-BE49-F238E27FC236}">
                <a16:creationId xmlns:a16="http://schemas.microsoft.com/office/drawing/2014/main" id="{81793CD0-E8BD-46DA-B1D0-9AFAD8214F08}"/>
              </a:ext>
            </a:extLst>
          </p:cNvPr>
          <p:cNvGraphicFramePr>
            <a:graphicFrameLocks noGrp="1"/>
          </p:cNvGraphicFramePr>
          <p:nvPr>
            <p:extLst>
              <p:ext uri="{D42A27DB-BD31-4B8C-83A1-F6EECF244321}">
                <p14:modId xmlns:p14="http://schemas.microsoft.com/office/powerpoint/2010/main" val="622323176"/>
              </p:ext>
            </p:extLst>
          </p:nvPr>
        </p:nvGraphicFramePr>
        <p:xfrm>
          <a:off x="2879790" y="1635789"/>
          <a:ext cx="2945622" cy="4109821"/>
        </p:xfrm>
        <a:graphic>
          <a:graphicData uri="http://schemas.openxmlformats.org/drawingml/2006/table">
            <a:tbl>
              <a:tblPr>
                <a:tableStyleId>{69CF1AB2-1976-4502-BF36-3FF5EA218861}</a:tableStyleId>
              </a:tblPr>
              <a:tblGrid>
                <a:gridCol w="981874">
                  <a:extLst>
                    <a:ext uri="{9D8B030D-6E8A-4147-A177-3AD203B41FA5}">
                      <a16:colId xmlns:a16="http://schemas.microsoft.com/office/drawing/2014/main" val="4045080982"/>
                    </a:ext>
                  </a:extLst>
                </a:gridCol>
                <a:gridCol w="981874">
                  <a:extLst>
                    <a:ext uri="{9D8B030D-6E8A-4147-A177-3AD203B41FA5}">
                      <a16:colId xmlns:a16="http://schemas.microsoft.com/office/drawing/2014/main" val="2111098890"/>
                    </a:ext>
                  </a:extLst>
                </a:gridCol>
                <a:gridCol w="981874">
                  <a:extLst>
                    <a:ext uri="{9D8B030D-6E8A-4147-A177-3AD203B41FA5}">
                      <a16:colId xmlns:a16="http://schemas.microsoft.com/office/drawing/2014/main" val="221603830"/>
                    </a:ext>
                  </a:extLst>
                </a:gridCol>
              </a:tblGrid>
              <a:tr h="274648">
                <a:tc>
                  <a:txBody>
                    <a:bodyPr/>
                    <a:lstStyle/>
                    <a:p>
                      <a:pPr algn="ctr" fontAlgn="b"/>
                      <a:r>
                        <a:rPr lang="en-AU" sz="1800" b="1" u="none" strike="noStrike" dirty="0">
                          <a:effectLst/>
                        </a:rPr>
                        <a:t>Rank</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Letter</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Freq</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extLst>
                  <a:ext uri="{0D108BD9-81ED-4DB2-BD59-A6C34878D82A}">
                    <a16:rowId xmlns:a16="http://schemas.microsoft.com/office/drawing/2014/main" val="950923689"/>
                  </a:ext>
                </a:extLst>
              </a:tr>
              <a:tr h="294522">
                <a:tc>
                  <a:txBody>
                    <a:bodyPr/>
                    <a:lstStyle/>
                    <a:p>
                      <a:pPr algn="ctr" fontAlgn="b"/>
                      <a:r>
                        <a:rPr lang="en-US" altLang="zh-CN" sz="1800" u="none" strike="noStrike" dirty="0">
                          <a:effectLst/>
                        </a:rPr>
                        <a:t>1</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a:effectLst/>
                        </a:rPr>
                        <a:t>e</a:t>
                      </a:r>
                      <a:endParaRPr lang="en-AU"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US" altLang="zh-CN" sz="1800" u="none" strike="noStrike">
                          <a:effectLst/>
                        </a:rPr>
                        <a:t>103</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extLst>
                  <a:ext uri="{0D108BD9-81ED-4DB2-BD59-A6C34878D82A}">
                    <a16:rowId xmlns:a16="http://schemas.microsoft.com/office/drawing/2014/main" val="652626459"/>
                  </a:ext>
                </a:extLst>
              </a:tr>
              <a:tr h="294522">
                <a:tc>
                  <a:txBody>
                    <a:bodyPr/>
                    <a:lstStyle/>
                    <a:p>
                      <a:pPr algn="ctr" fontAlgn="b"/>
                      <a:r>
                        <a:rPr lang="en-US" altLang="zh-CN" sz="1800" u="none" strike="noStrike" dirty="0">
                          <a:effectLst/>
                        </a:rPr>
                        <a:t>2</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a:effectLst/>
                        </a:rPr>
                        <a:t>o</a:t>
                      </a:r>
                      <a:endParaRPr lang="en-AU"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US" altLang="zh-CN" sz="1800" u="none" strike="noStrike">
                          <a:effectLst/>
                        </a:rPr>
                        <a:t>91</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extLst>
                  <a:ext uri="{0D108BD9-81ED-4DB2-BD59-A6C34878D82A}">
                    <a16:rowId xmlns:a16="http://schemas.microsoft.com/office/drawing/2014/main" val="2919276462"/>
                  </a:ext>
                </a:extLst>
              </a:tr>
              <a:tr h="294522">
                <a:tc>
                  <a:txBody>
                    <a:bodyPr/>
                    <a:lstStyle/>
                    <a:p>
                      <a:pPr algn="ctr" fontAlgn="b"/>
                      <a:r>
                        <a:rPr lang="en-US" altLang="zh-CN" sz="1800" u="none" strike="noStrike">
                          <a:effectLst/>
                        </a:rPr>
                        <a:t>3</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a:effectLst/>
                        </a:rPr>
                        <a:t>a</a:t>
                      </a:r>
                      <a:endParaRPr lang="en-AU"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US" altLang="zh-CN" sz="1800" u="none" strike="noStrike" dirty="0">
                          <a:effectLst/>
                        </a:rPr>
                        <a:t>88</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extLst>
                  <a:ext uri="{0D108BD9-81ED-4DB2-BD59-A6C34878D82A}">
                    <a16:rowId xmlns:a16="http://schemas.microsoft.com/office/drawing/2014/main" val="3908968970"/>
                  </a:ext>
                </a:extLst>
              </a:tr>
              <a:tr h="294522">
                <a:tc>
                  <a:txBody>
                    <a:bodyPr/>
                    <a:lstStyle/>
                    <a:p>
                      <a:pPr algn="ctr" fontAlgn="b"/>
                      <a:r>
                        <a:rPr lang="en-US" altLang="zh-CN" sz="1800" u="none" strike="noStrike">
                          <a:effectLst/>
                        </a:rPr>
                        <a:t>4</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a:effectLst/>
                        </a:rPr>
                        <a:t>r</a:t>
                      </a:r>
                      <a:endParaRPr lang="en-AU"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US" altLang="zh-CN" sz="1800" u="none" strike="noStrike">
                          <a:effectLst/>
                        </a:rPr>
                        <a:t>78</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extLst>
                  <a:ext uri="{0D108BD9-81ED-4DB2-BD59-A6C34878D82A}">
                    <a16:rowId xmlns:a16="http://schemas.microsoft.com/office/drawing/2014/main" val="886513346"/>
                  </a:ext>
                </a:extLst>
              </a:tr>
              <a:tr h="294522">
                <a:tc>
                  <a:txBody>
                    <a:bodyPr/>
                    <a:lstStyle/>
                    <a:p>
                      <a:pPr algn="ctr" fontAlgn="b"/>
                      <a:r>
                        <a:rPr lang="en-US" altLang="zh-CN" sz="1800" u="none" strike="noStrike">
                          <a:effectLst/>
                        </a:rPr>
                        <a:t>5</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dirty="0">
                          <a:effectLst/>
                        </a:rPr>
                        <a:t>t</a:t>
                      </a:r>
                      <a:endParaRPr lang="en-AU"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US" altLang="zh-CN" sz="1800" u="none" strike="noStrike">
                          <a:effectLst/>
                        </a:rPr>
                        <a:t>78</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extLst>
                  <a:ext uri="{0D108BD9-81ED-4DB2-BD59-A6C34878D82A}">
                    <a16:rowId xmlns:a16="http://schemas.microsoft.com/office/drawing/2014/main" val="157264040"/>
                  </a:ext>
                </a:extLst>
              </a:tr>
              <a:tr h="294522">
                <a:tc>
                  <a:txBody>
                    <a:bodyPr/>
                    <a:lstStyle/>
                    <a:p>
                      <a:pPr algn="ctr" fontAlgn="b"/>
                      <a:r>
                        <a:rPr lang="en-US" altLang="zh-CN" sz="1800" u="none" strike="noStrike">
                          <a:effectLst/>
                        </a:rPr>
                        <a:t>6</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a:effectLst/>
                        </a:rPr>
                        <a:t>i</a:t>
                      </a:r>
                      <a:endParaRPr lang="en-AU"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US" altLang="zh-CN" sz="1800" u="none" strike="noStrike">
                          <a:effectLst/>
                        </a:rPr>
                        <a:t>70</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extLst>
                  <a:ext uri="{0D108BD9-81ED-4DB2-BD59-A6C34878D82A}">
                    <a16:rowId xmlns:a16="http://schemas.microsoft.com/office/drawing/2014/main" val="4269805991"/>
                  </a:ext>
                </a:extLst>
              </a:tr>
              <a:tr h="294522">
                <a:tc>
                  <a:txBody>
                    <a:bodyPr/>
                    <a:lstStyle/>
                    <a:p>
                      <a:pPr algn="ctr" fontAlgn="b"/>
                      <a:r>
                        <a:rPr lang="en-US" altLang="zh-CN" sz="1800" u="none" strike="noStrike">
                          <a:effectLst/>
                        </a:rPr>
                        <a:t>7</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a:effectLst/>
                        </a:rPr>
                        <a:t>h</a:t>
                      </a:r>
                      <a:endParaRPr lang="en-AU"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US" altLang="zh-CN" sz="1800" u="none" strike="noStrike">
                          <a:effectLst/>
                        </a:rPr>
                        <a:t>65</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extLst>
                  <a:ext uri="{0D108BD9-81ED-4DB2-BD59-A6C34878D82A}">
                    <a16:rowId xmlns:a16="http://schemas.microsoft.com/office/drawing/2014/main" val="2971302552"/>
                  </a:ext>
                </a:extLst>
              </a:tr>
              <a:tr h="294522">
                <a:tc>
                  <a:txBody>
                    <a:bodyPr/>
                    <a:lstStyle/>
                    <a:p>
                      <a:pPr algn="ctr" fontAlgn="b"/>
                      <a:r>
                        <a:rPr lang="en-US" altLang="zh-CN" sz="1800" u="none" strike="noStrike">
                          <a:effectLst/>
                        </a:rPr>
                        <a:t>8</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a:effectLst/>
                        </a:rPr>
                        <a:t>n</a:t>
                      </a:r>
                      <a:endParaRPr lang="en-AU"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US" altLang="zh-CN" sz="1800" u="none" strike="noStrike">
                          <a:effectLst/>
                        </a:rPr>
                        <a:t>64</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extLst>
                  <a:ext uri="{0D108BD9-81ED-4DB2-BD59-A6C34878D82A}">
                    <a16:rowId xmlns:a16="http://schemas.microsoft.com/office/drawing/2014/main" val="105788300"/>
                  </a:ext>
                </a:extLst>
              </a:tr>
              <a:tr h="294522">
                <a:tc>
                  <a:txBody>
                    <a:bodyPr/>
                    <a:lstStyle/>
                    <a:p>
                      <a:pPr algn="ctr" fontAlgn="b"/>
                      <a:r>
                        <a:rPr lang="en-US" altLang="zh-CN" sz="1800" u="none" strike="noStrike">
                          <a:effectLst/>
                        </a:rPr>
                        <a:t>9</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a:effectLst/>
                        </a:rPr>
                        <a:t>s</a:t>
                      </a:r>
                      <a:endParaRPr lang="en-AU"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US" altLang="zh-CN" sz="1800" u="none" strike="noStrike" dirty="0">
                          <a:effectLst/>
                        </a:rPr>
                        <a:t>55</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extLst>
                  <a:ext uri="{0D108BD9-81ED-4DB2-BD59-A6C34878D82A}">
                    <a16:rowId xmlns:a16="http://schemas.microsoft.com/office/drawing/2014/main" val="2684505406"/>
                  </a:ext>
                </a:extLst>
              </a:tr>
              <a:tr h="294522">
                <a:tc>
                  <a:txBody>
                    <a:bodyPr/>
                    <a:lstStyle/>
                    <a:p>
                      <a:pPr algn="ctr" fontAlgn="b"/>
                      <a:r>
                        <a:rPr lang="en-US" altLang="zh-CN" sz="1800" u="none" strike="noStrike">
                          <a:effectLst/>
                        </a:rPr>
                        <a:t>10</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a:effectLst/>
                        </a:rPr>
                        <a:t>l</a:t>
                      </a:r>
                      <a:endParaRPr lang="en-AU"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US" altLang="zh-CN" sz="1800" u="none" strike="noStrike">
                          <a:effectLst/>
                        </a:rPr>
                        <a:t>44</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extLst>
                  <a:ext uri="{0D108BD9-81ED-4DB2-BD59-A6C34878D82A}">
                    <a16:rowId xmlns:a16="http://schemas.microsoft.com/office/drawing/2014/main" val="694397690"/>
                  </a:ext>
                </a:extLst>
              </a:tr>
              <a:tr h="294522">
                <a:tc>
                  <a:txBody>
                    <a:bodyPr/>
                    <a:lstStyle/>
                    <a:p>
                      <a:pPr algn="ctr" fontAlgn="b"/>
                      <a:r>
                        <a:rPr lang="en-US" altLang="zh-CN" sz="1800" u="none" strike="noStrike">
                          <a:effectLst/>
                        </a:rPr>
                        <a:t>11</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a:effectLst/>
                        </a:rPr>
                        <a:t>d</a:t>
                      </a:r>
                      <a:endParaRPr lang="en-AU"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US" altLang="zh-CN" sz="1800" u="none" strike="noStrike">
                          <a:effectLst/>
                        </a:rPr>
                        <a:t>42</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extLst>
                  <a:ext uri="{0D108BD9-81ED-4DB2-BD59-A6C34878D82A}">
                    <a16:rowId xmlns:a16="http://schemas.microsoft.com/office/drawing/2014/main" val="786252037"/>
                  </a:ext>
                </a:extLst>
              </a:tr>
              <a:tr h="294522">
                <a:tc>
                  <a:txBody>
                    <a:bodyPr/>
                    <a:lstStyle/>
                    <a:p>
                      <a:pPr algn="ctr" fontAlgn="b"/>
                      <a:r>
                        <a:rPr lang="en-US" altLang="zh-CN" sz="1800" u="none" strike="noStrike">
                          <a:effectLst/>
                        </a:rPr>
                        <a:t>12</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a:effectLst/>
                        </a:rPr>
                        <a:t>c</a:t>
                      </a:r>
                      <a:endParaRPr lang="en-AU"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US" altLang="zh-CN" sz="1800" u="none" strike="noStrike" dirty="0">
                          <a:effectLst/>
                        </a:rPr>
                        <a:t>40</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extLst>
                  <a:ext uri="{0D108BD9-81ED-4DB2-BD59-A6C34878D82A}">
                    <a16:rowId xmlns:a16="http://schemas.microsoft.com/office/drawing/2014/main" val="3535292960"/>
                  </a:ext>
                </a:extLst>
              </a:tr>
              <a:tr h="294522">
                <a:tc>
                  <a:txBody>
                    <a:bodyPr/>
                    <a:lstStyle/>
                    <a:p>
                      <a:pPr algn="ctr" fontAlgn="b"/>
                      <a:r>
                        <a:rPr lang="en-US" altLang="zh-CN" sz="1800" u="none" strike="noStrike" dirty="0">
                          <a:effectLst/>
                        </a:rPr>
                        <a:t>13</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a:effectLst/>
                        </a:rPr>
                        <a:t>u</a:t>
                      </a:r>
                      <a:endParaRPr lang="en-AU"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US" altLang="zh-CN" sz="1800" u="none" strike="noStrike" dirty="0">
                          <a:effectLst/>
                        </a:rPr>
                        <a:t>32</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extLst>
                  <a:ext uri="{0D108BD9-81ED-4DB2-BD59-A6C34878D82A}">
                    <a16:rowId xmlns:a16="http://schemas.microsoft.com/office/drawing/2014/main" val="2174220706"/>
                  </a:ext>
                </a:extLst>
              </a:tr>
            </a:tbl>
          </a:graphicData>
        </a:graphic>
      </p:graphicFrame>
      <p:graphicFrame>
        <p:nvGraphicFramePr>
          <p:cNvPr id="11" name="表格 10">
            <a:extLst>
              <a:ext uri="{FF2B5EF4-FFF2-40B4-BE49-F238E27FC236}">
                <a16:creationId xmlns:a16="http://schemas.microsoft.com/office/drawing/2014/main" id="{55CCCA0A-4B21-4A16-8F3E-C1AB693C0D5C}"/>
              </a:ext>
            </a:extLst>
          </p:cNvPr>
          <p:cNvGraphicFramePr>
            <a:graphicFrameLocks noGrp="1"/>
          </p:cNvGraphicFramePr>
          <p:nvPr>
            <p:extLst>
              <p:ext uri="{D42A27DB-BD31-4B8C-83A1-F6EECF244321}">
                <p14:modId xmlns:p14="http://schemas.microsoft.com/office/powerpoint/2010/main" val="4094366113"/>
              </p:ext>
            </p:extLst>
          </p:nvPr>
        </p:nvGraphicFramePr>
        <p:xfrm>
          <a:off x="6624736" y="1626040"/>
          <a:ext cx="2945622" cy="4119570"/>
        </p:xfrm>
        <a:graphic>
          <a:graphicData uri="http://schemas.openxmlformats.org/drawingml/2006/table">
            <a:tbl>
              <a:tblPr>
                <a:tableStyleId>{69CF1AB2-1976-4502-BF36-3FF5EA218861}</a:tableStyleId>
              </a:tblPr>
              <a:tblGrid>
                <a:gridCol w="981874">
                  <a:extLst>
                    <a:ext uri="{9D8B030D-6E8A-4147-A177-3AD203B41FA5}">
                      <a16:colId xmlns:a16="http://schemas.microsoft.com/office/drawing/2014/main" val="1044769253"/>
                    </a:ext>
                  </a:extLst>
                </a:gridCol>
                <a:gridCol w="981874">
                  <a:extLst>
                    <a:ext uri="{9D8B030D-6E8A-4147-A177-3AD203B41FA5}">
                      <a16:colId xmlns:a16="http://schemas.microsoft.com/office/drawing/2014/main" val="1594652816"/>
                    </a:ext>
                  </a:extLst>
                </a:gridCol>
                <a:gridCol w="981874">
                  <a:extLst>
                    <a:ext uri="{9D8B030D-6E8A-4147-A177-3AD203B41FA5}">
                      <a16:colId xmlns:a16="http://schemas.microsoft.com/office/drawing/2014/main" val="603358624"/>
                    </a:ext>
                  </a:extLst>
                </a:gridCol>
              </a:tblGrid>
              <a:tr h="294255">
                <a:tc>
                  <a:txBody>
                    <a:bodyPr/>
                    <a:lstStyle/>
                    <a:p>
                      <a:pPr algn="ctr" fontAlgn="b"/>
                      <a:r>
                        <a:rPr lang="en-AU" sz="1800" b="1" u="none" strike="noStrike" dirty="0">
                          <a:effectLst/>
                        </a:rPr>
                        <a:t>Rank</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Letter</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Freq</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extLst>
                  <a:ext uri="{0D108BD9-81ED-4DB2-BD59-A6C34878D82A}">
                    <a16:rowId xmlns:a16="http://schemas.microsoft.com/office/drawing/2014/main" val="2739509235"/>
                  </a:ext>
                </a:extLst>
              </a:tr>
              <a:tr h="294255">
                <a:tc>
                  <a:txBody>
                    <a:bodyPr/>
                    <a:lstStyle/>
                    <a:p>
                      <a:pPr algn="ctr" fontAlgn="b"/>
                      <a:r>
                        <a:rPr lang="en-US" altLang="zh-CN" sz="1800" u="none" strike="noStrike" dirty="0">
                          <a:effectLst/>
                        </a:rPr>
                        <a:t>14</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dirty="0">
                          <a:effectLst/>
                        </a:rPr>
                        <a:t>m</a:t>
                      </a:r>
                      <a:endParaRPr lang="en-AU"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US" altLang="zh-CN" sz="1800" u="none" strike="noStrike">
                          <a:effectLst/>
                        </a:rPr>
                        <a:t>27</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extLst>
                  <a:ext uri="{0D108BD9-81ED-4DB2-BD59-A6C34878D82A}">
                    <a16:rowId xmlns:a16="http://schemas.microsoft.com/office/drawing/2014/main" val="3770693631"/>
                  </a:ext>
                </a:extLst>
              </a:tr>
              <a:tr h="294255">
                <a:tc>
                  <a:txBody>
                    <a:bodyPr/>
                    <a:lstStyle/>
                    <a:p>
                      <a:pPr algn="ctr" fontAlgn="b"/>
                      <a:r>
                        <a:rPr lang="en-US" altLang="zh-CN" sz="1800" u="none" strike="noStrike">
                          <a:effectLst/>
                        </a:rPr>
                        <a:t>15</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a:effectLst/>
                        </a:rPr>
                        <a:t>f</a:t>
                      </a:r>
                      <a:endParaRPr lang="en-AU"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US" altLang="zh-CN" sz="1800" u="none" strike="noStrike">
                          <a:effectLst/>
                        </a:rPr>
                        <a:t>26</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extLst>
                  <a:ext uri="{0D108BD9-81ED-4DB2-BD59-A6C34878D82A}">
                    <a16:rowId xmlns:a16="http://schemas.microsoft.com/office/drawing/2014/main" val="726685954"/>
                  </a:ext>
                </a:extLst>
              </a:tr>
              <a:tr h="294255">
                <a:tc>
                  <a:txBody>
                    <a:bodyPr/>
                    <a:lstStyle/>
                    <a:p>
                      <a:pPr algn="ctr" fontAlgn="b"/>
                      <a:r>
                        <a:rPr lang="en-US" altLang="zh-CN" sz="1800" u="none" strike="noStrike" dirty="0">
                          <a:effectLst/>
                        </a:rPr>
                        <a:t>16</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dirty="0">
                          <a:effectLst/>
                        </a:rPr>
                        <a:t>g</a:t>
                      </a:r>
                      <a:endParaRPr lang="en-AU"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US" altLang="zh-CN" sz="1800" u="none" strike="noStrike" dirty="0">
                          <a:effectLst/>
                        </a:rPr>
                        <a:t>25</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extLst>
                  <a:ext uri="{0D108BD9-81ED-4DB2-BD59-A6C34878D82A}">
                    <a16:rowId xmlns:a16="http://schemas.microsoft.com/office/drawing/2014/main" val="4143383104"/>
                  </a:ext>
                </a:extLst>
              </a:tr>
              <a:tr h="294255">
                <a:tc>
                  <a:txBody>
                    <a:bodyPr/>
                    <a:lstStyle/>
                    <a:p>
                      <a:pPr algn="ctr" fontAlgn="b"/>
                      <a:r>
                        <a:rPr lang="en-US" altLang="zh-CN" sz="1800" u="none" strike="noStrike">
                          <a:effectLst/>
                        </a:rPr>
                        <a:t>17</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dirty="0">
                          <a:effectLst/>
                        </a:rPr>
                        <a:t>b</a:t>
                      </a:r>
                      <a:endParaRPr lang="en-AU"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US" altLang="zh-CN" sz="1800" u="none" strike="noStrike">
                          <a:effectLst/>
                        </a:rPr>
                        <a:t>17</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extLst>
                  <a:ext uri="{0D108BD9-81ED-4DB2-BD59-A6C34878D82A}">
                    <a16:rowId xmlns:a16="http://schemas.microsoft.com/office/drawing/2014/main" val="42825351"/>
                  </a:ext>
                </a:extLst>
              </a:tr>
              <a:tr h="294255">
                <a:tc>
                  <a:txBody>
                    <a:bodyPr/>
                    <a:lstStyle/>
                    <a:p>
                      <a:pPr algn="ctr" fontAlgn="b"/>
                      <a:r>
                        <a:rPr lang="en-US" altLang="zh-CN" sz="1800" u="none" strike="noStrike">
                          <a:effectLst/>
                        </a:rPr>
                        <a:t>18</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a:effectLst/>
                        </a:rPr>
                        <a:t>w</a:t>
                      </a:r>
                      <a:endParaRPr lang="en-AU"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US" altLang="zh-CN" sz="1800" u="none" strike="noStrike">
                          <a:effectLst/>
                        </a:rPr>
                        <a:t>17</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extLst>
                  <a:ext uri="{0D108BD9-81ED-4DB2-BD59-A6C34878D82A}">
                    <a16:rowId xmlns:a16="http://schemas.microsoft.com/office/drawing/2014/main" val="1988278732"/>
                  </a:ext>
                </a:extLst>
              </a:tr>
              <a:tr h="294255">
                <a:tc>
                  <a:txBody>
                    <a:bodyPr/>
                    <a:lstStyle/>
                    <a:p>
                      <a:pPr algn="ctr" fontAlgn="b"/>
                      <a:r>
                        <a:rPr lang="en-US" altLang="zh-CN" sz="1800" u="none" strike="noStrike">
                          <a:effectLst/>
                        </a:rPr>
                        <a:t>19</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a:effectLst/>
                        </a:rPr>
                        <a:t>y</a:t>
                      </a:r>
                      <a:endParaRPr lang="en-AU"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US" altLang="zh-CN" sz="1800" u="none" strike="noStrike">
                          <a:effectLst/>
                        </a:rPr>
                        <a:t>15</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extLst>
                  <a:ext uri="{0D108BD9-81ED-4DB2-BD59-A6C34878D82A}">
                    <a16:rowId xmlns:a16="http://schemas.microsoft.com/office/drawing/2014/main" val="1803254013"/>
                  </a:ext>
                </a:extLst>
              </a:tr>
              <a:tr h="294255">
                <a:tc>
                  <a:txBody>
                    <a:bodyPr/>
                    <a:lstStyle/>
                    <a:p>
                      <a:pPr algn="ctr" fontAlgn="b"/>
                      <a:r>
                        <a:rPr lang="en-US" altLang="zh-CN" sz="1800" u="none" strike="noStrike">
                          <a:effectLst/>
                        </a:rPr>
                        <a:t>20</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a:effectLst/>
                        </a:rPr>
                        <a:t>v</a:t>
                      </a:r>
                      <a:endParaRPr lang="en-AU"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US" altLang="zh-CN" sz="1800" u="none" strike="noStrike" dirty="0">
                          <a:effectLst/>
                        </a:rPr>
                        <a:t>9</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extLst>
                  <a:ext uri="{0D108BD9-81ED-4DB2-BD59-A6C34878D82A}">
                    <a16:rowId xmlns:a16="http://schemas.microsoft.com/office/drawing/2014/main" val="542781950"/>
                  </a:ext>
                </a:extLst>
              </a:tr>
              <a:tr h="294255">
                <a:tc>
                  <a:txBody>
                    <a:bodyPr/>
                    <a:lstStyle/>
                    <a:p>
                      <a:pPr algn="ctr" fontAlgn="b"/>
                      <a:r>
                        <a:rPr lang="en-US" altLang="zh-CN" sz="1800" u="none" strike="noStrike">
                          <a:effectLst/>
                        </a:rPr>
                        <a:t>21</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dirty="0">
                          <a:effectLst/>
                        </a:rPr>
                        <a:t>k</a:t>
                      </a:r>
                      <a:endParaRPr lang="en-AU"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US" altLang="zh-CN" sz="1800" u="none" strike="noStrike">
                          <a:effectLst/>
                        </a:rPr>
                        <a:t>7</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extLst>
                  <a:ext uri="{0D108BD9-81ED-4DB2-BD59-A6C34878D82A}">
                    <a16:rowId xmlns:a16="http://schemas.microsoft.com/office/drawing/2014/main" val="1900220218"/>
                  </a:ext>
                </a:extLst>
              </a:tr>
              <a:tr h="294255">
                <a:tc>
                  <a:txBody>
                    <a:bodyPr/>
                    <a:lstStyle/>
                    <a:p>
                      <a:pPr algn="ctr" fontAlgn="b"/>
                      <a:r>
                        <a:rPr lang="en-US" altLang="zh-CN" sz="1800" u="none" strike="noStrike">
                          <a:effectLst/>
                        </a:rPr>
                        <a:t>22</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a:effectLst/>
                        </a:rPr>
                        <a:t>p</a:t>
                      </a:r>
                      <a:endParaRPr lang="en-AU"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US" altLang="zh-CN" sz="1800" u="none" strike="noStrike" dirty="0">
                          <a:effectLst/>
                        </a:rPr>
                        <a:t>5</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extLst>
                  <a:ext uri="{0D108BD9-81ED-4DB2-BD59-A6C34878D82A}">
                    <a16:rowId xmlns:a16="http://schemas.microsoft.com/office/drawing/2014/main" val="3359439054"/>
                  </a:ext>
                </a:extLst>
              </a:tr>
              <a:tr h="294255">
                <a:tc>
                  <a:txBody>
                    <a:bodyPr/>
                    <a:lstStyle/>
                    <a:p>
                      <a:pPr algn="ctr" fontAlgn="b"/>
                      <a:r>
                        <a:rPr lang="en-US" altLang="zh-CN" sz="1800" u="none" strike="noStrike">
                          <a:effectLst/>
                        </a:rPr>
                        <a:t>23</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a:effectLst/>
                        </a:rPr>
                        <a:t>q</a:t>
                      </a:r>
                      <a:endParaRPr lang="en-AU"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US" altLang="zh-CN" sz="1800" u="none" strike="noStrike" dirty="0">
                          <a:effectLst/>
                        </a:rPr>
                        <a:t>1</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extLst>
                  <a:ext uri="{0D108BD9-81ED-4DB2-BD59-A6C34878D82A}">
                    <a16:rowId xmlns:a16="http://schemas.microsoft.com/office/drawing/2014/main" val="1862572052"/>
                  </a:ext>
                </a:extLst>
              </a:tr>
              <a:tr h="294255">
                <a:tc>
                  <a:txBody>
                    <a:bodyPr/>
                    <a:lstStyle/>
                    <a:p>
                      <a:pPr algn="ctr" fontAlgn="b"/>
                      <a:r>
                        <a:rPr lang="en-US" altLang="zh-CN" sz="1800" u="none" strike="noStrike">
                          <a:effectLst/>
                        </a:rPr>
                        <a:t>24</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a:effectLst/>
                        </a:rPr>
                        <a:t>x</a:t>
                      </a:r>
                      <a:endParaRPr lang="en-AU"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US" altLang="zh-CN" sz="1800" u="none" strike="noStrike" dirty="0">
                          <a:effectLst/>
                        </a:rPr>
                        <a:t>1</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extLst>
                  <a:ext uri="{0D108BD9-81ED-4DB2-BD59-A6C34878D82A}">
                    <a16:rowId xmlns:a16="http://schemas.microsoft.com/office/drawing/2014/main" val="187656363"/>
                  </a:ext>
                </a:extLst>
              </a:tr>
              <a:tr h="294255">
                <a:tc>
                  <a:txBody>
                    <a:bodyPr/>
                    <a:lstStyle/>
                    <a:p>
                      <a:pPr algn="ctr" fontAlgn="b"/>
                      <a:r>
                        <a:rPr lang="en-US" altLang="zh-CN" sz="1800" u="none" strike="noStrike">
                          <a:effectLst/>
                        </a:rPr>
                        <a:t>25</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a:effectLst/>
                        </a:rPr>
                        <a:t>j</a:t>
                      </a:r>
                      <a:endParaRPr lang="en-AU"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US" altLang="zh-CN" sz="1800" u="none" strike="noStrike" dirty="0">
                          <a:effectLst/>
                        </a:rPr>
                        <a:t>0</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extLst>
                  <a:ext uri="{0D108BD9-81ED-4DB2-BD59-A6C34878D82A}">
                    <a16:rowId xmlns:a16="http://schemas.microsoft.com/office/drawing/2014/main" val="1981758409"/>
                  </a:ext>
                </a:extLst>
              </a:tr>
              <a:tr h="294255">
                <a:tc>
                  <a:txBody>
                    <a:bodyPr/>
                    <a:lstStyle/>
                    <a:p>
                      <a:pPr algn="ctr" fontAlgn="b"/>
                      <a:r>
                        <a:rPr lang="en-US" altLang="zh-CN" sz="1800" u="none" strike="noStrike">
                          <a:effectLst/>
                        </a:rPr>
                        <a:t>26</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a:effectLst/>
                        </a:rPr>
                        <a:t>z</a:t>
                      </a:r>
                      <a:endParaRPr lang="en-AU"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US" altLang="zh-CN" sz="1800" u="none" strike="noStrike" dirty="0">
                          <a:effectLst/>
                        </a:rPr>
                        <a:t>0</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extLst>
                  <a:ext uri="{0D108BD9-81ED-4DB2-BD59-A6C34878D82A}">
                    <a16:rowId xmlns:a16="http://schemas.microsoft.com/office/drawing/2014/main" val="1464010668"/>
                  </a:ext>
                </a:extLst>
              </a:tr>
            </a:tbl>
          </a:graphicData>
        </a:graphic>
      </p:graphicFrame>
      <p:sp>
        <p:nvSpPr>
          <p:cNvPr id="12" name="文本框 11">
            <a:extLst>
              <a:ext uri="{FF2B5EF4-FFF2-40B4-BE49-F238E27FC236}">
                <a16:creationId xmlns:a16="http://schemas.microsoft.com/office/drawing/2014/main" id="{5B8010CA-5E73-42E1-BBC0-5962FF544B72}"/>
              </a:ext>
            </a:extLst>
          </p:cNvPr>
          <p:cNvSpPr txBox="1"/>
          <p:nvPr/>
        </p:nvSpPr>
        <p:spPr>
          <a:xfrm>
            <a:off x="3747296" y="6097488"/>
            <a:ext cx="4980851" cy="461665"/>
          </a:xfrm>
          <a:prstGeom prst="rect">
            <a:avLst/>
          </a:prstGeom>
          <a:noFill/>
        </p:spPr>
        <p:txBody>
          <a:bodyPr wrap="none" rtlCol="0">
            <a:spAutoFit/>
          </a:bodyPr>
          <a:lstStyle/>
          <a:p>
            <a:r>
              <a:rPr lang="en-US" altLang="zh-CN" sz="2400" b="1" dirty="0"/>
              <a:t>Frequency of Letters-Original Text</a:t>
            </a:r>
          </a:p>
        </p:txBody>
      </p:sp>
    </p:spTree>
    <p:extLst>
      <p:ext uri="{BB962C8B-B14F-4D97-AF65-F5344CB8AC3E}">
        <p14:creationId xmlns:p14="http://schemas.microsoft.com/office/powerpoint/2010/main" val="23235506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9131633" cy="2123658"/>
            <a:chOff x="460236" y="529679"/>
            <a:chExt cx="9131633" cy="2123658"/>
          </a:xfrm>
        </p:grpSpPr>
        <p:sp>
          <p:nvSpPr>
            <p:cNvPr id="3" name="文本框 2">
              <a:extLst>
                <a:ext uri="{FF2B5EF4-FFF2-40B4-BE49-F238E27FC236}">
                  <a16:creationId xmlns:a16="http://schemas.microsoft.com/office/drawing/2014/main" id="{C522D410-DCC4-4FE8-997E-5C7355152616}"/>
                </a:ext>
              </a:extLst>
            </p:cNvPr>
            <p:cNvSpPr txBox="1"/>
            <p:nvPr/>
          </p:nvSpPr>
          <p:spPr>
            <a:xfrm>
              <a:off x="918411" y="529679"/>
              <a:ext cx="8673458" cy="2123658"/>
            </a:xfrm>
            <a:prstGeom prst="rect">
              <a:avLst/>
            </a:prstGeom>
            <a:noFill/>
          </p:spPr>
          <p:txBody>
            <a:bodyPr wrap="square" rtlCol="0">
              <a:spAutoFit/>
            </a:bodyPr>
            <a:lstStyle/>
            <a:p>
              <a:r>
                <a:rPr lang="en-US" altLang="zh-CN" sz="4400" b="1" dirty="0"/>
                <a:t>Complete Expression</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8" name="表格 7">
            <a:extLst>
              <a:ext uri="{FF2B5EF4-FFF2-40B4-BE49-F238E27FC236}">
                <a16:creationId xmlns:a16="http://schemas.microsoft.com/office/drawing/2014/main" id="{C9855F5B-B4B8-4F04-833D-C53CC06B6EA3}"/>
              </a:ext>
            </a:extLst>
          </p:cNvPr>
          <p:cNvGraphicFramePr>
            <a:graphicFrameLocks noGrp="1"/>
          </p:cNvGraphicFramePr>
          <p:nvPr>
            <p:extLst>
              <p:ext uri="{D42A27DB-BD31-4B8C-83A1-F6EECF244321}">
                <p14:modId xmlns:p14="http://schemas.microsoft.com/office/powerpoint/2010/main" val="4122194497"/>
              </p:ext>
            </p:extLst>
          </p:nvPr>
        </p:nvGraphicFramePr>
        <p:xfrm>
          <a:off x="1055688" y="1846691"/>
          <a:ext cx="2408902" cy="4049215"/>
        </p:xfrm>
        <a:graphic>
          <a:graphicData uri="http://schemas.openxmlformats.org/drawingml/2006/table">
            <a:tbl>
              <a:tblPr>
                <a:tableStyleId>{69CF1AB2-1976-4502-BF36-3FF5EA218861}</a:tableStyleId>
              </a:tblPr>
              <a:tblGrid>
                <a:gridCol w="981874">
                  <a:extLst>
                    <a:ext uri="{9D8B030D-6E8A-4147-A177-3AD203B41FA5}">
                      <a16:colId xmlns:a16="http://schemas.microsoft.com/office/drawing/2014/main" val="4045080982"/>
                    </a:ext>
                  </a:extLst>
                </a:gridCol>
                <a:gridCol w="1427028">
                  <a:extLst>
                    <a:ext uri="{9D8B030D-6E8A-4147-A177-3AD203B41FA5}">
                      <a16:colId xmlns:a16="http://schemas.microsoft.com/office/drawing/2014/main" val="2111098890"/>
                    </a:ext>
                  </a:extLst>
                </a:gridCol>
              </a:tblGrid>
              <a:tr h="274648">
                <a:tc>
                  <a:txBody>
                    <a:bodyPr/>
                    <a:lstStyle/>
                    <a:p>
                      <a:pPr algn="ctr" fontAlgn="b"/>
                      <a:r>
                        <a:rPr lang="en-AU" sz="1800" b="1" u="none" strike="noStrike" dirty="0">
                          <a:effectLst/>
                        </a:rPr>
                        <a:t>Length of </a:t>
                      </a:r>
                    </a:p>
                    <a:p>
                      <a:pPr algn="ctr" fontAlgn="b"/>
                      <a:r>
                        <a:rPr lang="en-AU" sz="1800" b="1" u="none" strike="noStrike" dirty="0">
                          <a:effectLst/>
                        </a:rPr>
                        <a:t>Text</a:t>
                      </a:r>
                    </a:p>
                    <a:p>
                      <a:pPr algn="ctr" fontAlgn="b"/>
                      <a:r>
                        <a:rPr lang="en-AU" sz="1800" b="1" i="0" u="none" strike="noStrike" dirty="0">
                          <a:solidFill>
                            <a:srgbClr val="000000"/>
                          </a:solidFill>
                          <a:effectLst/>
                          <a:latin typeface="宋体" panose="02010600030101010101" pitchFamily="2" charset="-122"/>
                          <a:ea typeface="宋体" panose="02010600030101010101" pitchFamily="2" charset="-122"/>
                        </a:rPr>
                        <a:t>(with $)</a:t>
                      </a:r>
                    </a:p>
                  </a:txBody>
                  <a:tcPr marL="6715" marR="6715" marT="6715" marB="0" anchor="ctr"/>
                </a:tc>
                <a:tc>
                  <a:txBody>
                    <a:bodyPr/>
                    <a:lstStyle/>
                    <a:p>
                      <a:pPr algn="ctr" fontAlgn="b"/>
                      <a:r>
                        <a:rPr lang="en-AU" sz="1800" b="1" u="none" strike="noStrike" dirty="0">
                          <a:effectLst/>
                        </a:rPr>
                        <a:t>Complete Compression</a:t>
                      </a:r>
                    </a:p>
                    <a:p>
                      <a:pPr algn="ctr" fontAlgn="b"/>
                      <a:r>
                        <a:rPr lang="en-AU" sz="1800" b="1" i="0" u="none" strike="noStrike" dirty="0">
                          <a:solidFill>
                            <a:srgbClr val="000000"/>
                          </a:solidFill>
                          <a:effectLst/>
                          <a:latin typeface="宋体" panose="02010600030101010101" pitchFamily="2" charset="-122"/>
                          <a:ea typeface="宋体" panose="02010600030101010101" pitchFamily="2" charset="-122"/>
                        </a:rPr>
                        <a:t>Factor</a:t>
                      </a:r>
                    </a:p>
                    <a:p>
                      <a:pPr algn="ctr" fontAlgn="b"/>
                      <a:r>
                        <a:rPr lang="en-AU" sz="1800" b="1" i="0" u="none" strike="noStrike" dirty="0">
                          <a:solidFill>
                            <a:srgbClr val="000000"/>
                          </a:solidFill>
                          <a:effectLst/>
                          <a:latin typeface="宋体" panose="02010600030101010101" pitchFamily="2" charset="-122"/>
                          <a:ea typeface="宋体" panose="02010600030101010101" pitchFamily="2" charset="-122"/>
                        </a:rPr>
                        <a:t>(%)</a:t>
                      </a:r>
                    </a:p>
                  </a:txBody>
                  <a:tcPr marL="6715" marR="6715" marT="6715" marB="0" anchor="ctr"/>
                </a:tc>
                <a:extLst>
                  <a:ext uri="{0D108BD9-81ED-4DB2-BD59-A6C34878D82A}">
                    <a16:rowId xmlns:a16="http://schemas.microsoft.com/office/drawing/2014/main" val="950923689"/>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1001</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96.10</a:t>
                      </a:r>
                    </a:p>
                  </a:txBody>
                  <a:tcPr marL="7620" marR="7620" marT="7620" marB="0" anchor="b"/>
                </a:tc>
                <a:extLst>
                  <a:ext uri="{0D108BD9-81ED-4DB2-BD59-A6C34878D82A}">
                    <a16:rowId xmlns:a16="http://schemas.microsoft.com/office/drawing/2014/main" val="652626459"/>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2001</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93.25</a:t>
                      </a:r>
                    </a:p>
                  </a:txBody>
                  <a:tcPr marL="7620" marR="7620" marT="7620" marB="0" anchor="b"/>
                </a:tc>
                <a:extLst>
                  <a:ext uri="{0D108BD9-81ED-4DB2-BD59-A6C34878D82A}">
                    <a16:rowId xmlns:a16="http://schemas.microsoft.com/office/drawing/2014/main" val="2919276462"/>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3001</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91.07</a:t>
                      </a:r>
                    </a:p>
                  </a:txBody>
                  <a:tcPr marL="7620" marR="7620" marT="7620" marB="0" anchor="b"/>
                </a:tc>
                <a:extLst>
                  <a:ext uri="{0D108BD9-81ED-4DB2-BD59-A6C34878D82A}">
                    <a16:rowId xmlns:a16="http://schemas.microsoft.com/office/drawing/2014/main" val="3908968970"/>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4001</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90.70</a:t>
                      </a:r>
                    </a:p>
                  </a:txBody>
                  <a:tcPr marL="7620" marR="7620" marT="7620" marB="0" anchor="b"/>
                </a:tc>
                <a:extLst>
                  <a:ext uri="{0D108BD9-81ED-4DB2-BD59-A6C34878D82A}">
                    <a16:rowId xmlns:a16="http://schemas.microsoft.com/office/drawing/2014/main" val="886513346"/>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5001</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90.48</a:t>
                      </a:r>
                    </a:p>
                  </a:txBody>
                  <a:tcPr marL="7620" marR="7620" marT="7620" marB="0" anchor="b"/>
                </a:tc>
                <a:extLst>
                  <a:ext uri="{0D108BD9-81ED-4DB2-BD59-A6C34878D82A}">
                    <a16:rowId xmlns:a16="http://schemas.microsoft.com/office/drawing/2014/main" val="157264040"/>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6001</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90.55</a:t>
                      </a:r>
                    </a:p>
                  </a:txBody>
                  <a:tcPr marL="7620" marR="7620" marT="7620" marB="0" anchor="b"/>
                </a:tc>
                <a:extLst>
                  <a:ext uri="{0D108BD9-81ED-4DB2-BD59-A6C34878D82A}">
                    <a16:rowId xmlns:a16="http://schemas.microsoft.com/office/drawing/2014/main" val="4269805991"/>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7001</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89.90</a:t>
                      </a:r>
                    </a:p>
                  </a:txBody>
                  <a:tcPr marL="7620" marR="7620" marT="7620" marB="0" anchor="b"/>
                </a:tc>
                <a:extLst>
                  <a:ext uri="{0D108BD9-81ED-4DB2-BD59-A6C34878D82A}">
                    <a16:rowId xmlns:a16="http://schemas.microsoft.com/office/drawing/2014/main" val="580129573"/>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8001</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89.76</a:t>
                      </a:r>
                    </a:p>
                  </a:txBody>
                  <a:tcPr marL="7620" marR="7620" marT="7620" marB="0" anchor="b"/>
                </a:tc>
                <a:extLst>
                  <a:ext uri="{0D108BD9-81ED-4DB2-BD59-A6C34878D82A}">
                    <a16:rowId xmlns:a16="http://schemas.microsoft.com/office/drawing/2014/main" val="148268381"/>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9001</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90.11</a:t>
                      </a:r>
                    </a:p>
                  </a:txBody>
                  <a:tcPr marL="7620" marR="7620" marT="7620" marB="0" anchor="b"/>
                </a:tc>
                <a:extLst>
                  <a:ext uri="{0D108BD9-81ED-4DB2-BD59-A6C34878D82A}">
                    <a16:rowId xmlns:a16="http://schemas.microsoft.com/office/drawing/2014/main" val="618557870"/>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10001</a:t>
                      </a:r>
                    </a:p>
                  </a:txBody>
                  <a:tcPr marL="7620" marR="7620" marT="7620" marB="0" anchor="b"/>
                </a:tc>
                <a:tc>
                  <a:txBody>
                    <a:bodyPr/>
                    <a:lstStyle/>
                    <a:p>
                      <a:pPr algn="ctr" fontAlgn="b"/>
                      <a:r>
                        <a:rPr lang="en-US" altLang="zh-CN" sz="1800" b="0" i="0" u="none" strike="noStrike" dirty="0">
                          <a:solidFill>
                            <a:srgbClr val="000000"/>
                          </a:solidFill>
                          <a:effectLst/>
                          <a:latin typeface="+mn-lt"/>
                          <a:ea typeface="宋体" panose="02010600030101010101" pitchFamily="2" charset="-122"/>
                        </a:rPr>
                        <a:t>89.57</a:t>
                      </a:r>
                    </a:p>
                  </a:txBody>
                  <a:tcPr marL="7620" marR="7620" marT="7620" marB="0" anchor="b"/>
                </a:tc>
                <a:extLst>
                  <a:ext uri="{0D108BD9-81ED-4DB2-BD59-A6C34878D82A}">
                    <a16:rowId xmlns:a16="http://schemas.microsoft.com/office/drawing/2014/main" val="1497604690"/>
                  </a:ext>
                </a:extLst>
              </a:tr>
            </a:tbl>
          </a:graphicData>
        </a:graphic>
      </p:graphicFrame>
      <p:sp>
        <p:nvSpPr>
          <p:cNvPr id="11" name="文本框 10">
            <a:extLst>
              <a:ext uri="{FF2B5EF4-FFF2-40B4-BE49-F238E27FC236}">
                <a16:creationId xmlns:a16="http://schemas.microsoft.com/office/drawing/2014/main" id="{4146BF2D-46CA-4123-962C-A9ED9AAEDE30}"/>
              </a:ext>
            </a:extLst>
          </p:cNvPr>
          <p:cNvSpPr txBox="1"/>
          <p:nvPr/>
        </p:nvSpPr>
        <p:spPr>
          <a:xfrm>
            <a:off x="981546" y="5993983"/>
            <a:ext cx="2949846" cy="646331"/>
          </a:xfrm>
          <a:prstGeom prst="rect">
            <a:avLst/>
          </a:prstGeom>
          <a:noFill/>
        </p:spPr>
        <p:txBody>
          <a:bodyPr wrap="none" rtlCol="0">
            <a:spAutoFit/>
          </a:bodyPr>
          <a:lstStyle/>
          <a:p>
            <a:r>
              <a:rPr lang="en-US" altLang="zh-CN" dirty="0"/>
              <a:t>* A shorter text is the prefix </a:t>
            </a:r>
          </a:p>
          <a:p>
            <a:r>
              <a:rPr lang="en-US" altLang="zh-CN" dirty="0"/>
              <a:t>of a longer one.</a:t>
            </a:r>
            <a:endParaRPr lang="zh-CN" altLang="en-US" dirty="0"/>
          </a:p>
        </p:txBody>
      </p:sp>
      <p:pic>
        <p:nvPicPr>
          <p:cNvPr id="7" name="图片 6">
            <a:extLst>
              <a:ext uri="{FF2B5EF4-FFF2-40B4-BE49-F238E27FC236}">
                <a16:creationId xmlns:a16="http://schemas.microsoft.com/office/drawing/2014/main" id="{1687160C-68AB-414C-B7F1-D6F9B128EE5A}"/>
              </a:ext>
            </a:extLst>
          </p:cNvPr>
          <p:cNvPicPr>
            <a:picLocks noChangeAspect="1"/>
          </p:cNvPicPr>
          <p:nvPr/>
        </p:nvPicPr>
        <p:blipFill>
          <a:blip r:embed="rId2"/>
          <a:stretch>
            <a:fillRect/>
          </a:stretch>
        </p:blipFill>
        <p:spPr>
          <a:xfrm>
            <a:off x="4658498" y="1591508"/>
            <a:ext cx="7620000" cy="5105400"/>
          </a:xfrm>
          <a:prstGeom prst="rect">
            <a:avLst/>
          </a:prstGeom>
        </p:spPr>
      </p:pic>
    </p:spTree>
    <p:extLst>
      <p:ext uri="{BB962C8B-B14F-4D97-AF65-F5344CB8AC3E}">
        <p14:creationId xmlns:p14="http://schemas.microsoft.com/office/powerpoint/2010/main" val="31166378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34B0EF60-E6BD-423E-B450-07295D5F1102}"/>
              </a:ext>
            </a:extLst>
          </p:cNvPr>
          <p:cNvGrpSpPr/>
          <p:nvPr/>
        </p:nvGrpSpPr>
        <p:grpSpPr>
          <a:xfrm>
            <a:off x="460236" y="529679"/>
            <a:ext cx="7032245" cy="2800767"/>
            <a:chOff x="460236" y="529679"/>
            <a:chExt cx="7032245" cy="2800767"/>
          </a:xfrm>
        </p:grpSpPr>
        <p:sp>
          <p:nvSpPr>
            <p:cNvPr id="2" name="文本框 1">
              <a:extLst>
                <a:ext uri="{FF2B5EF4-FFF2-40B4-BE49-F238E27FC236}">
                  <a16:creationId xmlns:a16="http://schemas.microsoft.com/office/drawing/2014/main" id="{ED3A513D-A64E-4AAB-8BD3-99190A19F75C}"/>
                </a:ext>
              </a:extLst>
            </p:cNvPr>
            <p:cNvSpPr txBox="1"/>
            <p:nvPr/>
          </p:nvSpPr>
          <p:spPr>
            <a:xfrm>
              <a:off x="918412" y="529679"/>
              <a:ext cx="6574069" cy="2800767"/>
            </a:xfrm>
            <a:prstGeom prst="rect">
              <a:avLst/>
            </a:prstGeom>
            <a:noFill/>
          </p:spPr>
          <p:txBody>
            <a:bodyPr wrap="square" rtlCol="0">
              <a:spAutoFit/>
            </a:bodyPr>
            <a:lstStyle/>
            <a:p>
              <a:r>
                <a:rPr lang="en-US" altLang="zh-CN" sz="4400" b="1" dirty="0"/>
                <a:t>The Raven, </a:t>
              </a:r>
            </a:p>
            <a:p>
              <a:r>
                <a:rPr lang="en-US" altLang="zh-CN" sz="4400" b="1" dirty="0"/>
                <a:t>Edgar Alan Poe</a:t>
              </a:r>
            </a:p>
            <a:p>
              <a:endParaRPr lang="en-US" altLang="zh-CN" sz="4400" b="1" dirty="0"/>
            </a:p>
            <a:p>
              <a:endParaRPr lang="en-US" altLang="zh-CN" sz="4400" b="1" dirty="0"/>
            </a:p>
          </p:txBody>
        </p:sp>
        <p:sp>
          <p:nvSpPr>
            <p:cNvPr id="3" name="矩形 2">
              <a:extLst>
                <a:ext uri="{FF2B5EF4-FFF2-40B4-BE49-F238E27FC236}">
                  <a16:creationId xmlns:a16="http://schemas.microsoft.com/office/drawing/2014/main" id="{62CBEAE6-76AB-40BB-A7D5-B409329F961C}"/>
                </a:ext>
              </a:extLst>
            </p:cNvPr>
            <p:cNvSpPr/>
            <p:nvPr/>
          </p:nvSpPr>
          <p:spPr>
            <a:xfrm>
              <a:off x="597348" y="629321"/>
              <a:ext cx="321064" cy="12153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48B8AC3E-FD77-49F8-B47A-C9FABEA16595}"/>
                </a:ext>
              </a:extLst>
            </p:cNvPr>
            <p:cNvSpPr/>
            <p:nvPr/>
          </p:nvSpPr>
          <p:spPr>
            <a:xfrm>
              <a:off x="460236" y="629321"/>
              <a:ext cx="84546" cy="12153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a:extLst>
              <a:ext uri="{FF2B5EF4-FFF2-40B4-BE49-F238E27FC236}">
                <a16:creationId xmlns:a16="http://schemas.microsoft.com/office/drawing/2014/main" id="{95D39BB0-97E5-4D85-923B-0F904DD6C305}"/>
              </a:ext>
            </a:extLst>
          </p:cNvPr>
          <p:cNvSpPr txBox="1"/>
          <p:nvPr/>
        </p:nvSpPr>
        <p:spPr>
          <a:xfrm>
            <a:off x="948614" y="2432748"/>
            <a:ext cx="4953226" cy="3139321"/>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Once upon a midnight dreary, while I pondered, weak and weary,</a:t>
            </a:r>
          </a:p>
          <a:p>
            <a:r>
              <a:rPr lang="en-US" altLang="zh-CN" dirty="0">
                <a:latin typeface="Times New Roman" panose="02020603050405020304" pitchFamily="18" charset="0"/>
                <a:cs typeface="Times New Roman" panose="02020603050405020304" pitchFamily="18" charset="0"/>
              </a:rPr>
              <a:t>Over many a quaint and curious volume of forgotten lore—</a:t>
            </a:r>
          </a:p>
          <a:p>
            <a:r>
              <a:rPr lang="en-US" altLang="zh-CN" dirty="0">
                <a:latin typeface="Times New Roman" panose="02020603050405020304" pitchFamily="18" charset="0"/>
                <a:cs typeface="Times New Roman" panose="02020603050405020304" pitchFamily="18" charset="0"/>
              </a:rPr>
              <a:t>    While I nodded, nearly napping, suddenly there came a tapping,</a:t>
            </a:r>
          </a:p>
          <a:p>
            <a:r>
              <a:rPr lang="en-US" altLang="zh-CN" dirty="0">
                <a:latin typeface="Times New Roman" panose="02020603050405020304" pitchFamily="18" charset="0"/>
                <a:cs typeface="Times New Roman" panose="02020603050405020304" pitchFamily="18" charset="0"/>
              </a:rPr>
              <a:t>As of </a:t>
            </a:r>
            <a:r>
              <a:rPr lang="en-US" altLang="zh-CN" dirty="0" err="1">
                <a:latin typeface="Times New Roman" panose="02020603050405020304" pitchFamily="18" charset="0"/>
                <a:cs typeface="Times New Roman" panose="02020603050405020304" pitchFamily="18" charset="0"/>
              </a:rPr>
              <a:t>some one</a:t>
            </a:r>
            <a:r>
              <a:rPr lang="en-US" altLang="zh-CN" dirty="0">
                <a:latin typeface="Times New Roman" panose="02020603050405020304" pitchFamily="18" charset="0"/>
                <a:cs typeface="Times New Roman" panose="02020603050405020304" pitchFamily="18" charset="0"/>
              </a:rPr>
              <a:t> gently rapping, rapping at my chamber door.</a:t>
            </a:r>
          </a:p>
          <a:p>
            <a:r>
              <a:rPr lang="en-US" altLang="zh-CN" dirty="0">
                <a:latin typeface="Times New Roman" panose="02020603050405020304" pitchFamily="18" charset="0"/>
                <a:cs typeface="Times New Roman" panose="02020603050405020304" pitchFamily="18" charset="0"/>
              </a:rPr>
              <a:t>“</a:t>
            </a:r>
            <a:r>
              <a:rPr lang="en-US" altLang="zh-CN" dirty="0" err="1">
                <a:latin typeface="Times New Roman" panose="02020603050405020304" pitchFamily="18" charset="0"/>
                <a:cs typeface="Times New Roman" panose="02020603050405020304" pitchFamily="18" charset="0"/>
              </a:rPr>
              <a:t>’Tis</a:t>
            </a:r>
            <a:r>
              <a:rPr lang="en-US" altLang="zh-CN" dirty="0">
                <a:latin typeface="Times New Roman" panose="02020603050405020304" pitchFamily="18" charset="0"/>
                <a:cs typeface="Times New Roman" panose="02020603050405020304" pitchFamily="18" charset="0"/>
              </a:rPr>
              <a:t> some visitor,” I muttered, “tapping at my chamber door—</a:t>
            </a:r>
          </a:p>
          <a:p>
            <a:r>
              <a:rPr lang="en-US" altLang="zh-CN" dirty="0">
                <a:latin typeface="Times New Roman" panose="02020603050405020304" pitchFamily="18" charset="0"/>
                <a:cs typeface="Times New Roman" panose="02020603050405020304" pitchFamily="18" charset="0"/>
              </a:rPr>
              <a:t>            Only this and nothing more.”</a:t>
            </a:r>
          </a:p>
        </p:txBody>
      </p:sp>
      <p:sp>
        <p:nvSpPr>
          <p:cNvPr id="10" name="文本框 9">
            <a:extLst>
              <a:ext uri="{FF2B5EF4-FFF2-40B4-BE49-F238E27FC236}">
                <a16:creationId xmlns:a16="http://schemas.microsoft.com/office/drawing/2014/main" id="{C729731D-D227-405C-93F3-6C9A90581284}"/>
              </a:ext>
            </a:extLst>
          </p:cNvPr>
          <p:cNvSpPr txBox="1"/>
          <p:nvPr/>
        </p:nvSpPr>
        <p:spPr>
          <a:xfrm>
            <a:off x="87079" y="6344214"/>
            <a:ext cx="4106445" cy="461665"/>
          </a:xfrm>
          <a:prstGeom prst="rect">
            <a:avLst/>
          </a:prstGeom>
          <a:noFill/>
        </p:spPr>
        <p:txBody>
          <a:bodyPr wrap="none" rtlCol="0">
            <a:spAutoFit/>
          </a:bodyPr>
          <a:lstStyle/>
          <a:p>
            <a:r>
              <a:rPr lang="en-AU" altLang="zh-CN" sz="1200" i="1" dirty="0">
                <a:latin typeface="Times New Roman" panose="02020603050405020304" pitchFamily="18" charset="0"/>
                <a:cs typeface="Times New Roman" panose="02020603050405020304" pitchFamily="18" charset="0"/>
              </a:rPr>
              <a:t>Text: https://</a:t>
            </a:r>
            <a:r>
              <a:rPr lang="en-AU" altLang="zh-CN" sz="1200" i="1" dirty="0" err="1">
                <a:latin typeface="Times New Roman" panose="02020603050405020304" pitchFamily="18" charset="0"/>
                <a:cs typeface="Times New Roman" panose="02020603050405020304" pitchFamily="18" charset="0"/>
              </a:rPr>
              <a:t>www.poetryfoundation.org</a:t>
            </a:r>
            <a:r>
              <a:rPr lang="en-AU" altLang="zh-CN" sz="1200" i="1" dirty="0">
                <a:latin typeface="Times New Roman" panose="02020603050405020304" pitchFamily="18" charset="0"/>
                <a:cs typeface="Times New Roman" panose="02020603050405020304" pitchFamily="18" charset="0"/>
              </a:rPr>
              <a:t>/poems/48860/the-raven</a:t>
            </a:r>
          </a:p>
          <a:p>
            <a:r>
              <a:rPr lang="en-AU" altLang="zh-CN" sz="1200" i="1" dirty="0">
                <a:latin typeface="Times New Roman" panose="02020603050405020304" pitchFamily="18" charset="0"/>
                <a:cs typeface="Times New Roman" panose="02020603050405020304" pitchFamily="18" charset="0"/>
              </a:rPr>
              <a:t>Image: https://</a:t>
            </a:r>
            <a:r>
              <a:rPr lang="en-AU" altLang="zh-CN" sz="1200" i="1" dirty="0" err="1">
                <a:latin typeface="Times New Roman" panose="02020603050405020304" pitchFamily="18" charset="0"/>
                <a:cs typeface="Times New Roman" panose="02020603050405020304" pitchFamily="18" charset="0"/>
              </a:rPr>
              <a:t>en.wikipedia.org</a:t>
            </a:r>
            <a:r>
              <a:rPr lang="en-AU" altLang="zh-CN" sz="1200" i="1" dirty="0">
                <a:latin typeface="Times New Roman" panose="02020603050405020304" pitchFamily="18" charset="0"/>
                <a:cs typeface="Times New Roman" panose="02020603050405020304" pitchFamily="18" charset="0"/>
              </a:rPr>
              <a:t>/wiki/</a:t>
            </a:r>
            <a:r>
              <a:rPr lang="en-AU" altLang="zh-CN" sz="1200" i="1" dirty="0" err="1">
                <a:latin typeface="Times New Roman" panose="02020603050405020304" pitchFamily="18" charset="0"/>
                <a:cs typeface="Times New Roman" panose="02020603050405020304" pitchFamily="18" charset="0"/>
              </a:rPr>
              <a:t>Detective_fiction</a:t>
            </a:r>
            <a:endParaRPr lang="zh-CN" altLang="en-US" sz="1200" i="1" dirty="0">
              <a:latin typeface="Times New Roman" panose="02020603050405020304" pitchFamily="18" charset="0"/>
              <a:cs typeface="Times New Roman" panose="02020603050405020304" pitchFamily="18" charset="0"/>
            </a:endParaRPr>
          </a:p>
        </p:txBody>
      </p:sp>
      <p:cxnSp>
        <p:nvCxnSpPr>
          <p:cNvPr id="12" name="直接连接符 11">
            <a:extLst>
              <a:ext uri="{FF2B5EF4-FFF2-40B4-BE49-F238E27FC236}">
                <a16:creationId xmlns:a16="http://schemas.microsoft.com/office/drawing/2014/main" id="{6060AAAB-47D5-4638-BC7D-4DFB0380BC44}"/>
              </a:ext>
            </a:extLst>
          </p:cNvPr>
          <p:cNvCxnSpPr/>
          <p:nvPr/>
        </p:nvCxnSpPr>
        <p:spPr>
          <a:xfrm>
            <a:off x="186612" y="6362876"/>
            <a:ext cx="2127379" cy="0"/>
          </a:xfrm>
          <a:prstGeom prst="line">
            <a:avLst/>
          </a:prstGeom>
        </p:spPr>
        <p:style>
          <a:lnRef idx="1">
            <a:schemeClr val="dk1"/>
          </a:lnRef>
          <a:fillRef idx="0">
            <a:schemeClr val="dk1"/>
          </a:fillRef>
          <a:effectRef idx="0">
            <a:schemeClr val="dk1"/>
          </a:effectRef>
          <a:fontRef idx="minor">
            <a:schemeClr val="tx1"/>
          </a:fontRef>
        </p:style>
      </p:cxnSp>
      <p:sp>
        <p:nvSpPr>
          <p:cNvPr id="15" name="文本框 14">
            <a:extLst>
              <a:ext uri="{FF2B5EF4-FFF2-40B4-BE49-F238E27FC236}">
                <a16:creationId xmlns:a16="http://schemas.microsoft.com/office/drawing/2014/main" id="{302B39C9-4AD4-4FC3-BE1C-A267AE1C178A}"/>
              </a:ext>
            </a:extLst>
          </p:cNvPr>
          <p:cNvSpPr txBox="1"/>
          <p:nvPr/>
        </p:nvSpPr>
        <p:spPr>
          <a:xfrm>
            <a:off x="6060887" y="2432747"/>
            <a:ext cx="4953226" cy="3416320"/>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Ah, distinctly I remember it was in the bleak December;</a:t>
            </a:r>
          </a:p>
          <a:p>
            <a:r>
              <a:rPr lang="en-US" altLang="zh-CN" dirty="0">
                <a:latin typeface="Times New Roman" panose="02020603050405020304" pitchFamily="18" charset="0"/>
                <a:cs typeface="Times New Roman" panose="02020603050405020304" pitchFamily="18" charset="0"/>
              </a:rPr>
              <a:t>And each separate dying ember wrought its ghost upon the floor.</a:t>
            </a:r>
          </a:p>
          <a:p>
            <a:r>
              <a:rPr lang="en-US" altLang="zh-CN" dirty="0">
                <a:latin typeface="Times New Roman" panose="02020603050405020304" pitchFamily="18" charset="0"/>
                <a:cs typeface="Times New Roman" panose="02020603050405020304" pitchFamily="18" charset="0"/>
              </a:rPr>
              <a:t>    Eagerly I wished the morrow;—vainly I had sought to borrow</a:t>
            </a:r>
          </a:p>
          <a:p>
            <a:r>
              <a:rPr lang="en-US" altLang="zh-CN" dirty="0">
                <a:latin typeface="Times New Roman" panose="02020603050405020304" pitchFamily="18" charset="0"/>
                <a:cs typeface="Times New Roman" panose="02020603050405020304" pitchFamily="18" charset="0"/>
              </a:rPr>
              <a:t>    From my books surcease of sorrow—sorrow for the lost Lenore—</a:t>
            </a:r>
          </a:p>
          <a:p>
            <a:r>
              <a:rPr lang="en-US" altLang="zh-CN" dirty="0">
                <a:latin typeface="Times New Roman" panose="02020603050405020304" pitchFamily="18" charset="0"/>
                <a:cs typeface="Times New Roman" panose="02020603050405020304" pitchFamily="18" charset="0"/>
              </a:rPr>
              <a:t>For the rare and radiant maiden whom the angels name Lenore—</a:t>
            </a:r>
          </a:p>
          <a:p>
            <a:r>
              <a:rPr lang="en-US" altLang="zh-CN" dirty="0">
                <a:latin typeface="Times New Roman" panose="02020603050405020304" pitchFamily="18" charset="0"/>
                <a:cs typeface="Times New Roman" panose="02020603050405020304" pitchFamily="18" charset="0"/>
              </a:rPr>
              <a:t>            Nameless here for evermore.</a:t>
            </a:r>
          </a:p>
          <a:p>
            <a:r>
              <a:rPr lang="en-US" altLang="zh-CN" dirty="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D0449F37-EA96-4027-9F54-CED5650700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0152" y="210204"/>
            <a:ext cx="1606738" cy="2053587"/>
          </a:xfrm>
          <a:prstGeom prst="rect">
            <a:avLst/>
          </a:prstGeom>
        </p:spPr>
      </p:pic>
      <p:sp>
        <p:nvSpPr>
          <p:cNvPr id="13" name="动作按钮: 转到开头 12">
            <a:hlinkClick r:id="rId3" action="ppaction://hlinksldjump" highlightClick="1"/>
            <a:extLst>
              <a:ext uri="{FF2B5EF4-FFF2-40B4-BE49-F238E27FC236}">
                <a16:creationId xmlns:a16="http://schemas.microsoft.com/office/drawing/2014/main" id="{F898FC19-C1F7-4159-8BDD-C74036C07411}"/>
              </a:ext>
            </a:extLst>
          </p:cNvPr>
          <p:cNvSpPr/>
          <p:nvPr/>
        </p:nvSpPr>
        <p:spPr>
          <a:xfrm>
            <a:off x="460236" y="1922107"/>
            <a:ext cx="458176" cy="294554"/>
          </a:xfrm>
          <a:prstGeom prst="actionButtonBeginning">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8644507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6283465" cy="2123658"/>
            <a:chOff x="460236" y="529679"/>
            <a:chExt cx="6283465" cy="2123658"/>
          </a:xfrm>
        </p:grpSpPr>
        <p:sp>
          <p:nvSpPr>
            <p:cNvPr id="3" name="文本框 2">
              <a:extLst>
                <a:ext uri="{FF2B5EF4-FFF2-40B4-BE49-F238E27FC236}">
                  <a16:creationId xmlns:a16="http://schemas.microsoft.com/office/drawing/2014/main" id="{C522D410-DCC4-4FE8-997E-5C7355152616}"/>
                </a:ext>
              </a:extLst>
            </p:cNvPr>
            <p:cNvSpPr txBox="1"/>
            <p:nvPr/>
          </p:nvSpPr>
          <p:spPr>
            <a:xfrm>
              <a:off x="918413" y="529679"/>
              <a:ext cx="5825288" cy="2123658"/>
            </a:xfrm>
            <a:prstGeom prst="rect">
              <a:avLst/>
            </a:prstGeom>
            <a:noFill/>
          </p:spPr>
          <p:txBody>
            <a:bodyPr wrap="square" rtlCol="0">
              <a:spAutoFit/>
            </a:bodyPr>
            <a:lstStyle/>
            <a:p>
              <a:r>
                <a:rPr lang="en-US" altLang="zh-CN" sz="4400" b="1" dirty="0"/>
                <a:t>Preprocessing</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a:extLst>
              <a:ext uri="{FF2B5EF4-FFF2-40B4-BE49-F238E27FC236}">
                <a16:creationId xmlns:a16="http://schemas.microsoft.com/office/drawing/2014/main" id="{5CD7A89D-7547-41EA-981E-E17DB9F493AA}"/>
              </a:ext>
            </a:extLst>
          </p:cNvPr>
          <p:cNvSpPr txBox="1"/>
          <p:nvPr/>
        </p:nvSpPr>
        <p:spPr>
          <a:xfrm>
            <a:off x="947596" y="1421614"/>
            <a:ext cx="3656770" cy="1200329"/>
          </a:xfrm>
          <a:prstGeom prst="rect">
            <a:avLst/>
          </a:prstGeom>
          <a:noFill/>
        </p:spPr>
        <p:txBody>
          <a:bodyPr wrap="none" rtlCol="0">
            <a:spAutoFit/>
          </a:bodyPr>
          <a:lstStyle/>
          <a:p>
            <a:r>
              <a:rPr lang="en-US" altLang="zh-CN" sz="2400" b="1" dirty="0"/>
              <a:t>Letters only</a:t>
            </a:r>
          </a:p>
          <a:p>
            <a:r>
              <a:rPr lang="en-US" altLang="zh-CN" sz="2400" b="1" dirty="0"/>
              <a:t>Lower case only</a:t>
            </a:r>
          </a:p>
          <a:p>
            <a:r>
              <a:rPr lang="en-AU" altLang="zh-CN" sz="2400" b="1" dirty="0"/>
              <a:t>First 1001 letters (with $)</a:t>
            </a:r>
            <a:endParaRPr lang="zh-CN" altLang="en-US" sz="2400" b="1" dirty="0"/>
          </a:p>
        </p:txBody>
      </p:sp>
      <p:sp>
        <p:nvSpPr>
          <p:cNvPr id="7" name="文本框 6">
            <a:extLst>
              <a:ext uri="{FF2B5EF4-FFF2-40B4-BE49-F238E27FC236}">
                <a16:creationId xmlns:a16="http://schemas.microsoft.com/office/drawing/2014/main" id="{EB63D514-17FC-4E61-A76F-2E1FE7EBC7D1}"/>
              </a:ext>
            </a:extLst>
          </p:cNvPr>
          <p:cNvSpPr txBox="1"/>
          <p:nvPr/>
        </p:nvSpPr>
        <p:spPr>
          <a:xfrm>
            <a:off x="957324" y="2689936"/>
            <a:ext cx="9392905" cy="3416320"/>
          </a:xfrm>
          <a:prstGeom prst="rect">
            <a:avLst/>
          </a:prstGeom>
          <a:noFill/>
        </p:spPr>
        <p:txBody>
          <a:bodyPr wrap="square" rtlCol="0">
            <a:spAutoFit/>
          </a:bodyPr>
          <a:lstStyle/>
          <a:p>
            <a:pPr algn="just"/>
            <a:r>
              <a:rPr lang="en-AU" altLang="zh-CN" dirty="0"/>
              <a:t>onceuponamidnightdrearywhileiponderedweakandwearyovermanyaquaintandcuriousvolumeofforgottenlorewhileinoddednearlynappingsuddenlytherecameatappingasofsomeonegentlyrappingrappingatmychamberdoortissomevisitorimutteredtappingatmychamberdooronlythisandnothingmoreahdistinctlyirememberitwasinthebleakdecemberandeachseparatedyingemberwroughtitsghostupontheflooreagerlyiwishedthemorrowvainlyihadsoughttoborrowfrommybookssurceaseofsorrowsorrowforthelostlenorefortherareandradiantmaidenwhomtheangelsnamelenorenamelesshereforevermoreandthesilkensaduncertainrustlingofeachpurplecurtainthrilledmefilledmewithfantasticterrorsneverfeltbeforesothatnowtostillthebeatingofmyheartistoodrepeatingtissomevisitorentreatingentranceatmychamberdoorsomelatevisitorentreatingentranceatmychamberdoorthisitisandnothingmorepresentlymysoulgrewstrongerhesitatingthennolongersirsaidiormadamtrulyyourforgivenessiimplorebutthefactisiwasnappingandsogentlyyoucamerappingandsofaintlyyoucametappingtappingatmychamberdoorthatiscarcewassurei$</a:t>
            </a:r>
          </a:p>
        </p:txBody>
      </p:sp>
    </p:spTree>
    <p:extLst>
      <p:ext uri="{BB962C8B-B14F-4D97-AF65-F5344CB8AC3E}">
        <p14:creationId xmlns:p14="http://schemas.microsoft.com/office/powerpoint/2010/main" val="31951224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6283465" cy="1446550"/>
            <a:chOff x="460236" y="529679"/>
            <a:chExt cx="6283465" cy="1446550"/>
          </a:xfrm>
        </p:grpSpPr>
        <p:sp>
          <p:nvSpPr>
            <p:cNvPr id="3" name="文本框 2">
              <a:extLst>
                <a:ext uri="{FF2B5EF4-FFF2-40B4-BE49-F238E27FC236}">
                  <a16:creationId xmlns:a16="http://schemas.microsoft.com/office/drawing/2014/main" id="{C522D410-DCC4-4FE8-997E-5C7355152616}"/>
                </a:ext>
              </a:extLst>
            </p:cNvPr>
            <p:cNvSpPr txBox="1"/>
            <p:nvPr/>
          </p:nvSpPr>
          <p:spPr>
            <a:xfrm>
              <a:off x="918413" y="529679"/>
              <a:ext cx="5825288" cy="1446550"/>
            </a:xfrm>
            <a:prstGeom prst="rect">
              <a:avLst/>
            </a:prstGeom>
            <a:noFill/>
          </p:spPr>
          <p:txBody>
            <a:bodyPr wrap="square" rtlCol="0">
              <a:spAutoFit/>
            </a:bodyPr>
            <a:lstStyle/>
            <a:p>
              <a:r>
                <a:rPr lang="en-US" altLang="zh-CN" sz="4400" b="1" dirty="0"/>
                <a:t>Frequency of Letters</a:t>
              </a:r>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10" name="表格 9">
            <a:extLst>
              <a:ext uri="{FF2B5EF4-FFF2-40B4-BE49-F238E27FC236}">
                <a16:creationId xmlns:a16="http://schemas.microsoft.com/office/drawing/2014/main" id="{81793CD0-E8BD-46DA-B1D0-9AFAD8214F08}"/>
              </a:ext>
            </a:extLst>
          </p:cNvPr>
          <p:cNvGraphicFramePr>
            <a:graphicFrameLocks noGrp="1"/>
          </p:cNvGraphicFramePr>
          <p:nvPr>
            <p:extLst>
              <p:ext uri="{D42A27DB-BD31-4B8C-83A1-F6EECF244321}">
                <p14:modId xmlns:p14="http://schemas.microsoft.com/office/powerpoint/2010/main" val="3434665447"/>
              </p:ext>
            </p:extLst>
          </p:nvPr>
        </p:nvGraphicFramePr>
        <p:xfrm>
          <a:off x="2879790" y="1635789"/>
          <a:ext cx="2945622" cy="4109821"/>
        </p:xfrm>
        <a:graphic>
          <a:graphicData uri="http://schemas.openxmlformats.org/drawingml/2006/table">
            <a:tbl>
              <a:tblPr>
                <a:tableStyleId>{69CF1AB2-1976-4502-BF36-3FF5EA218861}</a:tableStyleId>
              </a:tblPr>
              <a:tblGrid>
                <a:gridCol w="981874">
                  <a:extLst>
                    <a:ext uri="{9D8B030D-6E8A-4147-A177-3AD203B41FA5}">
                      <a16:colId xmlns:a16="http://schemas.microsoft.com/office/drawing/2014/main" val="4045080982"/>
                    </a:ext>
                  </a:extLst>
                </a:gridCol>
                <a:gridCol w="981874">
                  <a:extLst>
                    <a:ext uri="{9D8B030D-6E8A-4147-A177-3AD203B41FA5}">
                      <a16:colId xmlns:a16="http://schemas.microsoft.com/office/drawing/2014/main" val="2111098890"/>
                    </a:ext>
                  </a:extLst>
                </a:gridCol>
                <a:gridCol w="981874">
                  <a:extLst>
                    <a:ext uri="{9D8B030D-6E8A-4147-A177-3AD203B41FA5}">
                      <a16:colId xmlns:a16="http://schemas.microsoft.com/office/drawing/2014/main" val="221603830"/>
                    </a:ext>
                  </a:extLst>
                </a:gridCol>
              </a:tblGrid>
              <a:tr h="274648">
                <a:tc>
                  <a:txBody>
                    <a:bodyPr/>
                    <a:lstStyle/>
                    <a:p>
                      <a:pPr algn="ctr" fontAlgn="b"/>
                      <a:r>
                        <a:rPr lang="en-AU" sz="1800" b="1" u="none" strike="noStrike" dirty="0">
                          <a:effectLst/>
                        </a:rPr>
                        <a:t>Rank</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Letter</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Freq</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extLst>
                  <a:ext uri="{0D108BD9-81ED-4DB2-BD59-A6C34878D82A}">
                    <a16:rowId xmlns:a16="http://schemas.microsoft.com/office/drawing/2014/main" val="950923689"/>
                  </a:ext>
                </a:extLst>
              </a:tr>
              <a:tr h="294522">
                <a:tc>
                  <a:txBody>
                    <a:bodyPr/>
                    <a:lstStyle/>
                    <a:p>
                      <a:pPr algn="ctr" fontAlgn="b"/>
                      <a:r>
                        <a:rPr lang="en-US" altLang="zh-CN" sz="1800" u="none" strike="noStrike" dirty="0">
                          <a:effectLst/>
                        </a:rPr>
                        <a:t>1</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dirty="0">
                          <a:solidFill>
                            <a:schemeClr val="dk1"/>
                          </a:solidFill>
                          <a:effectLst/>
                          <a:latin typeface="+mn-lt"/>
                          <a:ea typeface="+mn-ea"/>
                          <a:cs typeface="+mn-cs"/>
                        </a:rPr>
                        <a:t>e</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116</a:t>
                      </a:r>
                    </a:p>
                  </a:txBody>
                  <a:tcPr marL="7620" marR="7620" marT="7620" marB="0" anchor="b"/>
                </a:tc>
                <a:extLst>
                  <a:ext uri="{0D108BD9-81ED-4DB2-BD59-A6C34878D82A}">
                    <a16:rowId xmlns:a16="http://schemas.microsoft.com/office/drawing/2014/main" val="652626459"/>
                  </a:ext>
                </a:extLst>
              </a:tr>
              <a:tr h="294522">
                <a:tc>
                  <a:txBody>
                    <a:bodyPr/>
                    <a:lstStyle/>
                    <a:p>
                      <a:pPr algn="ctr" fontAlgn="b"/>
                      <a:r>
                        <a:rPr lang="en-US" altLang="zh-CN" sz="1800" u="none" strike="noStrike" dirty="0">
                          <a:effectLst/>
                        </a:rPr>
                        <a:t>2</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dirty="0">
                          <a:solidFill>
                            <a:schemeClr val="dk1"/>
                          </a:solidFill>
                          <a:effectLst/>
                          <a:latin typeface="+mn-lt"/>
                          <a:ea typeface="+mn-ea"/>
                          <a:cs typeface="+mn-cs"/>
                        </a:rPr>
                        <a:t>r</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87</a:t>
                      </a:r>
                    </a:p>
                  </a:txBody>
                  <a:tcPr marL="7620" marR="7620" marT="7620" marB="0" anchor="b"/>
                </a:tc>
                <a:extLst>
                  <a:ext uri="{0D108BD9-81ED-4DB2-BD59-A6C34878D82A}">
                    <a16:rowId xmlns:a16="http://schemas.microsoft.com/office/drawing/2014/main" val="2919276462"/>
                  </a:ext>
                </a:extLst>
              </a:tr>
              <a:tr h="294522">
                <a:tc>
                  <a:txBody>
                    <a:bodyPr/>
                    <a:lstStyle/>
                    <a:p>
                      <a:pPr algn="ctr" fontAlgn="b"/>
                      <a:r>
                        <a:rPr lang="en-US" altLang="zh-CN" sz="1800" u="none" strike="noStrike">
                          <a:effectLst/>
                        </a:rPr>
                        <a:t>3</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dirty="0">
                          <a:solidFill>
                            <a:schemeClr val="dk1"/>
                          </a:solidFill>
                          <a:effectLst/>
                          <a:latin typeface="+mn-lt"/>
                          <a:ea typeface="+mn-ea"/>
                          <a:cs typeface="+mn-cs"/>
                        </a:rPr>
                        <a:t>a</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83</a:t>
                      </a:r>
                    </a:p>
                  </a:txBody>
                  <a:tcPr marL="7620" marR="7620" marT="7620" marB="0" anchor="b"/>
                </a:tc>
                <a:extLst>
                  <a:ext uri="{0D108BD9-81ED-4DB2-BD59-A6C34878D82A}">
                    <a16:rowId xmlns:a16="http://schemas.microsoft.com/office/drawing/2014/main" val="3908968970"/>
                  </a:ext>
                </a:extLst>
              </a:tr>
              <a:tr h="294522">
                <a:tc>
                  <a:txBody>
                    <a:bodyPr/>
                    <a:lstStyle/>
                    <a:p>
                      <a:pPr algn="ctr" fontAlgn="b"/>
                      <a:r>
                        <a:rPr lang="en-US" altLang="zh-CN" sz="1800" u="none" strike="noStrike">
                          <a:effectLst/>
                        </a:rPr>
                        <a:t>4</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o</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83</a:t>
                      </a:r>
                    </a:p>
                  </a:txBody>
                  <a:tcPr marL="7620" marR="7620" marT="7620" marB="0" anchor="b"/>
                </a:tc>
                <a:extLst>
                  <a:ext uri="{0D108BD9-81ED-4DB2-BD59-A6C34878D82A}">
                    <a16:rowId xmlns:a16="http://schemas.microsoft.com/office/drawing/2014/main" val="886513346"/>
                  </a:ext>
                </a:extLst>
              </a:tr>
              <a:tr h="294522">
                <a:tc>
                  <a:txBody>
                    <a:bodyPr/>
                    <a:lstStyle/>
                    <a:p>
                      <a:pPr algn="ctr" fontAlgn="b"/>
                      <a:r>
                        <a:rPr lang="en-US" altLang="zh-CN" sz="1800" u="none" strike="noStrike">
                          <a:effectLst/>
                        </a:rPr>
                        <a:t>5</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t</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83</a:t>
                      </a:r>
                    </a:p>
                  </a:txBody>
                  <a:tcPr marL="7620" marR="7620" marT="7620" marB="0" anchor="b"/>
                </a:tc>
                <a:extLst>
                  <a:ext uri="{0D108BD9-81ED-4DB2-BD59-A6C34878D82A}">
                    <a16:rowId xmlns:a16="http://schemas.microsoft.com/office/drawing/2014/main" val="157264040"/>
                  </a:ext>
                </a:extLst>
              </a:tr>
              <a:tr h="294522">
                <a:tc>
                  <a:txBody>
                    <a:bodyPr/>
                    <a:lstStyle/>
                    <a:p>
                      <a:pPr algn="ctr" fontAlgn="b"/>
                      <a:r>
                        <a:rPr lang="en-US" altLang="zh-CN" sz="1800" u="none" strike="noStrike">
                          <a:effectLst/>
                        </a:rPr>
                        <a:t>6</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n</a:t>
                      </a:r>
                    </a:p>
                  </a:txBody>
                  <a:tcPr marL="7620" marR="7620" marT="7620" marB="0" anchor="b"/>
                </a:tc>
                <a:tc>
                  <a:txBody>
                    <a:bodyPr/>
                    <a:lstStyle/>
                    <a:p>
                      <a:pPr algn="ctr" fontAlgn="b"/>
                      <a:r>
                        <a:rPr lang="en-US" altLang="zh-CN" sz="1800" u="none" strike="noStrike" kern="1200" dirty="0">
                          <a:solidFill>
                            <a:schemeClr val="dk1"/>
                          </a:solidFill>
                          <a:effectLst/>
                          <a:latin typeface="+mn-lt"/>
                          <a:ea typeface="+mn-ea"/>
                          <a:cs typeface="+mn-cs"/>
                        </a:rPr>
                        <a:t>76</a:t>
                      </a:r>
                    </a:p>
                  </a:txBody>
                  <a:tcPr marL="7620" marR="7620" marT="7620" marB="0" anchor="b"/>
                </a:tc>
                <a:extLst>
                  <a:ext uri="{0D108BD9-81ED-4DB2-BD59-A6C34878D82A}">
                    <a16:rowId xmlns:a16="http://schemas.microsoft.com/office/drawing/2014/main" val="4269805991"/>
                  </a:ext>
                </a:extLst>
              </a:tr>
              <a:tr h="294522">
                <a:tc>
                  <a:txBody>
                    <a:bodyPr/>
                    <a:lstStyle/>
                    <a:p>
                      <a:pPr algn="ctr" fontAlgn="b"/>
                      <a:r>
                        <a:rPr lang="en-US" altLang="zh-CN" sz="1800" u="none" strike="noStrike">
                          <a:effectLst/>
                        </a:rPr>
                        <a:t>7</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i</a:t>
                      </a:r>
                    </a:p>
                  </a:txBody>
                  <a:tcPr marL="7620" marR="7620" marT="7620" marB="0" anchor="b"/>
                </a:tc>
                <a:tc>
                  <a:txBody>
                    <a:bodyPr/>
                    <a:lstStyle/>
                    <a:p>
                      <a:pPr algn="ctr" fontAlgn="b"/>
                      <a:r>
                        <a:rPr lang="en-US" altLang="zh-CN" sz="1800" u="none" strike="noStrike" kern="1200" dirty="0">
                          <a:solidFill>
                            <a:schemeClr val="dk1"/>
                          </a:solidFill>
                          <a:effectLst/>
                          <a:latin typeface="+mn-lt"/>
                          <a:ea typeface="+mn-ea"/>
                          <a:cs typeface="+mn-cs"/>
                        </a:rPr>
                        <a:t>72</a:t>
                      </a:r>
                    </a:p>
                  </a:txBody>
                  <a:tcPr marL="7620" marR="7620" marT="7620" marB="0" anchor="b"/>
                </a:tc>
                <a:extLst>
                  <a:ext uri="{0D108BD9-81ED-4DB2-BD59-A6C34878D82A}">
                    <a16:rowId xmlns:a16="http://schemas.microsoft.com/office/drawing/2014/main" val="2971302552"/>
                  </a:ext>
                </a:extLst>
              </a:tr>
              <a:tr h="294522">
                <a:tc>
                  <a:txBody>
                    <a:bodyPr/>
                    <a:lstStyle/>
                    <a:p>
                      <a:pPr algn="ctr" fontAlgn="b"/>
                      <a:r>
                        <a:rPr lang="en-US" altLang="zh-CN" sz="1800" u="none" strike="noStrike">
                          <a:effectLst/>
                        </a:rPr>
                        <a:t>8</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s</a:t>
                      </a:r>
                    </a:p>
                  </a:txBody>
                  <a:tcPr marL="7620" marR="7620" marT="7620" marB="0" anchor="b"/>
                </a:tc>
                <a:tc>
                  <a:txBody>
                    <a:bodyPr/>
                    <a:lstStyle/>
                    <a:p>
                      <a:pPr algn="ctr" fontAlgn="b"/>
                      <a:r>
                        <a:rPr lang="en-US" altLang="zh-CN" sz="1800" u="none" strike="noStrike" kern="1200" dirty="0">
                          <a:solidFill>
                            <a:schemeClr val="dk1"/>
                          </a:solidFill>
                          <a:effectLst/>
                          <a:latin typeface="+mn-lt"/>
                          <a:ea typeface="+mn-ea"/>
                          <a:cs typeface="+mn-cs"/>
                        </a:rPr>
                        <a:t>54</a:t>
                      </a:r>
                    </a:p>
                  </a:txBody>
                  <a:tcPr marL="7620" marR="7620" marT="7620" marB="0" anchor="b"/>
                </a:tc>
                <a:extLst>
                  <a:ext uri="{0D108BD9-81ED-4DB2-BD59-A6C34878D82A}">
                    <a16:rowId xmlns:a16="http://schemas.microsoft.com/office/drawing/2014/main" val="105788300"/>
                  </a:ext>
                </a:extLst>
              </a:tr>
              <a:tr h="294522">
                <a:tc>
                  <a:txBody>
                    <a:bodyPr/>
                    <a:lstStyle/>
                    <a:p>
                      <a:pPr algn="ctr" fontAlgn="b"/>
                      <a:r>
                        <a:rPr lang="en-US" altLang="zh-CN" sz="1800" u="none" strike="noStrike">
                          <a:effectLst/>
                        </a:rPr>
                        <a:t>9</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m</a:t>
                      </a:r>
                    </a:p>
                  </a:txBody>
                  <a:tcPr marL="7620" marR="7620" marT="7620" marB="0" anchor="b"/>
                </a:tc>
                <a:tc>
                  <a:txBody>
                    <a:bodyPr/>
                    <a:lstStyle/>
                    <a:p>
                      <a:pPr algn="ctr" fontAlgn="b"/>
                      <a:r>
                        <a:rPr lang="en-US" altLang="zh-CN" sz="1800" u="none" strike="noStrike" kern="1200" dirty="0">
                          <a:solidFill>
                            <a:schemeClr val="dk1"/>
                          </a:solidFill>
                          <a:effectLst/>
                          <a:latin typeface="+mn-lt"/>
                          <a:ea typeface="+mn-ea"/>
                          <a:cs typeface="+mn-cs"/>
                        </a:rPr>
                        <a:t>42</a:t>
                      </a:r>
                    </a:p>
                  </a:txBody>
                  <a:tcPr marL="7620" marR="7620" marT="7620" marB="0" anchor="b"/>
                </a:tc>
                <a:extLst>
                  <a:ext uri="{0D108BD9-81ED-4DB2-BD59-A6C34878D82A}">
                    <a16:rowId xmlns:a16="http://schemas.microsoft.com/office/drawing/2014/main" val="2684505406"/>
                  </a:ext>
                </a:extLst>
              </a:tr>
              <a:tr h="294522">
                <a:tc>
                  <a:txBody>
                    <a:bodyPr/>
                    <a:lstStyle/>
                    <a:p>
                      <a:pPr algn="ctr" fontAlgn="b"/>
                      <a:r>
                        <a:rPr lang="en-US" altLang="zh-CN" sz="1800" u="none" strike="noStrike">
                          <a:effectLst/>
                        </a:rPr>
                        <a:t>10</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h</a:t>
                      </a:r>
                    </a:p>
                  </a:txBody>
                  <a:tcPr marL="7620" marR="7620" marT="7620" marB="0" anchor="b"/>
                </a:tc>
                <a:tc>
                  <a:txBody>
                    <a:bodyPr/>
                    <a:lstStyle/>
                    <a:p>
                      <a:pPr algn="ctr" fontAlgn="b"/>
                      <a:r>
                        <a:rPr lang="en-US" altLang="zh-CN" sz="1800" u="none" strike="noStrike" kern="1200" dirty="0">
                          <a:solidFill>
                            <a:schemeClr val="dk1"/>
                          </a:solidFill>
                          <a:effectLst/>
                          <a:latin typeface="+mn-lt"/>
                          <a:ea typeface="+mn-ea"/>
                          <a:cs typeface="+mn-cs"/>
                        </a:rPr>
                        <a:t>39</a:t>
                      </a:r>
                    </a:p>
                  </a:txBody>
                  <a:tcPr marL="7620" marR="7620" marT="7620" marB="0" anchor="b"/>
                </a:tc>
                <a:extLst>
                  <a:ext uri="{0D108BD9-81ED-4DB2-BD59-A6C34878D82A}">
                    <a16:rowId xmlns:a16="http://schemas.microsoft.com/office/drawing/2014/main" val="694397690"/>
                  </a:ext>
                </a:extLst>
              </a:tr>
              <a:tr h="294522">
                <a:tc>
                  <a:txBody>
                    <a:bodyPr/>
                    <a:lstStyle/>
                    <a:p>
                      <a:pPr algn="ctr" fontAlgn="b"/>
                      <a:r>
                        <a:rPr lang="en-US" altLang="zh-CN" sz="1800" u="none" strike="noStrike">
                          <a:effectLst/>
                        </a:rPr>
                        <a:t>11</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d</a:t>
                      </a:r>
                    </a:p>
                  </a:txBody>
                  <a:tcPr marL="7620" marR="7620" marT="7620" marB="0" anchor="b"/>
                </a:tc>
                <a:tc>
                  <a:txBody>
                    <a:bodyPr/>
                    <a:lstStyle/>
                    <a:p>
                      <a:pPr algn="ctr" fontAlgn="b"/>
                      <a:r>
                        <a:rPr lang="en-US" altLang="zh-CN" sz="1800" u="none" strike="noStrike" kern="1200" dirty="0">
                          <a:solidFill>
                            <a:schemeClr val="dk1"/>
                          </a:solidFill>
                          <a:effectLst/>
                          <a:latin typeface="+mn-lt"/>
                          <a:ea typeface="+mn-ea"/>
                          <a:cs typeface="+mn-cs"/>
                        </a:rPr>
                        <a:t>37</a:t>
                      </a:r>
                    </a:p>
                  </a:txBody>
                  <a:tcPr marL="7620" marR="7620" marT="7620" marB="0" anchor="b"/>
                </a:tc>
                <a:extLst>
                  <a:ext uri="{0D108BD9-81ED-4DB2-BD59-A6C34878D82A}">
                    <a16:rowId xmlns:a16="http://schemas.microsoft.com/office/drawing/2014/main" val="786252037"/>
                  </a:ext>
                </a:extLst>
              </a:tr>
              <a:tr h="294522">
                <a:tc>
                  <a:txBody>
                    <a:bodyPr/>
                    <a:lstStyle/>
                    <a:p>
                      <a:pPr algn="ctr" fontAlgn="b"/>
                      <a:r>
                        <a:rPr lang="en-US" altLang="zh-CN" sz="1800" u="none" strike="noStrike">
                          <a:effectLst/>
                        </a:rPr>
                        <a:t>12</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l</a:t>
                      </a:r>
                    </a:p>
                  </a:txBody>
                  <a:tcPr marL="7620" marR="7620" marT="7620" marB="0" anchor="b"/>
                </a:tc>
                <a:tc>
                  <a:txBody>
                    <a:bodyPr/>
                    <a:lstStyle/>
                    <a:p>
                      <a:pPr algn="ctr" fontAlgn="b"/>
                      <a:r>
                        <a:rPr lang="en-US" altLang="zh-CN" sz="1800" u="none" strike="noStrike" kern="1200" dirty="0">
                          <a:solidFill>
                            <a:schemeClr val="dk1"/>
                          </a:solidFill>
                          <a:effectLst/>
                          <a:latin typeface="+mn-lt"/>
                          <a:ea typeface="+mn-ea"/>
                          <a:cs typeface="+mn-cs"/>
                        </a:rPr>
                        <a:t>36</a:t>
                      </a:r>
                    </a:p>
                  </a:txBody>
                  <a:tcPr marL="7620" marR="7620" marT="7620" marB="0" anchor="b"/>
                </a:tc>
                <a:extLst>
                  <a:ext uri="{0D108BD9-81ED-4DB2-BD59-A6C34878D82A}">
                    <a16:rowId xmlns:a16="http://schemas.microsoft.com/office/drawing/2014/main" val="3535292960"/>
                  </a:ext>
                </a:extLst>
              </a:tr>
              <a:tr h="294522">
                <a:tc>
                  <a:txBody>
                    <a:bodyPr/>
                    <a:lstStyle/>
                    <a:p>
                      <a:pPr algn="ctr" fontAlgn="b"/>
                      <a:r>
                        <a:rPr lang="en-US" altLang="zh-CN" sz="1800" u="none" strike="noStrike" dirty="0">
                          <a:effectLst/>
                        </a:rPr>
                        <a:t>13</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g</a:t>
                      </a:r>
                    </a:p>
                  </a:txBody>
                  <a:tcPr marL="7620" marR="7620" marT="7620" marB="0" anchor="b"/>
                </a:tc>
                <a:tc>
                  <a:txBody>
                    <a:bodyPr/>
                    <a:lstStyle/>
                    <a:p>
                      <a:pPr algn="ctr" fontAlgn="b"/>
                      <a:r>
                        <a:rPr lang="en-US" altLang="zh-CN" sz="1800" u="none" strike="noStrike" kern="1200" dirty="0">
                          <a:solidFill>
                            <a:schemeClr val="dk1"/>
                          </a:solidFill>
                          <a:effectLst/>
                          <a:latin typeface="+mn-lt"/>
                          <a:ea typeface="+mn-ea"/>
                          <a:cs typeface="+mn-cs"/>
                        </a:rPr>
                        <a:t>31</a:t>
                      </a:r>
                    </a:p>
                  </a:txBody>
                  <a:tcPr marL="7620" marR="7620" marT="7620" marB="0" anchor="b"/>
                </a:tc>
                <a:extLst>
                  <a:ext uri="{0D108BD9-81ED-4DB2-BD59-A6C34878D82A}">
                    <a16:rowId xmlns:a16="http://schemas.microsoft.com/office/drawing/2014/main" val="2174220706"/>
                  </a:ext>
                </a:extLst>
              </a:tr>
            </a:tbl>
          </a:graphicData>
        </a:graphic>
      </p:graphicFrame>
      <p:graphicFrame>
        <p:nvGraphicFramePr>
          <p:cNvPr id="11" name="表格 10">
            <a:extLst>
              <a:ext uri="{FF2B5EF4-FFF2-40B4-BE49-F238E27FC236}">
                <a16:creationId xmlns:a16="http://schemas.microsoft.com/office/drawing/2014/main" id="{55CCCA0A-4B21-4A16-8F3E-C1AB693C0D5C}"/>
              </a:ext>
            </a:extLst>
          </p:cNvPr>
          <p:cNvGraphicFramePr>
            <a:graphicFrameLocks noGrp="1"/>
          </p:cNvGraphicFramePr>
          <p:nvPr>
            <p:extLst>
              <p:ext uri="{D42A27DB-BD31-4B8C-83A1-F6EECF244321}">
                <p14:modId xmlns:p14="http://schemas.microsoft.com/office/powerpoint/2010/main" val="3070092789"/>
              </p:ext>
            </p:extLst>
          </p:nvPr>
        </p:nvGraphicFramePr>
        <p:xfrm>
          <a:off x="6624736" y="1626040"/>
          <a:ext cx="2945622" cy="4119570"/>
        </p:xfrm>
        <a:graphic>
          <a:graphicData uri="http://schemas.openxmlformats.org/drawingml/2006/table">
            <a:tbl>
              <a:tblPr>
                <a:tableStyleId>{69CF1AB2-1976-4502-BF36-3FF5EA218861}</a:tableStyleId>
              </a:tblPr>
              <a:tblGrid>
                <a:gridCol w="981874">
                  <a:extLst>
                    <a:ext uri="{9D8B030D-6E8A-4147-A177-3AD203B41FA5}">
                      <a16:colId xmlns:a16="http://schemas.microsoft.com/office/drawing/2014/main" val="1044769253"/>
                    </a:ext>
                  </a:extLst>
                </a:gridCol>
                <a:gridCol w="981874">
                  <a:extLst>
                    <a:ext uri="{9D8B030D-6E8A-4147-A177-3AD203B41FA5}">
                      <a16:colId xmlns:a16="http://schemas.microsoft.com/office/drawing/2014/main" val="1594652816"/>
                    </a:ext>
                  </a:extLst>
                </a:gridCol>
                <a:gridCol w="981874">
                  <a:extLst>
                    <a:ext uri="{9D8B030D-6E8A-4147-A177-3AD203B41FA5}">
                      <a16:colId xmlns:a16="http://schemas.microsoft.com/office/drawing/2014/main" val="603358624"/>
                    </a:ext>
                  </a:extLst>
                </a:gridCol>
              </a:tblGrid>
              <a:tr h="294255">
                <a:tc>
                  <a:txBody>
                    <a:bodyPr/>
                    <a:lstStyle/>
                    <a:p>
                      <a:pPr algn="ctr" fontAlgn="b"/>
                      <a:r>
                        <a:rPr lang="en-AU" sz="1800" b="1" u="none" strike="noStrike" dirty="0">
                          <a:effectLst/>
                        </a:rPr>
                        <a:t>Rank</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Letter</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Freq</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extLst>
                  <a:ext uri="{0D108BD9-81ED-4DB2-BD59-A6C34878D82A}">
                    <a16:rowId xmlns:a16="http://schemas.microsoft.com/office/drawing/2014/main" val="2739509235"/>
                  </a:ext>
                </a:extLst>
              </a:tr>
              <a:tr h="294255">
                <a:tc>
                  <a:txBody>
                    <a:bodyPr/>
                    <a:lstStyle/>
                    <a:p>
                      <a:pPr algn="ctr" fontAlgn="b"/>
                      <a:r>
                        <a:rPr lang="en-US" altLang="zh-CN" sz="1800" u="none" strike="noStrike" dirty="0">
                          <a:effectLst/>
                        </a:rPr>
                        <a:t>14</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dirty="0">
                          <a:solidFill>
                            <a:schemeClr val="dk1"/>
                          </a:solidFill>
                          <a:effectLst/>
                          <a:latin typeface="+mn-lt"/>
                          <a:ea typeface="+mn-ea"/>
                          <a:cs typeface="+mn-cs"/>
                        </a:rPr>
                        <a:t>p</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27</a:t>
                      </a:r>
                    </a:p>
                  </a:txBody>
                  <a:tcPr marL="7620" marR="7620" marT="7620" marB="0" anchor="b"/>
                </a:tc>
                <a:extLst>
                  <a:ext uri="{0D108BD9-81ED-4DB2-BD59-A6C34878D82A}">
                    <a16:rowId xmlns:a16="http://schemas.microsoft.com/office/drawing/2014/main" val="3770693631"/>
                  </a:ext>
                </a:extLst>
              </a:tr>
              <a:tr h="294255">
                <a:tc>
                  <a:txBody>
                    <a:bodyPr/>
                    <a:lstStyle/>
                    <a:p>
                      <a:pPr algn="ctr" fontAlgn="b"/>
                      <a:r>
                        <a:rPr lang="en-US" altLang="zh-CN" sz="1800" u="none" strike="noStrike">
                          <a:effectLst/>
                        </a:rPr>
                        <a:t>15</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dirty="0">
                          <a:solidFill>
                            <a:schemeClr val="dk1"/>
                          </a:solidFill>
                          <a:effectLst/>
                          <a:latin typeface="+mn-lt"/>
                          <a:ea typeface="+mn-ea"/>
                          <a:cs typeface="+mn-cs"/>
                        </a:rPr>
                        <a:t>y</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26</a:t>
                      </a:r>
                    </a:p>
                  </a:txBody>
                  <a:tcPr marL="7620" marR="7620" marT="7620" marB="0" anchor="b"/>
                </a:tc>
                <a:extLst>
                  <a:ext uri="{0D108BD9-81ED-4DB2-BD59-A6C34878D82A}">
                    <a16:rowId xmlns:a16="http://schemas.microsoft.com/office/drawing/2014/main" val="726685954"/>
                  </a:ext>
                </a:extLst>
              </a:tr>
              <a:tr h="294255">
                <a:tc>
                  <a:txBody>
                    <a:bodyPr/>
                    <a:lstStyle/>
                    <a:p>
                      <a:pPr algn="ctr" fontAlgn="b"/>
                      <a:r>
                        <a:rPr lang="en-US" altLang="zh-CN" sz="1800" u="none" strike="noStrike" dirty="0">
                          <a:effectLst/>
                        </a:rPr>
                        <a:t>16</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dirty="0">
                          <a:solidFill>
                            <a:schemeClr val="dk1"/>
                          </a:solidFill>
                          <a:effectLst/>
                          <a:latin typeface="+mn-lt"/>
                          <a:ea typeface="+mn-ea"/>
                          <a:cs typeface="+mn-cs"/>
                        </a:rPr>
                        <a:t>c</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23</a:t>
                      </a:r>
                    </a:p>
                  </a:txBody>
                  <a:tcPr marL="7620" marR="7620" marT="7620" marB="0" anchor="b"/>
                </a:tc>
                <a:extLst>
                  <a:ext uri="{0D108BD9-81ED-4DB2-BD59-A6C34878D82A}">
                    <a16:rowId xmlns:a16="http://schemas.microsoft.com/office/drawing/2014/main" val="4143383104"/>
                  </a:ext>
                </a:extLst>
              </a:tr>
              <a:tr h="294255">
                <a:tc>
                  <a:txBody>
                    <a:bodyPr/>
                    <a:lstStyle/>
                    <a:p>
                      <a:pPr algn="ctr" fontAlgn="b"/>
                      <a:r>
                        <a:rPr lang="en-US" altLang="zh-CN" sz="1800" u="none" strike="noStrike">
                          <a:effectLst/>
                        </a:rPr>
                        <a:t>17</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dirty="0">
                          <a:solidFill>
                            <a:schemeClr val="dk1"/>
                          </a:solidFill>
                          <a:effectLst/>
                          <a:latin typeface="+mn-lt"/>
                          <a:ea typeface="+mn-ea"/>
                          <a:cs typeface="+mn-cs"/>
                        </a:rPr>
                        <a:t>u</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22</a:t>
                      </a:r>
                    </a:p>
                  </a:txBody>
                  <a:tcPr marL="7620" marR="7620" marT="7620" marB="0" anchor="b"/>
                </a:tc>
                <a:extLst>
                  <a:ext uri="{0D108BD9-81ED-4DB2-BD59-A6C34878D82A}">
                    <a16:rowId xmlns:a16="http://schemas.microsoft.com/office/drawing/2014/main" val="42825351"/>
                  </a:ext>
                </a:extLst>
              </a:tr>
              <a:tr h="294255">
                <a:tc>
                  <a:txBody>
                    <a:bodyPr/>
                    <a:lstStyle/>
                    <a:p>
                      <a:pPr algn="ctr" fontAlgn="b"/>
                      <a:r>
                        <a:rPr lang="en-US" altLang="zh-CN" sz="1800" u="none" strike="noStrike">
                          <a:effectLst/>
                        </a:rPr>
                        <a:t>18</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dirty="0">
                          <a:solidFill>
                            <a:schemeClr val="dk1"/>
                          </a:solidFill>
                          <a:effectLst/>
                          <a:latin typeface="+mn-lt"/>
                          <a:ea typeface="+mn-ea"/>
                          <a:cs typeface="+mn-cs"/>
                        </a:rPr>
                        <a:t>f</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18</a:t>
                      </a:r>
                    </a:p>
                  </a:txBody>
                  <a:tcPr marL="7620" marR="7620" marT="7620" marB="0" anchor="b"/>
                </a:tc>
                <a:extLst>
                  <a:ext uri="{0D108BD9-81ED-4DB2-BD59-A6C34878D82A}">
                    <a16:rowId xmlns:a16="http://schemas.microsoft.com/office/drawing/2014/main" val="1988278732"/>
                  </a:ext>
                </a:extLst>
              </a:tr>
              <a:tr h="294255">
                <a:tc>
                  <a:txBody>
                    <a:bodyPr/>
                    <a:lstStyle/>
                    <a:p>
                      <a:pPr algn="ctr" fontAlgn="b"/>
                      <a:r>
                        <a:rPr lang="en-US" altLang="zh-CN" sz="1800" u="none" strike="noStrike">
                          <a:effectLst/>
                        </a:rPr>
                        <a:t>19</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dirty="0">
                          <a:solidFill>
                            <a:schemeClr val="dk1"/>
                          </a:solidFill>
                          <a:effectLst/>
                          <a:latin typeface="+mn-lt"/>
                          <a:ea typeface="+mn-ea"/>
                          <a:cs typeface="+mn-cs"/>
                        </a:rPr>
                        <a:t>w</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17</a:t>
                      </a:r>
                    </a:p>
                  </a:txBody>
                  <a:tcPr marL="7620" marR="7620" marT="7620" marB="0" anchor="b"/>
                </a:tc>
                <a:extLst>
                  <a:ext uri="{0D108BD9-81ED-4DB2-BD59-A6C34878D82A}">
                    <a16:rowId xmlns:a16="http://schemas.microsoft.com/office/drawing/2014/main" val="1803254013"/>
                  </a:ext>
                </a:extLst>
              </a:tr>
              <a:tr h="294255">
                <a:tc>
                  <a:txBody>
                    <a:bodyPr/>
                    <a:lstStyle/>
                    <a:p>
                      <a:pPr algn="ctr" fontAlgn="b"/>
                      <a:r>
                        <a:rPr lang="en-US" altLang="zh-CN" sz="1800" u="none" strike="noStrike">
                          <a:effectLst/>
                        </a:rPr>
                        <a:t>20</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dirty="0">
                          <a:solidFill>
                            <a:schemeClr val="dk1"/>
                          </a:solidFill>
                          <a:effectLst/>
                          <a:latin typeface="+mn-lt"/>
                          <a:ea typeface="+mn-ea"/>
                          <a:cs typeface="+mn-cs"/>
                        </a:rPr>
                        <a:t>b</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14</a:t>
                      </a:r>
                    </a:p>
                  </a:txBody>
                  <a:tcPr marL="7620" marR="7620" marT="7620" marB="0" anchor="b"/>
                </a:tc>
                <a:extLst>
                  <a:ext uri="{0D108BD9-81ED-4DB2-BD59-A6C34878D82A}">
                    <a16:rowId xmlns:a16="http://schemas.microsoft.com/office/drawing/2014/main" val="542781950"/>
                  </a:ext>
                </a:extLst>
              </a:tr>
              <a:tr h="294255">
                <a:tc>
                  <a:txBody>
                    <a:bodyPr/>
                    <a:lstStyle/>
                    <a:p>
                      <a:pPr algn="ctr" fontAlgn="b"/>
                      <a:r>
                        <a:rPr lang="en-US" altLang="zh-CN" sz="1800" u="none" strike="noStrike">
                          <a:effectLst/>
                        </a:rPr>
                        <a:t>21</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v</a:t>
                      </a:r>
                    </a:p>
                  </a:txBody>
                  <a:tcPr marL="7620" marR="7620" marT="7620" marB="0" anchor="b"/>
                </a:tc>
                <a:tc>
                  <a:txBody>
                    <a:bodyPr/>
                    <a:lstStyle/>
                    <a:p>
                      <a:pPr algn="ctr" fontAlgn="b"/>
                      <a:r>
                        <a:rPr lang="en-US" altLang="zh-CN" sz="1800" u="none" strike="noStrike" kern="1200" dirty="0">
                          <a:solidFill>
                            <a:schemeClr val="dk1"/>
                          </a:solidFill>
                          <a:effectLst/>
                          <a:latin typeface="+mn-lt"/>
                          <a:ea typeface="+mn-ea"/>
                          <a:cs typeface="+mn-cs"/>
                        </a:rPr>
                        <a:t>9</a:t>
                      </a:r>
                    </a:p>
                  </a:txBody>
                  <a:tcPr marL="7620" marR="7620" marT="7620" marB="0" anchor="b"/>
                </a:tc>
                <a:extLst>
                  <a:ext uri="{0D108BD9-81ED-4DB2-BD59-A6C34878D82A}">
                    <a16:rowId xmlns:a16="http://schemas.microsoft.com/office/drawing/2014/main" val="1900220218"/>
                  </a:ext>
                </a:extLst>
              </a:tr>
              <a:tr h="294255">
                <a:tc>
                  <a:txBody>
                    <a:bodyPr/>
                    <a:lstStyle/>
                    <a:p>
                      <a:pPr algn="ctr" fontAlgn="b"/>
                      <a:r>
                        <a:rPr lang="en-US" altLang="zh-CN" sz="1800" u="none" strike="noStrike">
                          <a:effectLst/>
                        </a:rPr>
                        <a:t>22</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k</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4</a:t>
                      </a:r>
                    </a:p>
                  </a:txBody>
                  <a:tcPr marL="7620" marR="7620" marT="7620" marB="0" anchor="b"/>
                </a:tc>
                <a:extLst>
                  <a:ext uri="{0D108BD9-81ED-4DB2-BD59-A6C34878D82A}">
                    <a16:rowId xmlns:a16="http://schemas.microsoft.com/office/drawing/2014/main" val="3359439054"/>
                  </a:ext>
                </a:extLst>
              </a:tr>
              <a:tr h="294255">
                <a:tc>
                  <a:txBody>
                    <a:bodyPr/>
                    <a:lstStyle/>
                    <a:p>
                      <a:pPr algn="ctr" fontAlgn="b"/>
                      <a:r>
                        <a:rPr lang="en-US" altLang="zh-CN" sz="1800" u="none" strike="noStrike">
                          <a:effectLst/>
                        </a:rPr>
                        <a:t>23</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q</a:t>
                      </a:r>
                    </a:p>
                  </a:txBody>
                  <a:tcPr marL="7620" marR="7620" marT="7620" marB="0" anchor="b"/>
                </a:tc>
                <a:tc>
                  <a:txBody>
                    <a:bodyPr/>
                    <a:lstStyle/>
                    <a:p>
                      <a:pPr algn="ctr" fontAlgn="b"/>
                      <a:r>
                        <a:rPr lang="en-US" altLang="zh-CN" sz="1800" u="none" strike="noStrike" kern="1200" dirty="0">
                          <a:solidFill>
                            <a:schemeClr val="dk1"/>
                          </a:solidFill>
                          <a:effectLst/>
                          <a:latin typeface="+mn-lt"/>
                          <a:ea typeface="+mn-ea"/>
                          <a:cs typeface="+mn-cs"/>
                        </a:rPr>
                        <a:t>1</a:t>
                      </a:r>
                    </a:p>
                  </a:txBody>
                  <a:tcPr marL="7620" marR="7620" marT="7620" marB="0" anchor="b"/>
                </a:tc>
                <a:extLst>
                  <a:ext uri="{0D108BD9-81ED-4DB2-BD59-A6C34878D82A}">
                    <a16:rowId xmlns:a16="http://schemas.microsoft.com/office/drawing/2014/main" val="1862572052"/>
                  </a:ext>
                </a:extLst>
              </a:tr>
              <a:tr h="294255">
                <a:tc>
                  <a:txBody>
                    <a:bodyPr/>
                    <a:lstStyle/>
                    <a:p>
                      <a:pPr algn="ctr" fontAlgn="b"/>
                      <a:r>
                        <a:rPr lang="en-US" altLang="zh-CN" sz="1800" u="none" strike="noStrike">
                          <a:effectLst/>
                        </a:rPr>
                        <a:t>24</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j</a:t>
                      </a:r>
                    </a:p>
                  </a:txBody>
                  <a:tcPr marL="7620" marR="7620" marT="7620" marB="0" anchor="b"/>
                </a:tc>
                <a:tc>
                  <a:txBody>
                    <a:bodyPr/>
                    <a:lstStyle/>
                    <a:p>
                      <a:pPr algn="ctr" fontAlgn="b"/>
                      <a:r>
                        <a:rPr lang="en-US" altLang="zh-CN" sz="1800" u="none" strike="noStrike" kern="1200" dirty="0">
                          <a:solidFill>
                            <a:schemeClr val="dk1"/>
                          </a:solidFill>
                          <a:effectLst/>
                          <a:latin typeface="+mn-lt"/>
                          <a:ea typeface="+mn-ea"/>
                          <a:cs typeface="+mn-cs"/>
                        </a:rPr>
                        <a:t>0</a:t>
                      </a:r>
                    </a:p>
                  </a:txBody>
                  <a:tcPr marL="7620" marR="7620" marT="7620" marB="0" anchor="b"/>
                </a:tc>
                <a:extLst>
                  <a:ext uri="{0D108BD9-81ED-4DB2-BD59-A6C34878D82A}">
                    <a16:rowId xmlns:a16="http://schemas.microsoft.com/office/drawing/2014/main" val="187656363"/>
                  </a:ext>
                </a:extLst>
              </a:tr>
              <a:tr h="294255">
                <a:tc>
                  <a:txBody>
                    <a:bodyPr/>
                    <a:lstStyle/>
                    <a:p>
                      <a:pPr algn="ctr" fontAlgn="b"/>
                      <a:r>
                        <a:rPr lang="en-US" altLang="zh-CN" sz="1800" u="none" strike="noStrike">
                          <a:effectLst/>
                        </a:rPr>
                        <a:t>25</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x</a:t>
                      </a:r>
                    </a:p>
                  </a:txBody>
                  <a:tcPr marL="7620" marR="7620" marT="7620" marB="0" anchor="b"/>
                </a:tc>
                <a:tc>
                  <a:txBody>
                    <a:bodyPr/>
                    <a:lstStyle/>
                    <a:p>
                      <a:pPr algn="ctr" fontAlgn="b"/>
                      <a:r>
                        <a:rPr lang="en-US" altLang="zh-CN" sz="1800" u="none" strike="noStrike" kern="1200" dirty="0">
                          <a:solidFill>
                            <a:schemeClr val="dk1"/>
                          </a:solidFill>
                          <a:effectLst/>
                          <a:latin typeface="+mn-lt"/>
                          <a:ea typeface="+mn-ea"/>
                          <a:cs typeface="+mn-cs"/>
                        </a:rPr>
                        <a:t>0</a:t>
                      </a:r>
                    </a:p>
                  </a:txBody>
                  <a:tcPr marL="7620" marR="7620" marT="7620" marB="0" anchor="b"/>
                </a:tc>
                <a:extLst>
                  <a:ext uri="{0D108BD9-81ED-4DB2-BD59-A6C34878D82A}">
                    <a16:rowId xmlns:a16="http://schemas.microsoft.com/office/drawing/2014/main" val="1981758409"/>
                  </a:ext>
                </a:extLst>
              </a:tr>
              <a:tr h="294255">
                <a:tc>
                  <a:txBody>
                    <a:bodyPr/>
                    <a:lstStyle/>
                    <a:p>
                      <a:pPr algn="ctr" fontAlgn="b"/>
                      <a:r>
                        <a:rPr lang="en-US" altLang="zh-CN" sz="1800" u="none" strike="noStrike">
                          <a:effectLst/>
                        </a:rPr>
                        <a:t>26</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u="none" strike="noStrike" kern="1200">
                          <a:solidFill>
                            <a:schemeClr val="dk1"/>
                          </a:solidFill>
                          <a:effectLst/>
                          <a:latin typeface="+mn-lt"/>
                          <a:ea typeface="+mn-ea"/>
                          <a:cs typeface="+mn-cs"/>
                        </a:rPr>
                        <a:t>z</a:t>
                      </a:r>
                    </a:p>
                  </a:txBody>
                  <a:tcPr marL="7620" marR="7620" marT="7620" marB="0" anchor="b"/>
                </a:tc>
                <a:tc>
                  <a:txBody>
                    <a:bodyPr/>
                    <a:lstStyle/>
                    <a:p>
                      <a:pPr algn="ctr" fontAlgn="b"/>
                      <a:r>
                        <a:rPr lang="en-US" altLang="zh-CN" sz="1800" u="none" strike="noStrike" kern="1200" dirty="0">
                          <a:solidFill>
                            <a:schemeClr val="dk1"/>
                          </a:solidFill>
                          <a:effectLst/>
                          <a:latin typeface="+mn-lt"/>
                          <a:ea typeface="+mn-ea"/>
                          <a:cs typeface="+mn-cs"/>
                        </a:rPr>
                        <a:t>0</a:t>
                      </a:r>
                    </a:p>
                  </a:txBody>
                  <a:tcPr marL="7620" marR="7620" marT="7620" marB="0" anchor="b"/>
                </a:tc>
                <a:extLst>
                  <a:ext uri="{0D108BD9-81ED-4DB2-BD59-A6C34878D82A}">
                    <a16:rowId xmlns:a16="http://schemas.microsoft.com/office/drawing/2014/main" val="1464010668"/>
                  </a:ext>
                </a:extLst>
              </a:tr>
            </a:tbl>
          </a:graphicData>
        </a:graphic>
      </p:graphicFrame>
      <p:sp>
        <p:nvSpPr>
          <p:cNvPr id="12" name="文本框 11">
            <a:extLst>
              <a:ext uri="{FF2B5EF4-FFF2-40B4-BE49-F238E27FC236}">
                <a16:creationId xmlns:a16="http://schemas.microsoft.com/office/drawing/2014/main" id="{5B8010CA-5E73-42E1-BBC0-5962FF544B72}"/>
              </a:ext>
            </a:extLst>
          </p:cNvPr>
          <p:cNvSpPr txBox="1"/>
          <p:nvPr/>
        </p:nvSpPr>
        <p:spPr>
          <a:xfrm>
            <a:off x="3747296" y="6097488"/>
            <a:ext cx="4980851" cy="461665"/>
          </a:xfrm>
          <a:prstGeom prst="rect">
            <a:avLst/>
          </a:prstGeom>
          <a:noFill/>
        </p:spPr>
        <p:txBody>
          <a:bodyPr wrap="none" rtlCol="0">
            <a:spAutoFit/>
          </a:bodyPr>
          <a:lstStyle/>
          <a:p>
            <a:r>
              <a:rPr lang="en-US" altLang="zh-CN" sz="2400" b="1" dirty="0"/>
              <a:t>Frequency of Letters-Original Text</a:t>
            </a:r>
          </a:p>
        </p:txBody>
      </p:sp>
    </p:spTree>
    <p:extLst>
      <p:ext uri="{BB962C8B-B14F-4D97-AF65-F5344CB8AC3E}">
        <p14:creationId xmlns:p14="http://schemas.microsoft.com/office/powerpoint/2010/main" val="10051062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6283465" cy="2123658"/>
            <a:chOff x="460236" y="529679"/>
            <a:chExt cx="6283465" cy="2123658"/>
          </a:xfrm>
        </p:grpSpPr>
        <p:sp>
          <p:nvSpPr>
            <p:cNvPr id="3" name="文本框 2">
              <a:extLst>
                <a:ext uri="{FF2B5EF4-FFF2-40B4-BE49-F238E27FC236}">
                  <a16:creationId xmlns:a16="http://schemas.microsoft.com/office/drawing/2014/main" id="{C522D410-DCC4-4FE8-997E-5C7355152616}"/>
                </a:ext>
              </a:extLst>
            </p:cNvPr>
            <p:cNvSpPr txBox="1"/>
            <p:nvPr/>
          </p:nvSpPr>
          <p:spPr>
            <a:xfrm>
              <a:off x="918413" y="529679"/>
              <a:ext cx="5825288" cy="2123658"/>
            </a:xfrm>
            <a:prstGeom prst="rect">
              <a:avLst/>
            </a:prstGeom>
            <a:noFill/>
          </p:spPr>
          <p:txBody>
            <a:bodyPr wrap="square" rtlCol="0">
              <a:spAutoFit/>
            </a:bodyPr>
            <a:lstStyle/>
            <a:p>
              <a:r>
                <a:rPr lang="en-US" altLang="zh-CN" sz="4400" b="1" dirty="0"/>
                <a:t>Transformation</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a:extLst>
              <a:ext uri="{FF2B5EF4-FFF2-40B4-BE49-F238E27FC236}">
                <a16:creationId xmlns:a16="http://schemas.microsoft.com/office/drawing/2014/main" id="{EB63D514-17FC-4E61-A76F-2E1FE7EBC7D1}"/>
              </a:ext>
            </a:extLst>
          </p:cNvPr>
          <p:cNvSpPr txBox="1"/>
          <p:nvPr/>
        </p:nvSpPr>
        <p:spPr>
          <a:xfrm>
            <a:off x="957324" y="2689936"/>
            <a:ext cx="8653604" cy="3693319"/>
          </a:xfrm>
          <a:prstGeom prst="rect">
            <a:avLst/>
          </a:prstGeom>
          <a:noFill/>
        </p:spPr>
        <p:txBody>
          <a:bodyPr wrap="square" rtlCol="0">
            <a:spAutoFit/>
          </a:bodyPr>
          <a:lstStyle/>
          <a:p>
            <a:pPr>
              <a:spcAft>
                <a:spcPts val="0"/>
              </a:spcAft>
            </a:pPr>
            <a:r>
              <a:rPr lang="en-AU" altLang="zh-CN" dirty="0">
                <a:solidFill>
                  <a:srgbClr val="000000"/>
                </a:solidFill>
                <a:latin typeface="等线" panose="02010600030101010101" pitchFamily="2" charset="-122"/>
                <a:ea typeface="宋体" panose="02010600030101010101" pitchFamily="2" charset="-122"/>
              </a:rPr>
              <a:t>ieefmrhseemsvtutfee</a:t>
            </a:r>
            <a:r>
              <a:rPr lang="en-AU" altLang="zh-CN" dirty="0">
                <a:solidFill>
                  <a:srgbClr val="FF0000"/>
                </a:solidFill>
                <a:latin typeface="等线" panose="02010600030101010101" pitchFamily="2" charset="-122"/>
                <a:ea typeface="宋体" panose="02010600030101010101" pitchFamily="2" charset="-122"/>
              </a:rPr>
              <a:t>hhhhh</a:t>
            </a:r>
            <a:r>
              <a:rPr lang="en-AU" altLang="zh-CN" dirty="0">
                <a:solidFill>
                  <a:srgbClr val="000000"/>
                </a:solidFill>
                <a:latin typeface="等线" panose="02010600030101010101" pitchFamily="2" charset="-122"/>
                <a:ea typeface="宋体" panose="02010600030101010101" pitchFamily="2" charset="-122"/>
              </a:rPr>
              <a:t>cnnccndrrtrsseggekefimrn</a:t>
            </a:r>
            <a:r>
              <a:rPr lang="en-AU" altLang="zh-CN" dirty="0">
                <a:solidFill>
                  <a:srgbClr val="FF0000"/>
                </a:solidFill>
                <a:latin typeface="等线" panose="02010600030101010101" pitchFamily="2" charset="-122"/>
                <a:ea typeface="宋体" panose="02010600030101010101" pitchFamily="2" charset="-122"/>
              </a:rPr>
              <a:t>ttt</a:t>
            </a:r>
            <a:r>
              <a:rPr lang="en-AU" altLang="zh-CN" dirty="0">
                <a:solidFill>
                  <a:srgbClr val="000000"/>
                </a:solidFill>
                <a:latin typeface="等线" panose="02010600030101010101" pitchFamily="2" charset="-122"/>
                <a:ea typeface="宋体" panose="02010600030101010101" pitchFamily="2" charset="-122"/>
              </a:rPr>
              <a:t>rrntypcreeeeewwgwterleeetehgegeghet</a:t>
            </a:r>
            <a:r>
              <a:rPr lang="en-AU" altLang="zh-CN" dirty="0">
                <a:solidFill>
                  <a:srgbClr val="FF0000"/>
                </a:solidFill>
                <a:latin typeface="等线" panose="02010600030101010101" pitchFamily="2" charset="-122"/>
                <a:ea typeface="宋体" panose="02010600030101010101" pitchFamily="2" charset="-122"/>
              </a:rPr>
              <a:t>mmmmmmmm</a:t>
            </a:r>
            <a:r>
              <a:rPr lang="en-AU" altLang="zh-CN" dirty="0">
                <a:solidFill>
                  <a:srgbClr val="000000"/>
                </a:solidFill>
                <a:latin typeface="等线" panose="02010600030101010101" pitchFamily="2" charset="-122"/>
                <a:ea typeface="宋体" panose="02010600030101010101" pitchFamily="2" charset="-122"/>
              </a:rPr>
              <a:t>eyoeeuusrnnennr</a:t>
            </a:r>
            <a:r>
              <a:rPr lang="en-AU" altLang="zh-CN" dirty="0">
                <a:solidFill>
                  <a:srgbClr val="FF0000"/>
                </a:solidFill>
                <a:latin typeface="等线" panose="02010600030101010101" pitchFamily="2" charset="-122"/>
                <a:ea typeface="宋体" panose="02010600030101010101" pitchFamily="2" charset="-122"/>
              </a:rPr>
              <a:t>yyyyy</a:t>
            </a:r>
            <a:r>
              <a:rPr lang="en-AU" altLang="zh-CN" dirty="0">
                <a:solidFill>
                  <a:srgbClr val="000000"/>
                </a:solidFill>
                <a:latin typeface="等线" panose="02010600030101010101" pitchFamily="2" charset="-122"/>
                <a:ea typeface="宋体" panose="02010600030101010101" pitchFamily="2" charset="-122"/>
              </a:rPr>
              <a:t>aaiandeanounkddinaiheeeinnrrrrrntonnaeenaenefdrrwlrrhnhwrcmrrbpcchhrrdllldrhrthmhbrrnrllmmmhgfcmgrhrvtdhllks</a:t>
            </a:r>
            <a:r>
              <a:rPr lang="en-AU" altLang="zh-CN" dirty="0">
                <a:solidFill>
                  <a:srgbClr val="FF0000"/>
                </a:solidFill>
                <a:latin typeface="等线" panose="02010600030101010101" pitchFamily="2" charset="-122"/>
                <a:ea typeface="宋体" panose="02010600030101010101" pitchFamily="2" charset="-122"/>
              </a:rPr>
              <a:t>gggg</a:t>
            </a:r>
            <a:r>
              <a:rPr lang="en-AU" altLang="zh-CN" dirty="0">
                <a:solidFill>
                  <a:srgbClr val="000000"/>
                </a:solidFill>
                <a:latin typeface="等线" panose="02010600030101010101" pitchFamily="2" charset="-122"/>
                <a:ea typeface="宋体" panose="02010600030101010101" pitchFamily="2" charset="-122"/>
              </a:rPr>
              <a:t>rrdmsmsrrbmh</a:t>
            </a:r>
            <a:r>
              <a:rPr lang="en-AU" altLang="zh-CN" dirty="0">
                <a:solidFill>
                  <a:srgbClr val="FF0000"/>
                </a:solidFill>
                <a:latin typeface="等线" panose="02010600030101010101" pitchFamily="2" charset="-122"/>
                <a:ea typeface="宋体" panose="02010600030101010101" pitchFamily="2" charset="-122"/>
              </a:rPr>
              <a:t>bbbbb</a:t>
            </a:r>
            <a:r>
              <a:rPr lang="en-AU" altLang="zh-CN" dirty="0">
                <a:solidFill>
                  <a:srgbClr val="000000"/>
                </a:solidFill>
                <a:latin typeface="等线" panose="02010600030101010101" pitchFamily="2" charset="-122"/>
                <a:ea typeface="宋体" panose="02010600030101010101" pitchFamily="2" charset="-122"/>
              </a:rPr>
              <a:t>htdhvgbgvvtgcbrhhrlnmcnrmtmcrmreohoroeeoeerfwewoonnnnnnnneonnnansiuurnnnnrnl</a:t>
            </a:r>
            <a:r>
              <a:rPr lang="en-AU" altLang="zh-CN" dirty="0">
                <a:solidFill>
                  <a:srgbClr val="FF0000"/>
                </a:solidFill>
                <a:latin typeface="等线" panose="02010600030101010101" pitchFamily="2" charset="-122"/>
                <a:ea typeface="宋体" panose="02010600030101010101" pitchFamily="2" charset="-122"/>
              </a:rPr>
              <a:t>nnnn</a:t>
            </a:r>
            <a:r>
              <a:rPr lang="en-AU" altLang="zh-CN" dirty="0">
                <a:solidFill>
                  <a:srgbClr val="000000"/>
                </a:solidFill>
                <a:latin typeface="等线" panose="02010600030101010101" pitchFamily="2" charset="-122"/>
                <a:ea typeface="宋体" panose="02010600030101010101" pitchFamily="2" charset="-122"/>
              </a:rPr>
              <a:t>icccccttatytts</a:t>
            </a:r>
            <a:r>
              <a:rPr lang="en-AU" altLang="zh-CN" dirty="0">
                <a:solidFill>
                  <a:srgbClr val="FF0000"/>
                </a:solidFill>
                <a:latin typeface="等线" panose="02010600030101010101" pitchFamily="2" charset="-122"/>
                <a:ea typeface="宋体" panose="02010600030101010101" pitchFamily="2" charset="-122"/>
              </a:rPr>
              <a:t>ttttttt</a:t>
            </a:r>
            <a:r>
              <a:rPr lang="en-AU" altLang="zh-CN" dirty="0">
                <a:solidFill>
                  <a:srgbClr val="000000"/>
                </a:solidFill>
                <a:latin typeface="等线" panose="02010600030101010101" pitchFamily="2" charset="-122"/>
                <a:ea typeface="宋体" panose="02010600030101010101" pitchFamily="2" charset="-122"/>
              </a:rPr>
              <a:t>strtwwttttwgctcgggedtaamnyshhsrftirtppppppytthhltpppttaeaasaadreyshttwhvvvtttdtswsssstrgsyaaloebplliiteeutiiiiofpneeelontrtrtnntturtreaaaaaeeadoaaeuoaaoodaogrgeioaimtttttfyseosyaauoiaao</a:t>
            </a:r>
            <a:r>
              <a:rPr lang="en-AU" altLang="zh-CN" dirty="0">
                <a:solidFill>
                  <a:srgbClr val="FF0000"/>
                </a:solidFill>
                <a:latin typeface="等线" panose="02010600030101010101" pitchFamily="2" charset="-122"/>
                <a:ea typeface="宋体" panose="02010600030101010101" pitchFamily="2" charset="-122"/>
              </a:rPr>
              <a:t>aaaaaaa</a:t>
            </a:r>
            <a:r>
              <a:rPr lang="en-AU" altLang="zh-CN" dirty="0">
                <a:solidFill>
                  <a:srgbClr val="000000"/>
                </a:solidFill>
                <a:latin typeface="等线" panose="02010600030101010101" pitchFamily="2" charset="-122"/>
                <a:ea typeface="宋体" panose="02010600030101010101" pitchFamily="2" charset="-122"/>
              </a:rPr>
              <a:t>does</a:t>
            </a:r>
            <a:r>
              <a:rPr lang="en-AU" altLang="zh-CN" dirty="0">
                <a:solidFill>
                  <a:srgbClr val="FF0000"/>
                </a:solidFill>
                <a:latin typeface="等线" panose="02010600030101010101" pitchFamily="2" charset="-122"/>
                <a:ea typeface="宋体" panose="02010600030101010101" pitchFamily="2" charset="-122"/>
              </a:rPr>
              <a:t>iiiiii</a:t>
            </a:r>
            <a:r>
              <a:rPr lang="en-AU" altLang="zh-CN" dirty="0">
                <a:solidFill>
                  <a:srgbClr val="000000"/>
                </a:solidFill>
                <a:latin typeface="等线" panose="02010600030101010101" pitchFamily="2" charset="-122"/>
                <a:ea typeface="宋体" panose="02010600030101010101" pitchFamily="2" charset="-122"/>
              </a:rPr>
              <a:t>aiiioo</a:t>
            </a:r>
            <a:r>
              <a:rPr lang="en-AU" altLang="zh-CN" dirty="0">
                <a:solidFill>
                  <a:srgbClr val="FF0000"/>
                </a:solidFill>
                <a:highlight>
                  <a:srgbClr val="FFFF00"/>
                </a:highlight>
                <a:latin typeface="等线" panose="02010600030101010101" pitchFamily="2" charset="-122"/>
                <a:ea typeface="宋体" panose="02010600030101010101" pitchFamily="2" charset="-122"/>
              </a:rPr>
              <a:t>iiiiiiiii</a:t>
            </a:r>
            <a:r>
              <a:rPr lang="en-AU" altLang="zh-CN" dirty="0">
                <a:solidFill>
                  <a:srgbClr val="000000"/>
                </a:solidFill>
                <a:latin typeface="等线" panose="02010600030101010101" pitchFamily="2" charset="-122"/>
                <a:ea typeface="宋体" panose="02010600030101010101" pitchFamily="2" charset="-122"/>
              </a:rPr>
              <a:t>deieoeineeddtieiaioieeeiaeeeeeatnosgegsesonvssssrhp$perlrptbldddddommlnnttmfflfftiosbsmrooffootlhsnngyyrssyiyrrrnree</a:t>
            </a:r>
            <a:r>
              <a:rPr lang="en-AU" altLang="zh-CN" dirty="0">
                <a:solidFill>
                  <a:srgbClr val="FF0000"/>
                </a:solidFill>
                <a:highlight>
                  <a:srgbClr val="FFFF00"/>
                </a:highlight>
                <a:latin typeface="等线" panose="02010600030101010101" pitchFamily="2" charset="-122"/>
                <a:ea typeface="宋体" panose="02010600030101010101" pitchFamily="2" charset="-122"/>
              </a:rPr>
              <a:t>ppppppppp</a:t>
            </a:r>
            <a:r>
              <a:rPr lang="en-AU" altLang="zh-CN" dirty="0">
                <a:solidFill>
                  <a:srgbClr val="000000"/>
                </a:solidFill>
                <a:latin typeface="等线" panose="02010600030101010101" pitchFamily="2" charset="-122"/>
                <a:ea typeface="宋体" panose="02010600030101010101" pitchFamily="2" charset="-122"/>
              </a:rPr>
              <a:t>rmuiu</a:t>
            </a:r>
            <a:r>
              <a:rPr lang="en-AU" altLang="zh-CN" dirty="0">
                <a:solidFill>
                  <a:srgbClr val="FF0000"/>
                </a:solidFill>
                <a:highlight>
                  <a:srgbClr val="FFFF00"/>
                </a:highlight>
                <a:latin typeface="等线" panose="02010600030101010101" pitchFamily="2" charset="-122"/>
                <a:ea typeface="宋体" panose="02010600030101010101" pitchFamily="2" charset="-122"/>
              </a:rPr>
              <a:t>aaaaaaaaa</a:t>
            </a:r>
            <a:r>
              <a:rPr lang="en-AU" altLang="zh-CN" dirty="0">
                <a:solidFill>
                  <a:srgbClr val="000000"/>
                </a:solidFill>
                <a:latin typeface="等线" panose="02010600030101010101" pitchFamily="2" charset="-122"/>
                <a:ea typeface="宋体" panose="02010600030101010101" pitchFamily="2" charset="-122"/>
              </a:rPr>
              <a:t>ehadtteegyeaua</a:t>
            </a:r>
            <a:r>
              <a:rPr lang="en-AU" altLang="zh-CN" dirty="0">
                <a:solidFill>
                  <a:srgbClr val="FF0000"/>
                </a:solidFill>
                <a:latin typeface="等线" panose="02010600030101010101" pitchFamily="2" charset="-122"/>
                <a:ea typeface="宋体" panose="02010600030101010101" pitchFamily="2" charset="-122"/>
              </a:rPr>
              <a:t>eeeee</a:t>
            </a:r>
            <a:r>
              <a:rPr lang="en-AU" altLang="zh-CN" dirty="0">
                <a:solidFill>
                  <a:srgbClr val="000000"/>
                </a:solidFill>
                <a:latin typeface="等线" panose="02010600030101010101" pitchFamily="2" charset="-122"/>
                <a:ea typeface="宋体" panose="02010600030101010101" pitchFamily="2" charset="-122"/>
              </a:rPr>
              <a:t>ooaodtto</a:t>
            </a:r>
            <a:r>
              <a:rPr lang="en-AU" altLang="zh-CN" dirty="0">
                <a:solidFill>
                  <a:srgbClr val="FF0000"/>
                </a:solidFill>
                <a:latin typeface="等线" panose="02010600030101010101" pitchFamily="2" charset="-122"/>
                <a:ea typeface="宋体" panose="02010600030101010101" pitchFamily="2" charset="-122"/>
              </a:rPr>
              <a:t>eeee</a:t>
            </a:r>
            <a:r>
              <a:rPr lang="en-AU" altLang="zh-CN" dirty="0">
                <a:solidFill>
                  <a:srgbClr val="000000"/>
                </a:solidFill>
                <a:latin typeface="等线" panose="02010600030101010101" pitchFamily="2" charset="-122"/>
                <a:ea typeface="宋体" panose="02010600030101010101" pitchFamily="2" charset="-122"/>
              </a:rPr>
              <a:t>ouiooodopooogeuooehoueeaoeeftorwrrrrueooooieooeuoooooatneaanriiieahtisseareiiiiilardadrfsswfedyeeiikaaoiouiwogssurrnadgenilhattcaromlntnrdgrydiooyrnsss</a:t>
            </a:r>
            <a:r>
              <a:rPr lang="en-AU" altLang="zh-CN" dirty="0">
                <a:solidFill>
                  <a:srgbClr val="FF0000"/>
                </a:solidFill>
                <a:latin typeface="等线" panose="02010600030101010101" pitchFamily="2" charset="-122"/>
                <a:ea typeface="宋体" panose="02010600030101010101" pitchFamily="2" charset="-122"/>
              </a:rPr>
              <a:t>aaaaa</a:t>
            </a:r>
            <a:r>
              <a:rPr lang="en-AU" altLang="zh-CN" dirty="0">
                <a:solidFill>
                  <a:srgbClr val="000000"/>
                </a:solidFill>
                <a:latin typeface="等线" panose="02010600030101010101" pitchFamily="2" charset="-122"/>
                <a:ea typeface="宋体" panose="02010600030101010101" pitchFamily="2" charset="-122"/>
              </a:rPr>
              <a:t>iacgrrhsscnnnnnaaaaaatsiiiwnnnnsmiouuhsiqoosooorldetssocpcrombwieoeeeestieddooeynieroeoon</a:t>
            </a:r>
            <a:r>
              <a:rPr lang="en-AU" altLang="zh-CN" dirty="0">
                <a:solidFill>
                  <a:srgbClr val="FF0000"/>
                </a:solidFill>
                <a:latin typeface="等线" panose="02010600030101010101" pitchFamily="2" charset="-122"/>
                <a:ea typeface="宋体" panose="02010600030101010101" pitchFamily="2" charset="-122"/>
              </a:rPr>
              <a:t>mmmmmmm</a:t>
            </a:r>
            <a:r>
              <a:rPr lang="en-AU" altLang="zh-CN" dirty="0">
                <a:solidFill>
                  <a:srgbClr val="000000"/>
                </a:solidFill>
                <a:latin typeface="等线" panose="02010600030101010101" pitchFamily="2" charset="-122"/>
                <a:ea typeface="宋体" panose="02010600030101010101" pitchFamily="2" charset="-122"/>
              </a:rPr>
              <a:t>ldllllyyyrlmllrlll</a:t>
            </a:r>
          </a:p>
        </p:txBody>
      </p:sp>
      <p:sp>
        <p:nvSpPr>
          <p:cNvPr id="8" name="文本框 7">
            <a:extLst>
              <a:ext uri="{FF2B5EF4-FFF2-40B4-BE49-F238E27FC236}">
                <a16:creationId xmlns:a16="http://schemas.microsoft.com/office/drawing/2014/main" id="{982C8754-74FF-4A9D-98E5-5B96C51C3DC3}"/>
              </a:ext>
            </a:extLst>
          </p:cNvPr>
          <p:cNvSpPr txBox="1"/>
          <p:nvPr/>
        </p:nvSpPr>
        <p:spPr>
          <a:xfrm>
            <a:off x="947596" y="1567530"/>
            <a:ext cx="5428089" cy="830997"/>
          </a:xfrm>
          <a:prstGeom prst="rect">
            <a:avLst/>
          </a:prstGeom>
          <a:noFill/>
        </p:spPr>
        <p:txBody>
          <a:bodyPr wrap="none" rtlCol="0">
            <a:spAutoFit/>
          </a:bodyPr>
          <a:lstStyle/>
          <a:p>
            <a:r>
              <a:rPr lang="en-US" altLang="zh-CN" sz="2400" b="1" dirty="0"/>
              <a:t>162 letters repeat 477 times in total</a:t>
            </a:r>
          </a:p>
          <a:p>
            <a:r>
              <a:rPr lang="en-US" altLang="zh-CN" sz="2400" b="1" dirty="0"/>
              <a:t>Max number of repeats: 9 (a, </a:t>
            </a:r>
            <a:r>
              <a:rPr lang="en-US" altLang="zh-CN" sz="2400" b="1" dirty="0" err="1"/>
              <a:t>i</a:t>
            </a:r>
            <a:r>
              <a:rPr lang="en-US" altLang="zh-CN" sz="2400" b="1" dirty="0"/>
              <a:t>, and p)</a:t>
            </a:r>
            <a:endParaRPr lang="zh-CN" altLang="en-US" sz="2400" b="1" dirty="0"/>
          </a:p>
        </p:txBody>
      </p:sp>
      <p:sp>
        <p:nvSpPr>
          <p:cNvPr id="9" name="文本框 8">
            <a:extLst>
              <a:ext uri="{FF2B5EF4-FFF2-40B4-BE49-F238E27FC236}">
                <a16:creationId xmlns:a16="http://schemas.microsoft.com/office/drawing/2014/main" id="{FE6279E9-5F17-4407-B999-61218E891B75}"/>
              </a:ext>
            </a:extLst>
          </p:cNvPr>
          <p:cNvSpPr txBox="1"/>
          <p:nvPr/>
        </p:nvSpPr>
        <p:spPr>
          <a:xfrm>
            <a:off x="9698482" y="2794753"/>
            <a:ext cx="2367058"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dirty="0">
                <a:solidFill>
                  <a:srgbClr val="FF0000"/>
                </a:solidFill>
              </a:rPr>
              <a:t>red</a:t>
            </a:r>
            <a:r>
              <a:rPr lang="en-US" altLang="zh-CN" dirty="0"/>
              <a:t>: some continuous      repeated sequences</a:t>
            </a:r>
          </a:p>
          <a:p>
            <a:endParaRPr lang="en-US" altLang="zh-CN" dirty="0"/>
          </a:p>
          <a:p>
            <a:r>
              <a:rPr lang="en-US" altLang="zh-CN" dirty="0">
                <a:highlight>
                  <a:srgbClr val="FFFF00"/>
                </a:highlight>
              </a:rPr>
              <a:t>yellow</a:t>
            </a:r>
            <a:r>
              <a:rPr lang="en-US" altLang="zh-CN" dirty="0"/>
              <a:t>: sequences with the max number of repeats</a:t>
            </a:r>
            <a:endParaRPr lang="zh-CN" altLang="en-US" dirty="0"/>
          </a:p>
        </p:txBody>
      </p:sp>
    </p:spTree>
    <p:extLst>
      <p:ext uri="{BB962C8B-B14F-4D97-AF65-F5344CB8AC3E}">
        <p14:creationId xmlns:p14="http://schemas.microsoft.com/office/powerpoint/2010/main" val="37070777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6283465" cy="1446550"/>
            <a:chOff x="460236" y="529679"/>
            <a:chExt cx="6283465" cy="1446550"/>
          </a:xfrm>
        </p:grpSpPr>
        <p:sp>
          <p:nvSpPr>
            <p:cNvPr id="3" name="文本框 2">
              <a:extLst>
                <a:ext uri="{FF2B5EF4-FFF2-40B4-BE49-F238E27FC236}">
                  <a16:creationId xmlns:a16="http://schemas.microsoft.com/office/drawing/2014/main" id="{C522D410-DCC4-4FE8-997E-5C7355152616}"/>
                </a:ext>
              </a:extLst>
            </p:cNvPr>
            <p:cNvSpPr txBox="1"/>
            <p:nvPr/>
          </p:nvSpPr>
          <p:spPr>
            <a:xfrm>
              <a:off x="918413" y="529679"/>
              <a:ext cx="5825288" cy="1446550"/>
            </a:xfrm>
            <a:prstGeom prst="rect">
              <a:avLst/>
            </a:prstGeom>
            <a:noFill/>
          </p:spPr>
          <p:txBody>
            <a:bodyPr wrap="square" rtlCol="0">
              <a:spAutoFit/>
            </a:bodyPr>
            <a:lstStyle/>
            <a:p>
              <a:r>
                <a:rPr lang="en-US" altLang="zh-CN" sz="4400" b="1" dirty="0"/>
                <a:t>Distribution of Splits</a:t>
              </a:r>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文本框 26">
            <a:extLst>
              <a:ext uri="{FF2B5EF4-FFF2-40B4-BE49-F238E27FC236}">
                <a16:creationId xmlns:a16="http://schemas.microsoft.com/office/drawing/2014/main" id="{FCA70D13-B8D4-4E55-B5CD-6DA1A08FDBC0}"/>
              </a:ext>
            </a:extLst>
          </p:cNvPr>
          <p:cNvSpPr txBox="1"/>
          <p:nvPr/>
        </p:nvSpPr>
        <p:spPr>
          <a:xfrm>
            <a:off x="947596" y="1464890"/>
            <a:ext cx="8218917" cy="461665"/>
          </a:xfrm>
          <a:prstGeom prst="rect">
            <a:avLst/>
          </a:prstGeom>
          <a:noFill/>
        </p:spPr>
        <p:txBody>
          <a:bodyPr wrap="none" rtlCol="0">
            <a:spAutoFit/>
          </a:bodyPr>
          <a:lstStyle/>
          <a:p>
            <a:r>
              <a:rPr lang="en-US" altLang="zh-CN" sz="2400" b="1" dirty="0"/>
              <a:t>Only consider splits with more than one letters in a row.</a:t>
            </a:r>
            <a:endParaRPr lang="zh-CN" altLang="en-US" sz="2400" b="1" dirty="0"/>
          </a:p>
        </p:txBody>
      </p:sp>
      <p:pic>
        <p:nvPicPr>
          <p:cNvPr id="8" name="图片 7">
            <a:extLst>
              <a:ext uri="{FF2B5EF4-FFF2-40B4-BE49-F238E27FC236}">
                <a16:creationId xmlns:a16="http://schemas.microsoft.com/office/drawing/2014/main" id="{B8AFCA1C-E2A3-46B9-B128-F27961816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14" y="1945010"/>
            <a:ext cx="5852172" cy="4389129"/>
          </a:xfrm>
          <a:prstGeom prst="rect">
            <a:avLst/>
          </a:prstGeom>
        </p:spPr>
      </p:pic>
      <p:pic>
        <p:nvPicPr>
          <p:cNvPr id="11" name="图片 10">
            <a:extLst>
              <a:ext uri="{FF2B5EF4-FFF2-40B4-BE49-F238E27FC236}">
                <a16:creationId xmlns:a16="http://schemas.microsoft.com/office/drawing/2014/main" id="{EF4D53C5-8154-40AB-8C2A-90DF17CDF1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6865" y="1963529"/>
            <a:ext cx="5852172" cy="4389129"/>
          </a:xfrm>
          <a:prstGeom prst="rect">
            <a:avLst/>
          </a:prstGeom>
        </p:spPr>
      </p:pic>
    </p:spTree>
    <p:extLst>
      <p:ext uri="{BB962C8B-B14F-4D97-AF65-F5344CB8AC3E}">
        <p14:creationId xmlns:p14="http://schemas.microsoft.com/office/powerpoint/2010/main" val="7848431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6283465" cy="1446550"/>
            <a:chOff x="460236" y="529679"/>
            <a:chExt cx="6283465" cy="1446550"/>
          </a:xfrm>
        </p:grpSpPr>
        <p:sp>
          <p:nvSpPr>
            <p:cNvPr id="3" name="文本框 2">
              <a:extLst>
                <a:ext uri="{FF2B5EF4-FFF2-40B4-BE49-F238E27FC236}">
                  <a16:creationId xmlns:a16="http://schemas.microsoft.com/office/drawing/2014/main" id="{C522D410-DCC4-4FE8-997E-5C7355152616}"/>
                </a:ext>
              </a:extLst>
            </p:cNvPr>
            <p:cNvSpPr txBox="1"/>
            <p:nvPr/>
          </p:nvSpPr>
          <p:spPr>
            <a:xfrm>
              <a:off x="918413" y="529679"/>
              <a:ext cx="5825288" cy="1446550"/>
            </a:xfrm>
            <a:prstGeom prst="rect">
              <a:avLst/>
            </a:prstGeom>
            <a:noFill/>
          </p:spPr>
          <p:txBody>
            <a:bodyPr wrap="square" rtlCol="0">
              <a:spAutoFit/>
            </a:bodyPr>
            <a:lstStyle/>
            <a:p>
              <a:r>
                <a:rPr lang="en-US" altLang="zh-CN" sz="4400" b="1" dirty="0"/>
                <a:t>Distribution of Splits</a:t>
              </a:r>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a:extLst>
              <a:ext uri="{FF2B5EF4-FFF2-40B4-BE49-F238E27FC236}">
                <a16:creationId xmlns:a16="http://schemas.microsoft.com/office/drawing/2014/main" id="{F139B1FF-82D5-4AC9-B01E-A85294896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771" y="1926835"/>
            <a:ext cx="5852172" cy="4389129"/>
          </a:xfrm>
          <a:prstGeom prst="rect">
            <a:avLst/>
          </a:prstGeom>
        </p:spPr>
      </p:pic>
      <p:pic>
        <p:nvPicPr>
          <p:cNvPr id="15" name="图片 14">
            <a:extLst>
              <a:ext uri="{FF2B5EF4-FFF2-40B4-BE49-F238E27FC236}">
                <a16:creationId xmlns:a16="http://schemas.microsoft.com/office/drawing/2014/main" id="{3B3364F1-ECDE-477F-BFFC-BFC91DE40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9705" y="1926835"/>
            <a:ext cx="5852172" cy="4389129"/>
          </a:xfrm>
          <a:prstGeom prst="rect">
            <a:avLst/>
          </a:prstGeom>
        </p:spPr>
      </p:pic>
    </p:spTree>
    <p:extLst>
      <p:ext uri="{BB962C8B-B14F-4D97-AF65-F5344CB8AC3E}">
        <p14:creationId xmlns:p14="http://schemas.microsoft.com/office/powerpoint/2010/main" val="1591689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9131633" cy="2123658"/>
            <a:chOff x="460236" y="529679"/>
            <a:chExt cx="9131633" cy="2123658"/>
          </a:xfrm>
        </p:grpSpPr>
        <p:sp>
          <p:nvSpPr>
            <p:cNvPr id="3" name="文本框 2">
              <a:extLst>
                <a:ext uri="{FF2B5EF4-FFF2-40B4-BE49-F238E27FC236}">
                  <a16:creationId xmlns:a16="http://schemas.microsoft.com/office/drawing/2014/main" id="{C522D410-DCC4-4FE8-997E-5C7355152616}"/>
                </a:ext>
              </a:extLst>
            </p:cNvPr>
            <p:cNvSpPr txBox="1"/>
            <p:nvPr/>
          </p:nvSpPr>
          <p:spPr>
            <a:xfrm>
              <a:off x="918411" y="529679"/>
              <a:ext cx="8673458" cy="2123658"/>
            </a:xfrm>
            <a:prstGeom prst="rect">
              <a:avLst/>
            </a:prstGeom>
            <a:noFill/>
          </p:spPr>
          <p:txBody>
            <a:bodyPr wrap="square" rtlCol="0">
              <a:spAutoFit/>
            </a:bodyPr>
            <a:lstStyle/>
            <a:p>
              <a:r>
                <a:rPr lang="en-US" altLang="zh-CN" sz="4400" b="1" dirty="0"/>
                <a:t>Compressed Text</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a:extLst>
              <a:ext uri="{FF2B5EF4-FFF2-40B4-BE49-F238E27FC236}">
                <a16:creationId xmlns:a16="http://schemas.microsoft.com/office/drawing/2014/main" id="{A910D683-58D7-476E-9FDB-A5E7A99902BF}"/>
              </a:ext>
            </a:extLst>
          </p:cNvPr>
          <p:cNvSpPr txBox="1"/>
          <p:nvPr/>
        </p:nvSpPr>
        <p:spPr>
          <a:xfrm>
            <a:off x="6122863" y="1968392"/>
            <a:ext cx="5850834" cy="3754874"/>
          </a:xfrm>
          <a:prstGeom prst="rect">
            <a:avLst/>
          </a:prstGeom>
          <a:noFill/>
        </p:spPr>
        <p:txBody>
          <a:bodyPr wrap="square" rtlCol="0">
            <a:spAutoFit/>
          </a:bodyPr>
          <a:lstStyle/>
          <a:p>
            <a:r>
              <a:rPr lang="en-US" altLang="zh-CN" sz="1400" dirty="0"/>
              <a:t>[1,2,1,1,1,1,1,2,1,1,1,1,1,1,1,2,5,1,2,2,1,1,2,1,1,2,1,2,1,1,1,1,1,1,1,1,3,2,1,1,1,1,1,1,5,2,1,1,1,1,1,1,3,1,1,1,1,1,1,1,1,1,1,1,8,1,1,1,2,2,1,1,2,1,2,1,5,2,1,1,1,1,1,1,1,1,1,1,1,2,1,1,1,1,1,3,1,2,5,1,1,1,2,1,2,1,1,1,1,1,1,1,2,1,1,2,1,1,1,1,1,1,1,2,1,1,2,2,2,1,3,1,1,1,1,1,1,1,1,1,2,1,1,2,3,1,1,1,1,1,1,1,1,1,1,1,1,1,2,1,1,4,2,1,1,1,1,1,2,1,1,1,5,1,1,1,1,1,1,1,1,2,1,1,1,1,1,2,1,1,1,1,1,1,1,1,1,1,1,1,1,1,1,1,1,1,1,1,2,1,2,1,1,1,1,1,2,8,1,1,3,1,1,1,1,2,1,4,1,1,1,4,1,5,2,1,1,1,2,1,7,1,1,1,1,2,4,1,1,1,1,1,3,1,1,1,2,1,1,1,1,2,1,1,1,1,1,1,1,6,1,2,2,1,1,3,2,1,1,2,1,2,1,1,1,1,1,1,2,1,1,3,3,1,1,1,1,4,1,1,1,1,1,2,1,1,1,1,1,2,2,1,2,1,1,4,1,1,1,1,3,1,1,1,1,1,1,1,1,2,2,1,1,1,1,1,5,2,1,1,1,2,1,1,1,2,2,1,1,1,1,1,1,1,1,1,1,1,1,5,1,1,1,1,1,1,1,2,1,1,1,2,1,7,1,1,1,1,6,1,3,2,</a:t>
            </a:r>
            <a:r>
              <a:rPr lang="en-US" altLang="zh-CN" sz="1400" dirty="0">
                <a:highlight>
                  <a:srgbClr val="FFFF00"/>
                </a:highlight>
              </a:rPr>
              <a:t>9</a:t>
            </a:r>
            <a:r>
              <a:rPr lang="en-US" altLang="zh-CN" sz="1400" dirty="0"/>
              <a:t>,1,1,1,1,1,1,1,1,2,2,1,1,1,1,1,1,1,1,3,1,1,5,1,1,1,1,1,1,1,1,1,1,1,1,1,1,4,1,1,1,1,1,1,1,1,1,1,1,1,1,5,1,2,1,2,2,1,2,1,2,1,1,1,1,1,1,1,1,2,2,2,1,1,1,1,2,1,2,1,2,1,1,1,3,1,1,2,</a:t>
            </a:r>
            <a:r>
              <a:rPr lang="en-US" altLang="zh-CN" sz="1400" dirty="0">
                <a:highlight>
                  <a:srgbClr val="FFFF00"/>
                </a:highlight>
              </a:rPr>
              <a:t>9</a:t>
            </a:r>
            <a:r>
              <a:rPr lang="en-US" altLang="zh-CN" sz="1400" dirty="0"/>
              <a:t>,1,1,1,1,1,</a:t>
            </a:r>
            <a:r>
              <a:rPr lang="en-US" altLang="zh-CN" sz="1400" dirty="0">
                <a:highlight>
                  <a:srgbClr val="FFFF00"/>
                </a:highlight>
              </a:rPr>
              <a:t>9</a:t>
            </a:r>
            <a:r>
              <a:rPr lang="en-US" altLang="zh-CN" sz="1400" dirty="0"/>
              <a:t>,1,1,1,1,2,2,1,1,1,1,1,1,5,2,1,1,1,2,1,4,1,1,1,3,1,1,1,3,1,1,1,2,1,1,1,1,2,1,1,2,1,1,1,1,1,4,1,1,4,1,1,2,1,1,5,1,1,1,1,2,1,1,3,1,1,1,1,1,2,1,1,1,1,5,1,1,1,1,1,1,1,1,2,1,1,1,1,1,2,2,1,2,1,1,1,1,1,1,1,1,2,1,2,1,1,1,1,1,1,1,1,1,1,2,1,1,1,1,1,1,1,1,1,1,1,1,1,1,1,1,2,1,1,1,3,5,1,1,1,1,2,1,2,1,5,6,1,1,3,1,4,1,1,1,1,2,1,1,1,1,2,1,3,1,1,1,1,1,2,1,1,1,1,1,1,1,1,1,1,1,1,4,1,1,1,1,2,2,1,1,1,1,1,1,1,1,2,1,7,1,1,4,3,1,1,1,2,1,3]</a:t>
            </a:r>
          </a:p>
        </p:txBody>
      </p:sp>
      <p:sp>
        <p:nvSpPr>
          <p:cNvPr id="9" name="文本框 8">
            <a:extLst>
              <a:ext uri="{FF2B5EF4-FFF2-40B4-BE49-F238E27FC236}">
                <a16:creationId xmlns:a16="http://schemas.microsoft.com/office/drawing/2014/main" id="{692172C9-A8FA-471E-94C6-9D5B960D2012}"/>
              </a:ext>
            </a:extLst>
          </p:cNvPr>
          <p:cNvSpPr txBox="1"/>
          <p:nvPr/>
        </p:nvSpPr>
        <p:spPr>
          <a:xfrm>
            <a:off x="953049" y="2709003"/>
            <a:ext cx="5169814" cy="3539430"/>
          </a:xfrm>
          <a:prstGeom prst="rect">
            <a:avLst/>
          </a:prstGeom>
          <a:noFill/>
        </p:spPr>
        <p:txBody>
          <a:bodyPr wrap="square" rtlCol="0">
            <a:spAutoFit/>
          </a:bodyPr>
          <a:lstStyle/>
          <a:p>
            <a:r>
              <a:rPr lang="en-US" altLang="zh-CN" sz="1600" dirty="0"/>
              <a:t>iefmrhsemsvtutfehcncndrtrsegekefimrntrntypcrewgwterletehgegeghetmeyoeusrnenryaiandeanounkdinaiheinrntonaenaenefdrwlrhnhwrcmrbpchrdldrhrthmhbrnrlmhgfcmgrhrvtdhlksgrdmsmsrbmhbhtdhvgbgvtgcbrhrlnmcnrmtmcrmreohoroeoerfwewoneonansiurnrnlnictatytststrtwtwgctcgedtamnyshsrftirtpythltptaeasadreyshtwhvtdtswstrgsyaloebpliteutiofpnelontrtrtnturtreaeadoaeuoaodaogrgeioaimtfyseosyauoiaoadoesiaio</a:t>
            </a:r>
            <a:r>
              <a:rPr lang="en-US" altLang="zh-CN" sz="1600" dirty="0">
                <a:highlight>
                  <a:srgbClr val="FFFF00"/>
                </a:highlight>
              </a:rPr>
              <a:t>i</a:t>
            </a:r>
            <a:r>
              <a:rPr lang="en-US" altLang="zh-CN" sz="1600" dirty="0"/>
              <a:t>deieoeinedtieiaioieiaeatnosgegsesonvsrhp$perlrptbldomlntmflftiosbsmrofotlhsngyrsyiyrnre</a:t>
            </a:r>
            <a:r>
              <a:rPr lang="en-US" altLang="zh-CN" sz="1600" dirty="0">
                <a:highlight>
                  <a:srgbClr val="FFFF00"/>
                </a:highlight>
              </a:rPr>
              <a:t>p</a:t>
            </a:r>
            <a:r>
              <a:rPr lang="en-US" altLang="zh-CN" sz="1600" dirty="0"/>
              <a:t>rmuiu</a:t>
            </a:r>
            <a:r>
              <a:rPr lang="en-US" altLang="zh-CN" sz="1600" dirty="0">
                <a:highlight>
                  <a:srgbClr val="FFFF00"/>
                </a:highlight>
              </a:rPr>
              <a:t>a</a:t>
            </a:r>
            <a:r>
              <a:rPr lang="en-US" altLang="zh-CN" sz="1600" dirty="0"/>
              <a:t>ehadtegyeauaeoaodtoeouiodopogeuoehoueaoeftorwrueoieoeuoatneanrieahtiseareilardadrfswfedyeikaoiouiwogsurnadgenilhatcaromlntnrdgrydioyrnsaiacgrhscnatsiwnsmiouhsiqosorldetsocpcrombwieoestiedoeynieroeonmldlyrlmlrl</a:t>
            </a:r>
          </a:p>
        </p:txBody>
      </p:sp>
      <p:sp>
        <p:nvSpPr>
          <p:cNvPr id="12" name="文本框 11">
            <a:extLst>
              <a:ext uri="{FF2B5EF4-FFF2-40B4-BE49-F238E27FC236}">
                <a16:creationId xmlns:a16="http://schemas.microsoft.com/office/drawing/2014/main" id="{67200E05-9F35-4BF1-A29D-5989E08FD9DD}"/>
              </a:ext>
            </a:extLst>
          </p:cNvPr>
          <p:cNvSpPr txBox="1"/>
          <p:nvPr/>
        </p:nvSpPr>
        <p:spPr>
          <a:xfrm>
            <a:off x="953049" y="1460319"/>
            <a:ext cx="3982180" cy="1569660"/>
          </a:xfrm>
          <a:prstGeom prst="rect">
            <a:avLst/>
          </a:prstGeom>
          <a:noFill/>
        </p:spPr>
        <p:txBody>
          <a:bodyPr wrap="none" rtlCol="0">
            <a:spAutoFit/>
          </a:bodyPr>
          <a:lstStyle/>
          <a:p>
            <a:r>
              <a:rPr lang="en-US" altLang="zh-CN" sz="2400" b="1" dirty="0"/>
              <a:t>String</a:t>
            </a:r>
          </a:p>
          <a:p>
            <a:r>
              <a:rPr lang="en-US" altLang="zh-CN" sz="2400" b="1" dirty="0"/>
              <a:t># letters: 686</a:t>
            </a:r>
          </a:p>
          <a:p>
            <a:r>
              <a:rPr lang="en-US" altLang="zh-CN" sz="2400" b="1" dirty="0"/>
              <a:t>Compression factor: 68.53%</a:t>
            </a:r>
          </a:p>
          <a:p>
            <a:endParaRPr lang="zh-CN" altLang="en-US" sz="2400" b="1" dirty="0"/>
          </a:p>
        </p:txBody>
      </p:sp>
      <p:sp>
        <p:nvSpPr>
          <p:cNvPr id="13" name="文本框 12">
            <a:extLst>
              <a:ext uri="{FF2B5EF4-FFF2-40B4-BE49-F238E27FC236}">
                <a16:creationId xmlns:a16="http://schemas.microsoft.com/office/drawing/2014/main" id="{44640FC9-F815-4EB6-94BB-DECD01770FDE}"/>
              </a:ext>
            </a:extLst>
          </p:cNvPr>
          <p:cNvSpPr txBox="1"/>
          <p:nvPr/>
        </p:nvSpPr>
        <p:spPr>
          <a:xfrm>
            <a:off x="6122457" y="1460319"/>
            <a:ext cx="1483098" cy="461665"/>
          </a:xfrm>
          <a:prstGeom prst="rect">
            <a:avLst/>
          </a:prstGeom>
          <a:noFill/>
        </p:spPr>
        <p:txBody>
          <a:bodyPr wrap="none" rtlCol="0">
            <a:spAutoFit/>
          </a:bodyPr>
          <a:lstStyle/>
          <a:p>
            <a:r>
              <a:rPr lang="en-US" altLang="zh-CN" sz="2400" b="1" dirty="0"/>
              <a:t># repeats</a:t>
            </a:r>
            <a:endParaRPr lang="zh-CN" altLang="en-US" sz="2400" b="1" dirty="0"/>
          </a:p>
        </p:txBody>
      </p:sp>
    </p:spTree>
    <p:extLst>
      <p:ext uri="{BB962C8B-B14F-4D97-AF65-F5344CB8AC3E}">
        <p14:creationId xmlns:p14="http://schemas.microsoft.com/office/powerpoint/2010/main" val="20706392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60BE9670-6C55-4A10-8491-A83A86889A11}"/>
              </a:ext>
            </a:extLst>
          </p:cNvPr>
          <p:cNvGrpSpPr/>
          <p:nvPr/>
        </p:nvGrpSpPr>
        <p:grpSpPr>
          <a:xfrm>
            <a:off x="460236" y="529679"/>
            <a:ext cx="6283465" cy="2123658"/>
            <a:chOff x="460236" y="529679"/>
            <a:chExt cx="6283465" cy="2123658"/>
          </a:xfrm>
        </p:grpSpPr>
        <p:sp>
          <p:nvSpPr>
            <p:cNvPr id="3" name="文本框 2">
              <a:extLst>
                <a:ext uri="{FF2B5EF4-FFF2-40B4-BE49-F238E27FC236}">
                  <a16:creationId xmlns:a16="http://schemas.microsoft.com/office/drawing/2014/main" id="{7AB6AA45-12D0-46C5-95DE-530C82757B1D}"/>
                </a:ext>
              </a:extLst>
            </p:cNvPr>
            <p:cNvSpPr txBox="1"/>
            <p:nvPr/>
          </p:nvSpPr>
          <p:spPr>
            <a:xfrm>
              <a:off x="918413" y="529679"/>
              <a:ext cx="5825288" cy="2123658"/>
            </a:xfrm>
            <a:prstGeom prst="rect">
              <a:avLst/>
            </a:prstGeom>
            <a:noFill/>
          </p:spPr>
          <p:txBody>
            <a:bodyPr wrap="square" rtlCol="0">
              <a:spAutoFit/>
            </a:bodyPr>
            <a:lstStyle/>
            <a:p>
              <a:r>
                <a:rPr lang="en-US" altLang="zh-CN" sz="4400" b="1" dirty="0"/>
                <a:t>Histogram</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E597A0DE-7C0F-4946-92C6-7F48578FFB8F}"/>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9884D9AA-79A7-4050-B27D-8493440DA4B9}"/>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id="{735BBBFA-3B69-4180-9352-00D284B6390F}"/>
              </a:ext>
            </a:extLst>
          </p:cNvPr>
          <p:cNvSpPr txBox="1"/>
          <p:nvPr/>
        </p:nvSpPr>
        <p:spPr>
          <a:xfrm>
            <a:off x="1530228" y="1412773"/>
            <a:ext cx="9616735" cy="461665"/>
          </a:xfrm>
          <a:prstGeom prst="rect">
            <a:avLst/>
          </a:prstGeom>
          <a:noFill/>
        </p:spPr>
        <p:txBody>
          <a:bodyPr wrap="none" rtlCol="0">
            <a:spAutoFit/>
          </a:bodyPr>
          <a:lstStyle/>
          <a:p>
            <a:r>
              <a:rPr lang="en-US" altLang="zh-CN" sz="2400" b="1" dirty="0"/>
              <a:t>Number of Repeats for the First 80 Letters in the Compressed Text</a:t>
            </a:r>
            <a:endParaRPr lang="zh-CN" altLang="en-US" sz="2400" b="1" dirty="0"/>
          </a:p>
        </p:txBody>
      </p:sp>
      <p:pic>
        <p:nvPicPr>
          <p:cNvPr id="7" name="图片 6">
            <a:extLst>
              <a:ext uri="{FF2B5EF4-FFF2-40B4-BE49-F238E27FC236}">
                <a16:creationId xmlns:a16="http://schemas.microsoft.com/office/drawing/2014/main" id="{6DF198E4-80D3-41EB-9A3E-436806BAB7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066" y="1874438"/>
            <a:ext cx="11640064" cy="4983562"/>
          </a:xfrm>
          <a:prstGeom prst="rect">
            <a:avLst/>
          </a:prstGeom>
        </p:spPr>
      </p:pic>
    </p:spTree>
    <p:extLst>
      <p:ext uri="{BB962C8B-B14F-4D97-AF65-F5344CB8AC3E}">
        <p14:creationId xmlns:p14="http://schemas.microsoft.com/office/powerpoint/2010/main" val="29633929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60BE9670-6C55-4A10-8491-A83A86889A11}"/>
              </a:ext>
            </a:extLst>
          </p:cNvPr>
          <p:cNvGrpSpPr/>
          <p:nvPr/>
        </p:nvGrpSpPr>
        <p:grpSpPr>
          <a:xfrm>
            <a:off x="460236" y="529679"/>
            <a:ext cx="6283465" cy="2123658"/>
            <a:chOff x="460236" y="529679"/>
            <a:chExt cx="6283465" cy="2123658"/>
          </a:xfrm>
        </p:grpSpPr>
        <p:sp>
          <p:nvSpPr>
            <p:cNvPr id="3" name="文本框 2">
              <a:extLst>
                <a:ext uri="{FF2B5EF4-FFF2-40B4-BE49-F238E27FC236}">
                  <a16:creationId xmlns:a16="http://schemas.microsoft.com/office/drawing/2014/main" id="{7AB6AA45-12D0-46C5-95DE-530C82757B1D}"/>
                </a:ext>
              </a:extLst>
            </p:cNvPr>
            <p:cNvSpPr txBox="1"/>
            <p:nvPr/>
          </p:nvSpPr>
          <p:spPr>
            <a:xfrm>
              <a:off x="918413" y="529679"/>
              <a:ext cx="5825288" cy="2123658"/>
            </a:xfrm>
            <a:prstGeom prst="rect">
              <a:avLst/>
            </a:prstGeom>
            <a:noFill/>
          </p:spPr>
          <p:txBody>
            <a:bodyPr wrap="square" rtlCol="0">
              <a:spAutoFit/>
            </a:bodyPr>
            <a:lstStyle/>
            <a:p>
              <a:r>
                <a:rPr lang="en-US" altLang="zh-CN" sz="4400" b="1" dirty="0"/>
                <a:t>Manhattan Plot</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E597A0DE-7C0F-4946-92C6-7F48578FFB8F}"/>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9884D9AA-79A7-4050-B27D-8493440DA4B9}"/>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id="{735BBBFA-3B69-4180-9352-00D284B6390F}"/>
              </a:ext>
            </a:extLst>
          </p:cNvPr>
          <p:cNvSpPr txBox="1"/>
          <p:nvPr/>
        </p:nvSpPr>
        <p:spPr>
          <a:xfrm>
            <a:off x="1913605" y="1406594"/>
            <a:ext cx="8364790" cy="461665"/>
          </a:xfrm>
          <a:prstGeom prst="rect">
            <a:avLst/>
          </a:prstGeom>
          <a:noFill/>
        </p:spPr>
        <p:txBody>
          <a:bodyPr wrap="none" rtlCol="0">
            <a:spAutoFit/>
          </a:bodyPr>
          <a:lstStyle/>
          <a:p>
            <a:r>
              <a:rPr lang="en-US" altLang="zh-CN" sz="2400" b="1" dirty="0"/>
              <a:t>Number of Repeats for All Letters in the Compressed Text</a:t>
            </a:r>
            <a:endParaRPr lang="zh-CN" altLang="en-US" sz="2400" b="1" dirty="0"/>
          </a:p>
        </p:txBody>
      </p:sp>
      <p:pic>
        <p:nvPicPr>
          <p:cNvPr id="11" name="图片 10">
            <a:extLst>
              <a:ext uri="{FF2B5EF4-FFF2-40B4-BE49-F238E27FC236}">
                <a16:creationId xmlns:a16="http://schemas.microsoft.com/office/drawing/2014/main" id="{A2DF40CA-3913-4BA5-AC8D-1263BED90D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79" y="2075373"/>
            <a:ext cx="11370913" cy="4693575"/>
          </a:xfrm>
          <a:prstGeom prst="rect">
            <a:avLst/>
          </a:prstGeom>
        </p:spPr>
      </p:pic>
      <p:grpSp>
        <p:nvGrpSpPr>
          <p:cNvPr id="9" name="组合 8">
            <a:extLst>
              <a:ext uri="{FF2B5EF4-FFF2-40B4-BE49-F238E27FC236}">
                <a16:creationId xmlns:a16="http://schemas.microsoft.com/office/drawing/2014/main" id="{E0272CC4-44AC-481C-8022-72EB721DEF82}"/>
              </a:ext>
            </a:extLst>
          </p:cNvPr>
          <p:cNvGrpSpPr/>
          <p:nvPr/>
        </p:nvGrpSpPr>
        <p:grpSpPr>
          <a:xfrm>
            <a:off x="87079" y="6596141"/>
            <a:ext cx="2525563" cy="276999"/>
            <a:chOff x="87079" y="6344214"/>
            <a:chExt cx="2525563" cy="276999"/>
          </a:xfrm>
        </p:grpSpPr>
        <p:sp>
          <p:nvSpPr>
            <p:cNvPr id="10" name="文本框 9">
              <a:extLst>
                <a:ext uri="{FF2B5EF4-FFF2-40B4-BE49-F238E27FC236}">
                  <a16:creationId xmlns:a16="http://schemas.microsoft.com/office/drawing/2014/main" id="{453F8D3A-14C6-47DF-BE34-B7D7D13AF0E9}"/>
                </a:ext>
              </a:extLst>
            </p:cNvPr>
            <p:cNvSpPr txBox="1"/>
            <p:nvPr/>
          </p:nvSpPr>
          <p:spPr>
            <a:xfrm>
              <a:off x="87079" y="6344214"/>
              <a:ext cx="2525563" cy="276999"/>
            </a:xfrm>
            <a:prstGeom prst="rect">
              <a:avLst/>
            </a:prstGeom>
            <a:noFill/>
          </p:spPr>
          <p:txBody>
            <a:bodyPr wrap="none" rtlCol="0">
              <a:spAutoFit/>
            </a:bodyPr>
            <a:lstStyle/>
            <a:p>
              <a:r>
                <a:rPr lang="en-US" altLang="zh-CN" sz="1200" i="1" dirty="0">
                  <a:latin typeface="Times New Roman" panose="02020603050405020304" pitchFamily="18" charset="0"/>
                  <a:cs typeface="Times New Roman" panose="02020603050405020304" pitchFamily="18" charset="0"/>
                </a:rPr>
                <a:t>*All 4868 letters in the text are used.</a:t>
              </a:r>
              <a:endParaRPr lang="zh-CN" altLang="en-US" sz="1200" i="1" dirty="0">
                <a:latin typeface="Times New Roman" panose="02020603050405020304" pitchFamily="18" charset="0"/>
                <a:cs typeface="Times New Roman" panose="02020603050405020304" pitchFamily="18" charset="0"/>
              </a:endParaRPr>
            </a:p>
          </p:txBody>
        </p:sp>
        <p:cxnSp>
          <p:nvCxnSpPr>
            <p:cNvPr id="12" name="直接连接符 11">
              <a:extLst>
                <a:ext uri="{FF2B5EF4-FFF2-40B4-BE49-F238E27FC236}">
                  <a16:creationId xmlns:a16="http://schemas.microsoft.com/office/drawing/2014/main" id="{E6D74A53-DD77-468F-B6EE-923BCF28365D}"/>
                </a:ext>
              </a:extLst>
            </p:cNvPr>
            <p:cNvCxnSpPr/>
            <p:nvPr/>
          </p:nvCxnSpPr>
          <p:spPr>
            <a:xfrm>
              <a:off x="186612" y="6362876"/>
              <a:ext cx="2127379"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329474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6283465" cy="2123658"/>
            <a:chOff x="460236" y="529679"/>
            <a:chExt cx="6283465" cy="2123658"/>
          </a:xfrm>
        </p:grpSpPr>
        <p:sp>
          <p:nvSpPr>
            <p:cNvPr id="3" name="文本框 2">
              <a:extLst>
                <a:ext uri="{FF2B5EF4-FFF2-40B4-BE49-F238E27FC236}">
                  <a16:creationId xmlns:a16="http://schemas.microsoft.com/office/drawing/2014/main" id="{C522D410-DCC4-4FE8-997E-5C7355152616}"/>
                </a:ext>
              </a:extLst>
            </p:cNvPr>
            <p:cNvSpPr txBox="1"/>
            <p:nvPr/>
          </p:nvSpPr>
          <p:spPr>
            <a:xfrm>
              <a:off x="918413" y="529679"/>
              <a:ext cx="5825288" cy="2123658"/>
            </a:xfrm>
            <a:prstGeom prst="rect">
              <a:avLst/>
            </a:prstGeom>
            <a:noFill/>
          </p:spPr>
          <p:txBody>
            <a:bodyPr wrap="square" rtlCol="0">
              <a:spAutoFit/>
            </a:bodyPr>
            <a:lstStyle/>
            <a:p>
              <a:r>
                <a:rPr lang="en-US" altLang="zh-CN" sz="4400" b="1" dirty="0"/>
                <a:t>Transformation</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a:extLst>
              <a:ext uri="{FF2B5EF4-FFF2-40B4-BE49-F238E27FC236}">
                <a16:creationId xmlns:a16="http://schemas.microsoft.com/office/drawing/2014/main" id="{EB63D514-17FC-4E61-A76F-2E1FE7EBC7D1}"/>
              </a:ext>
            </a:extLst>
          </p:cNvPr>
          <p:cNvSpPr txBox="1"/>
          <p:nvPr/>
        </p:nvSpPr>
        <p:spPr>
          <a:xfrm>
            <a:off x="957324" y="2689936"/>
            <a:ext cx="8653604" cy="3693319"/>
          </a:xfrm>
          <a:prstGeom prst="rect">
            <a:avLst/>
          </a:prstGeom>
          <a:noFill/>
        </p:spPr>
        <p:txBody>
          <a:bodyPr wrap="square" rtlCol="0">
            <a:spAutoFit/>
          </a:bodyPr>
          <a:lstStyle/>
          <a:p>
            <a:r>
              <a:rPr lang="en-AU" altLang="zh-CN" dirty="0"/>
              <a:t>hllehfdggmtmvti</a:t>
            </a:r>
            <a:r>
              <a:rPr lang="en-AU" altLang="zh-CN" dirty="0">
                <a:solidFill>
                  <a:srgbClr val="FF0000"/>
                </a:solidFill>
              </a:rPr>
              <a:t>rrrrrrrrr</a:t>
            </a:r>
            <a:r>
              <a:rPr lang="en-AU" altLang="zh-CN" dirty="0"/>
              <a:t>ttdsoodydhyfog</a:t>
            </a:r>
            <a:r>
              <a:rPr lang="en-AU" altLang="zh-CN" dirty="0">
                <a:solidFill>
                  <a:srgbClr val="FF0000"/>
                </a:solidFill>
              </a:rPr>
              <a:t>mmmmmmmm</a:t>
            </a:r>
            <a:r>
              <a:rPr lang="en-AU" altLang="zh-CN" dirty="0"/>
              <a:t>eu</a:t>
            </a:r>
            <a:r>
              <a:rPr lang="en-AU" altLang="zh-CN" dirty="0">
                <a:solidFill>
                  <a:srgbClr val="FF0000"/>
                </a:solidFill>
              </a:rPr>
              <a:t>nnnnnnnnnnnn</a:t>
            </a:r>
            <a:r>
              <a:rPr lang="en-AU" altLang="zh-CN" dirty="0"/>
              <a:t>cfeehhhtwwehkhh</a:t>
            </a:r>
            <a:r>
              <a:rPr lang="en-AU" altLang="zh-CN" dirty="0">
                <a:solidFill>
                  <a:srgbClr val="FF0000"/>
                </a:solidFill>
              </a:rPr>
              <a:t>rrrrrrr</a:t>
            </a:r>
            <a:r>
              <a:rPr lang="en-AU" altLang="zh-CN" dirty="0"/>
              <a:t>hhhhnssotoaototformg$hssta</a:t>
            </a:r>
            <a:r>
              <a:rPr lang="en-AU" altLang="zh-CN" dirty="0">
                <a:solidFill>
                  <a:srgbClr val="FF0000"/>
                </a:solidFill>
              </a:rPr>
              <a:t>rrrrrrrr</a:t>
            </a:r>
            <a:r>
              <a:rPr lang="en-AU" altLang="zh-CN" dirty="0"/>
              <a:t>eituut</a:t>
            </a:r>
            <a:r>
              <a:rPr lang="en-AU" altLang="zh-CN" dirty="0">
                <a:solidFill>
                  <a:srgbClr val="FF0000"/>
                </a:solidFill>
              </a:rPr>
              <a:t>nnnnnnnnn</a:t>
            </a:r>
            <a:r>
              <a:rPr lang="en-AU" altLang="zh-CN" dirty="0"/>
              <a:t>iu</a:t>
            </a:r>
            <a:r>
              <a:rPr lang="en-AU" altLang="zh-CN" dirty="0">
                <a:solidFill>
                  <a:srgbClr val="FF0000"/>
                </a:solidFill>
              </a:rPr>
              <a:t>ssssss</a:t>
            </a:r>
            <a:r>
              <a:rPr lang="en-AU" altLang="zh-CN" dirty="0"/>
              <a:t>rllusssrlneaerennlnnnonooorrl</a:t>
            </a:r>
            <a:r>
              <a:rPr lang="en-AU" altLang="zh-CN" dirty="0">
                <a:solidFill>
                  <a:srgbClr val="FF0000"/>
                </a:solidFill>
              </a:rPr>
              <a:t>rrrrr</a:t>
            </a:r>
            <a:r>
              <a:rPr lang="en-AU" altLang="zh-CN" dirty="0"/>
              <a:t>u</a:t>
            </a:r>
            <a:r>
              <a:rPr lang="en-AU" altLang="zh-CN" dirty="0">
                <a:solidFill>
                  <a:srgbClr val="FF0000"/>
                </a:solidFill>
              </a:rPr>
              <a:t>rrrrr</a:t>
            </a:r>
            <a:r>
              <a:rPr lang="en-AU" altLang="zh-CN" dirty="0"/>
              <a:t>aseninnelrphhrihbtdvssrvmhirntrhirivcmkkrmrhwwsrbrww</a:t>
            </a:r>
            <a:r>
              <a:rPr lang="en-AU" altLang="zh-CN" dirty="0">
                <a:solidFill>
                  <a:srgbClr val="FF0000"/>
                </a:solidFill>
              </a:rPr>
              <a:t>cccccccc</a:t>
            </a:r>
            <a:r>
              <a:rPr lang="en-AU" altLang="zh-CN" dirty="0"/>
              <a:t>wghhmhieeemecthhhhthw</a:t>
            </a:r>
            <a:r>
              <a:rPr lang="en-AU" altLang="zh-CN" dirty="0">
                <a:solidFill>
                  <a:srgbClr val="FF0000"/>
                </a:solidFill>
              </a:rPr>
              <a:t>bbbbbbbbbbbb</a:t>
            </a:r>
            <a:r>
              <a:rPr lang="en-AU" altLang="zh-CN" dirty="0"/>
              <a:t>ivctmsnliveegirtvvvirolooeoneoguodeeedeoeoeoiaanneen</a:t>
            </a:r>
            <a:r>
              <a:rPr lang="en-AU" altLang="zh-CN" dirty="0">
                <a:solidFill>
                  <a:srgbClr val="FF0000"/>
                </a:solidFill>
              </a:rPr>
              <a:t>iiiiii</a:t>
            </a:r>
            <a:r>
              <a:rPr lang="en-AU" altLang="zh-CN" dirty="0"/>
              <a:t>eonneulusntntutoetwotwiioctitto</a:t>
            </a:r>
            <a:r>
              <a:rPr lang="en-AU" altLang="zh-CN" dirty="0">
                <a:solidFill>
                  <a:srgbClr val="FF0000"/>
                </a:solidFill>
              </a:rPr>
              <a:t>ttttttttt</a:t>
            </a:r>
            <a:r>
              <a:rPr lang="en-AU" altLang="zh-CN" dirty="0"/>
              <a:t>dffttc</a:t>
            </a:r>
            <a:r>
              <a:rPr lang="en-AU" altLang="zh-CN" dirty="0">
                <a:solidFill>
                  <a:srgbClr val="FF0000"/>
                </a:solidFill>
              </a:rPr>
              <a:t>tttttt</a:t>
            </a:r>
            <a:r>
              <a:rPr lang="en-AU" altLang="zh-CN" dirty="0"/>
              <a:t>weslrtesssewwrdtggccggggtdwsbplllrdultt</a:t>
            </a:r>
            <a:r>
              <a:rPr lang="en-AU" altLang="zh-CN" dirty="0">
                <a:solidFill>
                  <a:srgbClr val="FF0000"/>
                </a:solidFill>
              </a:rPr>
              <a:t>nnnnn</a:t>
            </a:r>
            <a:r>
              <a:rPr lang="en-AU" altLang="zh-CN" dirty="0"/>
              <a:t>seokwhhhhrkhhhaam</a:t>
            </a:r>
            <a:r>
              <a:rPr lang="en-AU" altLang="zh-CN" dirty="0">
                <a:solidFill>
                  <a:srgbClr val="FF0000"/>
                </a:solidFill>
              </a:rPr>
              <a:t>ttttttttttccccccccc</a:t>
            </a:r>
            <a:r>
              <a:rPr lang="en-AU" altLang="zh-CN" dirty="0"/>
              <a:t>hhththhowxbrlggcaanenclpeeooootelleedegoeei</a:t>
            </a:r>
            <a:r>
              <a:rPr lang="en-AU" altLang="zh-CN" dirty="0">
                <a:solidFill>
                  <a:srgbClr val="FF0000"/>
                </a:solidFill>
              </a:rPr>
              <a:t>eeeeeeee</a:t>
            </a:r>
            <a:r>
              <a:rPr lang="en-AU" altLang="zh-CN" dirty="0"/>
              <a:t>uloaa</a:t>
            </a:r>
            <a:r>
              <a:rPr lang="en-AU" altLang="zh-CN" dirty="0">
                <a:solidFill>
                  <a:srgbClr val="FF0000"/>
                </a:solidFill>
              </a:rPr>
              <a:t>llllllll</a:t>
            </a:r>
            <a:r>
              <a:rPr lang="en-AU" altLang="zh-CN" dirty="0"/>
              <a:t>elmidtdgdtdsi</a:t>
            </a:r>
            <a:r>
              <a:rPr lang="en-AU" altLang="zh-CN" dirty="0">
                <a:solidFill>
                  <a:srgbClr val="FF0000"/>
                </a:solidFill>
              </a:rPr>
              <a:t>oooo</a:t>
            </a:r>
            <a:r>
              <a:rPr lang="en-AU" altLang="zh-CN" dirty="0"/>
              <a:t>ereeeaaeifsf</a:t>
            </a:r>
            <a:r>
              <a:rPr lang="en-AU" altLang="zh-CN" dirty="0">
                <a:solidFill>
                  <a:srgbClr val="FF0000"/>
                </a:solidFill>
              </a:rPr>
              <a:t>rrrrrrrrrrrr</a:t>
            </a:r>
            <a:r>
              <a:rPr lang="en-AU" altLang="zh-CN" dirty="0"/>
              <a:t>o</a:t>
            </a:r>
            <a:r>
              <a:rPr lang="en-AU" altLang="zh-CN" dirty="0">
                <a:solidFill>
                  <a:srgbClr val="FF0000"/>
                </a:solidFill>
              </a:rPr>
              <a:t>aaaaaaaaaaaaa</a:t>
            </a:r>
            <a:r>
              <a:rPr lang="en-AU" altLang="zh-CN" dirty="0"/>
              <a:t>uaaeaaaouiiioiioodddsiaeeonlsaaeiieeioiiitccdd</a:t>
            </a:r>
            <a:r>
              <a:rPr lang="en-AU" altLang="zh-CN" dirty="0">
                <a:solidFill>
                  <a:srgbClr val="FF0000"/>
                </a:solidFill>
              </a:rPr>
              <a:t>oooo</a:t>
            </a:r>
            <a:r>
              <a:rPr lang="en-AU" altLang="zh-CN" dirty="0"/>
              <a:t>sedsccisncdhdddccshfhddcccchlltcpgggg</a:t>
            </a:r>
            <a:r>
              <a:rPr lang="en-AU" altLang="zh-CN" dirty="0">
                <a:solidFill>
                  <a:srgbClr val="FF0000"/>
                </a:solidFill>
              </a:rPr>
              <a:t>hhhhhhh</a:t>
            </a:r>
            <a:r>
              <a:rPr lang="en-AU" altLang="zh-CN" dirty="0"/>
              <a:t>ffidmhhntintdntyyyyyyrhtyymtiddhdncpayuadfffffffffooooooou</a:t>
            </a:r>
            <a:r>
              <a:rPr lang="en-AU" altLang="zh-CN" dirty="0">
                <a:solidFill>
                  <a:srgbClr val="FF0000"/>
                </a:solidFill>
              </a:rPr>
              <a:t>aaaaaaaa</a:t>
            </a:r>
            <a:r>
              <a:rPr lang="en-AU" altLang="zh-CN" dirty="0"/>
              <a:t>e</a:t>
            </a:r>
            <a:r>
              <a:rPr lang="en-AU" altLang="zh-CN" dirty="0">
                <a:solidFill>
                  <a:srgbClr val="FF0000"/>
                </a:solidFill>
                <a:highlight>
                  <a:srgbClr val="FFFF00"/>
                </a:highlight>
              </a:rPr>
              <a:t>aaaaaaaaaaaaaa</a:t>
            </a:r>
            <a:r>
              <a:rPr lang="en-AU" altLang="zh-CN" dirty="0"/>
              <a:t>dteeeaeoshaueufr</a:t>
            </a:r>
            <a:r>
              <a:rPr lang="en-AU" altLang="zh-CN" dirty="0">
                <a:solidFill>
                  <a:srgbClr val="FF0000"/>
                </a:solidFill>
                <a:highlight>
                  <a:srgbClr val="FFFF00"/>
                </a:highlight>
              </a:rPr>
              <a:t>eeeeeeeeeeeeee</a:t>
            </a:r>
            <a:r>
              <a:rPr lang="en-AU" altLang="zh-CN" dirty="0"/>
              <a:t>giuaaoteuoo</a:t>
            </a:r>
            <a:r>
              <a:rPr lang="en-AU" altLang="zh-CN" dirty="0">
                <a:solidFill>
                  <a:srgbClr val="FF0000"/>
                </a:solidFill>
              </a:rPr>
              <a:t>iiiiiiiiiiii</a:t>
            </a:r>
            <a:r>
              <a:rPr lang="en-AU" altLang="zh-CN" dirty="0"/>
              <a:t>eeruiuuuimduaiiuletiemoaououiaekyduwenuafossnerhsaaastnuhenhataotehdrsssossoigofrseaiah</a:t>
            </a:r>
            <a:r>
              <a:rPr lang="en-AU" altLang="zh-CN" dirty="0">
                <a:solidFill>
                  <a:srgbClr val="FF0000"/>
                </a:solidFill>
              </a:rPr>
              <a:t>aaaaaaa</a:t>
            </a:r>
            <a:r>
              <a:rPr lang="en-AU" altLang="zh-CN" dirty="0"/>
              <a:t>sssaooihennsmusnssihehktgomr</a:t>
            </a:r>
            <a:r>
              <a:rPr lang="en-AU" altLang="zh-CN" dirty="0">
                <a:solidFill>
                  <a:srgbClr val="FF0000"/>
                </a:solidFill>
              </a:rPr>
              <a:t>oooooo</a:t>
            </a:r>
            <a:r>
              <a:rPr lang="en-AU" altLang="zh-CN" dirty="0"/>
              <a:t>qfody</a:t>
            </a:r>
            <a:r>
              <a:rPr lang="en-AU" altLang="zh-CN" dirty="0">
                <a:solidFill>
                  <a:srgbClr val="FF0000"/>
                </a:solidFill>
              </a:rPr>
              <a:t>oooo</a:t>
            </a:r>
            <a:r>
              <a:rPr lang="en-AU" altLang="zh-CN" dirty="0"/>
              <a:t>lo</a:t>
            </a:r>
            <a:r>
              <a:rPr lang="en-AU" altLang="zh-CN" dirty="0">
                <a:solidFill>
                  <a:srgbClr val="FF0000"/>
                </a:solidFill>
              </a:rPr>
              <a:t>lllll</a:t>
            </a:r>
            <a:r>
              <a:rPr lang="en-AU" altLang="zh-CN" dirty="0"/>
              <a:t>flhlnbiealaiiiay</a:t>
            </a:r>
            <a:r>
              <a:rPr lang="en-AU" altLang="zh-CN" dirty="0">
                <a:solidFill>
                  <a:srgbClr val="FF0000"/>
                </a:solidFill>
              </a:rPr>
              <a:t>oooo</a:t>
            </a:r>
            <a:r>
              <a:rPr lang="en-AU" altLang="zh-CN" dirty="0"/>
              <a:t>etssyrootdgoesaofdeeendmalma</a:t>
            </a:r>
          </a:p>
        </p:txBody>
      </p:sp>
      <p:sp>
        <p:nvSpPr>
          <p:cNvPr id="8" name="文本框 7">
            <a:extLst>
              <a:ext uri="{FF2B5EF4-FFF2-40B4-BE49-F238E27FC236}">
                <a16:creationId xmlns:a16="http://schemas.microsoft.com/office/drawing/2014/main" id="{982C8754-74FF-4A9D-98E5-5B96C51C3DC3}"/>
              </a:ext>
            </a:extLst>
          </p:cNvPr>
          <p:cNvSpPr txBox="1"/>
          <p:nvPr/>
        </p:nvSpPr>
        <p:spPr>
          <a:xfrm>
            <a:off x="947596" y="1567530"/>
            <a:ext cx="5264583" cy="830997"/>
          </a:xfrm>
          <a:prstGeom prst="rect">
            <a:avLst/>
          </a:prstGeom>
          <a:noFill/>
        </p:spPr>
        <p:txBody>
          <a:bodyPr wrap="none" rtlCol="0">
            <a:spAutoFit/>
          </a:bodyPr>
          <a:lstStyle/>
          <a:p>
            <a:r>
              <a:rPr lang="en-US" altLang="zh-CN" sz="2400" b="1" dirty="0"/>
              <a:t>139 letters repeat 529 times in total</a:t>
            </a:r>
          </a:p>
          <a:p>
            <a:r>
              <a:rPr lang="en-US" altLang="zh-CN" sz="2400" b="1" dirty="0"/>
              <a:t>Max number of repeats: 14 (a and e)</a:t>
            </a:r>
            <a:endParaRPr lang="zh-CN" altLang="en-US" sz="2400" b="1" dirty="0"/>
          </a:p>
        </p:txBody>
      </p:sp>
      <p:sp>
        <p:nvSpPr>
          <p:cNvPr id="9" name="文本框 8">
            <a:extLst>
              <a:ext uri="{FF2B5EF4-FFF2-40B4-BE49-F238E27FC236}">
                <a16:creationId xmlns:a16="http://schemas.microsoft.com/office/drawing/2014/main" id="{FE6279E9-5F17-4407-B999-61218E891B75}"/>
              </a:ext>
            </a:extLst>
          </p:cNvPr>
          <p:cNvSpPr txBox="1"/>
          <p:nvPr/>
        </p:nvSpPr>
        <p:spPr>
          <a:xfrm>
            <a:off x="9698482" y="2794753"/>
            <a:ext cx="2367058"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dirty="0">
                <a:solidFill>
                  <a:srgbClr val="FF0000"/>
                </a:solidFill>
              </a:rPr>
              <a:t>red</a:t>
            </a:r>
            <a:r>
              <a:rPr lang="en-US" altLang="zh-CN" dirty="0"/>
              <a:t>: some continuous      repeated sequences</a:t>
            </a:r>
          </a:p>
          <a:p>
            <a:endParaRPr lang="en-US" altLang="zh-CN" dirty="0"/>
          </a:p>
          <a:p>
            <a:r>
              <a:rPr lang="en-US" altLang="zh-CN" dirty="0">
                <a:highlight>
                  <a:srgbClr val="FFFF00"/>
                </a:highlight>
              </a:rPr>
              <a:t>yellow</a:t>
            </a:r>
            <a:r>
              <a:rPr lang="en-US" altLang="zh-CN" dirty="0"/>
              <a:t>: sequences with the max number of repeats</a:t>
            </a:r>
            <a:endParaRPr lang="zh-CN" altLang="en-US" dirty="0"/>
          </a:p>
        </p:txBody>
      </p:sp>
    </p:spTree>
    <p:extLst>
      <p:ext uri="{BB962C8B-B14F-4D97-AF65-F5344CB8AC3E}">
        <p14:creationId xmlns:p14="http://schemas.microsoft.com/office/powerpoint/2010/main" val="7332497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6283465" cy="1446550"/>
            <a:chOff x="460236" y="529679"/>
            <a:chExt cx="6283465" cy="1446550"/>
          </a:xfrm>
        </p:grpSpPr>
        <p:sp>
          <p:nvSpPr>
            <p:cNvPr id="3" name="文本框 2">
              <a:extLst>
                <a:ext uri="{FF2B5EF4-FFF2-40B4-BE49-F238E27FC236}">
                  <a16:creationId xmlns:a16="http://schemas.microsoft.com/office/drawing/2014/main" id="{C522D410-DCC4-4FE8-997E-5C7355152616}"/>
                </a:ext>
              </a:extLst>
            </p:cNvPr>
            <p:cNvSpPr txBox="1"/>
            <p:nvPr/>
          </p:nvSpPr>
          <p:spPr>
            <a:xfrm>
              <a:off x="918413" y="529679"/>
              <a:ext cx="5825288" cy="1446550"/>
            </a:xfrm>
            <a:prstGeom prst="rect">
              <a:avLst/>
            </a:prstGeom>
            <a:noFill/>
          </p:spPr>
          <p:txBody>
            <a:bodyPr wrap="square" rtlCol="0">
              <a:spAutoFit/>
            </a:bodyPr>
            <a:lstStyle/>
            <a:p>
              <a:r>
                <a:rPr lang="en-US" altLang="zh-CN" sz="4400" b="1" dirty="0"/>
                <a:t>Frequency of Letters</a:t>
              </a:r>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10" name="表格 9">
            <a:extLst>
              <a:ext uri="{FF2B5EF4-FFF2-40B4-BE49-F238E27FC236}">
                <a16:creationId xmlns:a16="http://schemas.microsoft.com/office/drawing/2014/main" id="{81793CD0-E8BD-46DA-B1D0-9AFAD8214F08}"/>
              </a:ext>
            </a:extLst>
          </p:cNvPr>
          <p:cNvGraphicFramePr>
            <a:graphicFrameLocks noGrp="1"/>
          </p:cNvGraphicFramePr>
          <p:nvPr>
            <p:extLst>
              <p:ext uri="{D42A27DB-BD31-4B8C-83A1-F6EECF244321}">
                <p14:modId xmlns:p14="http://schemas.microsoft.com/office/powerpoint/2010/main" val="1567716077"/>
              </p:ext>
            </p:extLst>
          </p:nvPr>
        </p:nvGraphicFramePr>
        <p:xfrm>
          <a:off x="2086782" y="1635789"/>
          <a:ext cx="4009218" cy="4109821"/>
        </p:xfrm>
        <a:graphic>
          <a:graphicData uri="http://schemas.openxmlformats.org/drawingml/2006/table">
            <a:tbl>
              <a:tblPr>
                <a:tableStyleId>{69CF1AB2-1976-4502-BF36-3FF5EA218861}</a:tableStyleId>
              </a:tblPr>
              <a:tblGrid>
                <a:gridCol w="736406">
                  <a:extLst>
                    <a:ext uri="{9D8B030D-6E8A-4147-A177-3AD203B41FA5}">
                      <a16:colId xmlns:a16="http://schemas.microsoft.com/office/drawing/2014/main" val="4045080982"/>
                    </a:ext>
                  </a:extLst>
                </a:gridCol>
                <a:gridCol w="736406">
                  <a:extLst>
                    <a:ext uri="{9D8B030D-6E8A-4147-A177-3AD203B41FA5}">
                      <a16:colId xmlns:a16="http://schemas.microsoft.com/office/drawing/2014/main" val="2111098890"/>
                    </a:ext>
                  </a:extLst>
                </a:gridCol>
                <a:gridCol w="736406">
                  <a:extLst>
                    <a:ext uri="{9D8B030D-6E8A-4147-A177-3AD203B41FA5}">
                      <a16:colId xmlns:a16="http://schemas.microsoft.com/office/drawing/2014/main" val="221603830"/>
                    </a:ext>
                  </a:extLst>
                </a:gridCol>
                <a:gridCol w="1800000">
                  <a:extLst>
                    <a:ext uri="{9D8B030D-6E8A-4147-A177-3AD203B41FA5}">
                      <a16:colId xmlns:a16="http://schemas.microsoft.com/office/drawing/2014/main" val="771830703"/>
                    </a:ext>
                  </a:extLst>
                </a:gridCol>
              </a:tblGrid>
              <a:tr h="274648">
                <a:tc>
                  <a:txBody>
                    <a:bodyPr/>
                    <a:lstStyle/>
                    <a:p>
                      <a:pPr algn="ctr" fontAlgn="b"/>
                      <a:r>
                        <a:rPr lang="en-AU" sz="1800" b="1" u="none" strike="noStrike" dirty="0">
                          <a:effectLst/>
                        </a:rPr>
                        <a:t>Rank</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Letter</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Freq</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kern="1200" dirty="0">
                          <a:solidFill>
                            <a:schemeClr val="dk1"/>
                          </a:solidFill>
                          <a:effectLst/>
                          <a:latin typeface="+mn-lt"/>
                          <a:ea typeface="+mn-ea"/>
                          <a:cs typeface="+mn-cs"/>
                        </a:rPr>
                        <a:t>Change in Rank</a:t>
                      </a:r>
                    </a:p>
                  </a:txBody>
                  <a:tcPr marL="6715" marR="6715" marT="6715" marB="0" anchor="b"/>
                </a:tc>
                <a:extLst>
                  <a:ext uri="{0D108BD9-81ED-4DB2-BD59-A6C34878D82A}">
                    <a16:rowId xmlns:a16="http://schemas.microsoft.com/office/drawing/2014/main" val="950923689"/>
                  </a:ext>
                </a:extLst>
              </a:tr>
              <a:tr h="294522">
                <a:tc>
                  <a:txBody>
                    <a:bodyPr/>
                    <a:lstStyle/>
                    <a:p>
                      <a:pPr algn="ctr" fontAlgn="b"/>
                      <a:r>
                        <a:rPr lang="en-US" altLang="zh-CN" sz="1800" b="0" i="0" u="none" strike="noStrike" dirty="0">
                          <a:solidFill>
                            <a:srgbClr val="000000"/>
                          </a:solidFill>
                          <a:effectLst/>
                          <a:latin typeface="+mn-lt"/>
                          <a:ea typeface="宋体" panose="02010600030101010101" pitchFamily="2" charset="-122"/>
                        </a:rPr>
                        <a:t>1</a:t>
                      </a:r>
                    </a:p>
                  </a:txBody>
                  <a:tcPr marL="7620" marR="7620" marT="7620" marB="0" anchor="b"/>
                </a:tc>
                <a:tc>
                  <a:txBody>
                    <a:bodyPr/>
                    <a:lstStyle/>
                    <a:p>
                      <a:pPr algn="ctr" fontAlgn="b"/>
                      <a:r>
                        <a:rPr lang="en-AU" sz="1800" b="0" i="0" u="none" strike="noStrike" kern="1200" dirty="0">
                          <a:solidFill>
                            <a:srgbClr val="000000"/>
                          </a:solidFill>
                          <a:effectLst/>
                          <a:latin typeface="+mn-lt"/>
                          <a:ea typeface="宋体" panose="02010600030101010101" pitchFamily="2" charset="-122"/>
                          <a:cs typeface="+mn-cs"/>
                        </a:rPr>
                        <a:t>e</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75</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652626459"/>
                  </a:ext>
                </a:extLst>
              </a:tr>
              <a:tr h="294522">
                <a:tc>
                  <a:txBody>
                    <a:bodyPr/>
                    <a:lstStyle/>
                    <a:p>
                      <a:pPr algn="ctr" fontAlgn="b"/>
                      <a:r>
                        <a:rPr lang="en-US" altLang="zh-CN" sz="1800" b="0" i="0" u="none" strike="noStrike" dirty="0">
                          <a:solidFill>
                            <a:srgbClr val="000000"/>
                          </a:solidFill>
                          <a:effectLst/>
                          <a:latin typeface="+mn-lt"/>
                          <a:ea typeface="宋体" panose="02010600030101010101" pitchFamily="2" charset="-122"/>
                        </a:rPr>
                        <a:t>2</a:t>
                      </a:r>
                    </a:p>
                  </a:txBody>
                  <a:tcPr marL="7620" marR="7620" marT="7620" marB="0" anchor="b"/>
                </a:tc>
                <a:tc>
                  <a:txBody>
                    <a:bodyPr/>
                    <a:lstStyle/>
                    <a:p>
                      <a:pPr algn="ctr" fontAlgn="b"/>
                      <a:r>
                        <a:rPr lang="en-AU" sz="1800" b="0" i="0" u="none" strike="noStrike" kern="1200" dirty="0">
                          <a:solidFill>
                            <a:srgbClr val="000000"/>
                          </a:solidFill>
                          <a:effectLst/>
                          <a:latin typeface="+mn-lt"/>
                          <a:ea typeface="宋体" panose="02010600030101010101" pitchFamily="2" charset="-122"/>
                          <a:cs typeface="+mn-cs"/>
                        </a:rPr>
                        <a:t>r</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67</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2919276462"/>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3</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o</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58</a:t>
                      </a:r>
                    </a:p>
                  </a:txBody>
                  <a:tcPr marL="7620" marR="7620" marT="7620" marB="0" anchor="b"/>
                </a:tc>
                <a:tc>
                  <a:txBody>
                    <a:bodyPr/>
                    <a:lstStyle/>
                    <a:p>
                      <a:pPr algn="ctr" fontAlgn="b"/>
                      <a:r>
                        <a:rPr lang="zh-CN" altLang="en-US" sz="1800" b="0" i="0" u="none" strike="noStrike" kern="1200">
                          <a:solidFill>
                            <a:srgbClr val="000000"/>
                          </a:solidFill>
                          <a:effectLst/>
                          <a:latin typeface="+mn-lt"/>
                          <a:ea typeface="宋体" panose="02010600030101010101" pitchFamily="2" charset="-122"/>
                          <a:cs typeface="+mn-cs"/>
                        </a:rPr>
                        <a:t>↑</a:t>
                      </a:r>
                      <a:r>
                        <a:rPr lang="en-US" altLang="zh-CN" sz="1800" b="0" i="0" u="none" strike="noStrike" kern="1200">
                          <a:solidFill>
                            <a:srgbClr val="000000"/>
                          </a:solidFill>
                          <a:effectLst/>
                          <a:latin typeface="+mn-lt"/>
                          <a:ea typeface="宋体" panose="02010600030101010101" pitchFamily="2" charset="-122"/>
                          <a:cs typeface="+mn-cs"/>
                        </a:rPr>
                        <a:t>1</a:t>
                      </a:r>
                    </a:p>
                  </a:txBody>
                  <a:tcPr marL="7620" marR="7620" marT="7620" marB="0" anchor="b"/>
                </a:tc>
                <a:extLst>
                  <a:ext uri="{0D108BD9-81ED-4DB2-BD59-A6C34878D82A}">
                    <a16:rowId xmlns:a16="http://schemas.microsoft.com/office/drawing/2014/main" val="3908968970"/>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4</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t</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56</a:t>
                      </a:r>
                    </a:p>
                  </a:txBody>
                  <a:tcPr marL="7620" marR="7620" marT="7620" marB="0" anchor="b"/>
                </a:tc>
                <a:tc>
                  <a:txBody>
                    <a:bodyPr/>
                    <a:lstStyle/>
                    <a:p>
                      <a:pPr algn="ctr" fontAlgn="b"/>
                      <a:r>
                        <a:rPr lang="zh-CN" altLang="en-US" sz="1800" b="0" i="0" u="none" strike="noStrike" kern="1200">
                          <a:solidFill>
                            <a:srgbClr val="000000"/>
                          </a:solidFill>
                          <a:effectLst/>
                          <a:latin typeface="+mn-lt"/>
                          <a:ea typeface="宋体" panose="02010600030101010101" pitchFamily="2" charset="-122"/>
                          <a:cs typeface="+mn-cs"/>
                        </a:rPr>
                        <a:t>↑</a:t>
                      </a:r>
                      <a:r>
                        <a:rPr lang="en-US" altLang="zh-CN" sz="1800" b="0" i="0" u="none" strike="noStrike" kern="1200">
                          <a:solidFill>
                            <a:srgbClr val="000000"/>
                          </a:solidFill>
                          <a:effectLst/>
                          <a:latin typeface="+mn-lt"/>
                          <a:ea typeface="宋体" panose="02010600030101010101" pitchFamily="2" charset="-122"/>
                          <a:cs typeface="+mn-cs"/>
                        </a:rPr>
                        <a:t>1</a:t>
                      </a:r>
                    </a:p>
                  </a:txBody>
                  <a:tcPr marL="7620" marR="7620" marT="7620" marB="0" anchor="b"/>
                </a:tc>
                <a:extLst>
                  <a:ext uri="{0D108BD9-81ED-4DB2-BD59-A6C34878D82A}">
                    <a16:rowId xmlns:a16="http://schemas.microsoft.com/office/drawing/2014/main" val="886513346"/>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5</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n</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46</a:t>
                      </a:r>
                    </a:p>
                  </a:txBody>
                  <a:tcPr marL="7620" marR="7620" marT="7620" marB="0" anchor="b"/>
                </a:tc>
                <a:tc>
                  <a:txBody>
                    <a:bodyPr/>
                    <a:lstStyle/>
                    <a:p>
                      <a:pPr algn="ctr" fontAlgn="b"/>
                      <a:r>
                        <a:rPr lang="zh-CN" altLang="en-US" sz="1800" b="0" i="0" u="none" strike="noStrike" kern="1200">
                          <a:solidFill>
                            <a:srgbClr val="000000"/>
                          </a:solidFill>
                          <a:effectLst/>
                          <a:latin typeface="+mn-lt"/>
                          <a:ea typeface="宋体" panose="02010600030101010101" pitchFamily="2" charset="-122"/>
                          <a:cs typeface="+mn-cs"/>
                        </a:rPr>
                        <a:t>↑</a:t>
                      </a:r>
                      <a:r>
                        <a:rPr lang="en-US" altLang="zh-CN" sz="1800" b="0" i="0" u="none" strike="noStrike" kern="1200">
                          <a:solidFill>
                            <a:srgbClr val="000000"/>
                          </a:solidFill>
                          <a:effectLst/>
                          <a:latin typeface="+mn-lt"/>
                          <a:ea typeface="宋体" panose="02010600030101010101" pitchFamily="2" charset="-122"/>
                          <a:cs typeface="+mn-cs"/>
                        </a:rPr>
                        <a:t>1</a:t>
                      </a:r>
                    </a:p>
                  </a:txBody>
                  <a:tcPr marL="7620" marR="7620" marT="7620" marB="0" anchor="b"/>
                </a:tc>
                <a:extLst>
                  <a:ext uri="{0D108BD9-81ED-4DB2-BD59-A6C34878D82A}">
                    <a16:rowId xmlns:a16="http://schemas.microsoft.com/office/drawing/2014/main" val="157264040"/>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6</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a</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45</a:t>
                      </a:r>
                    </a:p>
                  </a:txBody>
                  <a:tcPr marL="7620" marR="7620" marT="7620" marB="0" anchor="b"/>
                </a:tc>
                <a:tc>
                  <a:txBody>
                    <a:bodyPr/>
                    <a:lstStyle/>
                    <a:p>
                      <a:pPr algn="ctr" fontAlgn="b"/>
                      <a:r>
                        <a:rPr lang="zh-CN" altLang="en-US" sz="1800" b="0" i="0" u="none" strike="noStrike" kern="1200">
                          <a:solidFill>
                            <a:srgbClr val="000000"/>
                          </a:solidFill>
                          <a:effectLst/>
                          <a:latin typeface="+mn-lt"/>
                          <a:ea typeface="宋体" panose="02010600030101010101" pitchFamily="2" charset="-122"/>
                          <a:cs typeface="+mn-cs"/>
                        </a:rPr>
                        <a:t>↓</a:t>
                      </a:r>
                      <a:r>
                        <a:rPr lang="en-US" altLang="zh-CN" sz="1800" b="0" i="0" u="none" strike="noStrike" kern="1200">
                          <a:solidFill>
                            <a:srgbClr val="000000"/>
                          </a:solidFill>
                          <a:effectLst/>
                          <a:latin typeface="+mn-lt"/>
                          <a:ea typeface="宋体" panose="02010600030101010101" pitchFamily="2" charset="-122"/>
                          <a:cs typeface="+mn-cs"/>
                        </a:rPr>
                        <a:t>3</a:t>
                      </a:r>
                    </a:p>
                  </a:txBody>
                  <a:tcPr marL="7620" marR="7620" marT="7620" marB="0" anchor="b"/>
                </a:tc>
                <a:extLst>
                  <a:ext uri="{0D108BD9-81ED-4DB2-BD59-A6C34878D82A}">
                    <a16:rowId xmlns:a16="http://schemas.microsoft.com/office/drawing/2014/main" val="4269805991"/>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7</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i</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44</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2971302552"/>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8</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s</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39</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105788300"/>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9</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h</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31</a:t>
                      </a:r>
                    </a:p>
                  </a:txBody>
                  <a:tcPr marL="7620" marR="7620" marT="7620" marB="0" anchor="b"/>
                </a:tc>
                <a:tc>
                  <a:txBody>
                    <a:bodyPr/>
                    <a:lstStyle/>
                    <a:p>
                      <a:pPr algn="ctr" fontAlgn="b"/>
                      <a:r>
                        <a:rPr lang="zh-CN" altLang="en-US" sz="1800" b="0" i="0" u="none" strike="noStrike" kern="1200" dirty="0">
                          <a:solidFill>
                            <a:srgbClr val="000000"/>
                          </a:solidFill>
                          <a:effectLst/>
                          <a:latin typeface="+mn-lt"/>
                          <a:ea typeface="宋体" panose="02010600030101010101" pitchFamily="2" charset="-122"/>
                          <a:cs typeface="+mn-cs"/>
                        </a:rPr>
                        <a:t>↑</a:t>
                      </a:r>
                      <a:r>
                        <a:rPr lang="en-US" altLang="zh-CN" sz="1800" b="0" i="0" u="none" strike="noStrike" kern="1200" dirty="0">
                          <a:solidFill>
                            <a:srgbClr val="000000"/>
                          </a:solidFill>
                          <a:effectLst/>
                          <a:latin typeface="+mn-lt"/>
                          <a:ea typeface="宋体" panose="02010600030101010101" pitchFamily="2" charset="-122"/>
                          <a:cs typeface="+mn-cs"/>
                        </a:rPr>
                        <a:t>1</a:t>
                      </a:r>
                    </a:p>
                  </a:txBody>
                  <a:tcPr marL="7620" marR="7620" marT="7620" marB="0" anchor="b"/>
                </a:tc>
                <a:extLst>
                  <a:ext uri="{0D108BD9-81ED-4DB2-BD59-A6C34878D82A}">
                    <a16:rowId xmlns:a16="http://schemas.microsoft.com/office/drawing/2014/main" val="2684505406"/>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10</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d</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30</a:t>
                      </a:r>
                    </a:p>
                  </a:txBody>
                  <a:tcPr marL="7620" marR="7620" marT="7620" marB="0" anchor="b"/>
                </a:tc>
                <a:tc>
                  <a:txBody>
                    <a:bodyPr/>
                    <a:lstStyle/>
                    <a:p>
                      <a:pPr algn="ctr" fontAlgn="b"/>
                      <a:r>
                        <a:rPr lang="zh-CN" altLang="en-US" sz="1800" b="0" i="0" u="none" strike="noStrike" kern="1200" dirty="0">
                          <a:solidFill>
                            <a:srgbClr val="000000"/>
                          </a:solidFill>
                          <a:effectLst/>
                          <a:latin typeface="+mn-lt"/>
                          <a:ea typeface="宋体" panose="02010600030101010101" pitchFamily="2" charset="-122"/>
                          <a:cs typeface="+mn-cs"/>
                        </a:rPr>
                        <a:t>↑</a:t>
                      </a:r>
                      <a:r>
                        <a:rPr lang="en-US" altLang="zh-CN" sz="1800" b="0" i="0" u="none" strike="noStrike" kern="1200" dirty="0">
                          <a:solidFill>
                            <a:srgbClr val="000000"/>
                          </a:solidFill>
                          <a:effectLst/>
                          <a:latin typeface="+mn-lt"/>
                          <a:ea typeface="宋体" panose="02010600030101010101" pitchFamily="2" charset="-122"/>
                          <a:cs typeface="+mn-cs"/>
                        </a:rPr>
                        <a:t>1</a:t>
                      </a:r>
                    </a:p>
                  </a:txBody>
                  <a:tcPr marL="7620" marR="7620" marT="7620" marB="0" anchor="b"/>
                </a:tc>
                <a:extLst>
                  <a:ext uri="{0D108BD9-81ED-4DB2-BD59-A6C34878D82A}">
                    <a16:rowId xmlns:a16="http://schemas.microsoft.com/office/drawing/2014/main" val="694397690"/>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11</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m</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26</a:t>
                      </a:r>
                    </a:p>
                  </a:txBody>
                  <a:tcPr marL="7620" marR="7620" marT="7620" marB="0" anchor="b"/>
                </a:tc>
                <a:tc>
                  <a:txBody>
                    <a:bodyPr/>
                    <a:lstStyle/>
                    <a:p>
                      <a:pPr algn="ctr" fontAlgn="b"/>
                      <a:r>
                        <a:rPr lang="zh-CN" altLang="en-US" sz="1800" b="0" i="0" u="none" strike="noStrike" kern="1200" dirty="0">
                          <a:solidFill>
                            <a:srgbClr val="000000"/>
                          </a:solidFill>
                          <a:effectLst/>
                          <a:latin typeface="+mn-lt"/>
                          <a:ea typeface="宋体" panose="02010600030101010101" pitchFamily="2" charset="-122"/>
                          <a:cs typeface="+mn-cs"/>
                        </a:rPr>
                        <a:t>↓</a:t>
                      </a:r>
                      <a:r>
                        <a:rPr lang="en-US" altLang="zh-CN" sz="1800" b="0" i="0" u="none" strike="noStrike" kern="1200" dirty="0">
                          <a:solidFill>
                            <a:srgbClr val="000000"/>
                          </a:solidFill>
                          <a:effectLst/>
                          <a:latin typeface="+mn-lt"/>
                          <a:ea typeface="宋体" panose="02010600030101010101" pitchFamily="2" charset="-122"/>
                          <a:cs typeface="+mn-cs"/>
                        </a:rPr>
                        <a:t>2</a:t>
                      </a:r>
                    </a:p>
                  </a:txBody>
                  <a:tcPr marL="7620" marR="7620" marT="7620" marB="0" anchor="b"/>
                </a:tc>
                <a:extLst>
                  <a:ext uri="{0D108BD9-81ED-4DB2-BD59-A6C34878D82A}">
                    <a16:rowId xmlns:a16="http://schemas.microsoft.com/office/drawing/2014/main" val="786252037"/>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12</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g</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25</a:t>
                      </a:r>
                    </a:p>
                  </a:txBody>
                  <a:tcPr marL="7620" marR="7620" marT="7620" marB="0" anchor="b"/>
                </a:tc>
                <a:tc>
                  <a:txBody>
                    <a:bodyPr/>
                    <a:lstStyle/>
                    <a:p>
                      <a:pPr algn="ctr" fontAlgn="b"/>
                      <a:r>
                        <a:rPr lang="zh-CN" altLang="en-US" sz="1800" b="0" i="0" u="none" strike="noStrike" kern="1200" dirty="0">
                          <a:solidFill>
                            <a:srgbClr val="000000"/>
                          </a:solidFill>
                          <a:effectLst/>
                          <a:latin typeface="+mn-lt"/>
                          <a:ea typeface="宋体" panose="02010600030101010101" pitchFamily="2" charset="-122"/>
                          <a:cs typeface="+mn-cs"/>
                        </a:rPr>
                        <a:t>↑</a:t>
                      </a:r>
                      <a:r>
                        <a:rPr lang="en-US" altLang="zh-CN" sz="1800" b="0" i="0" u="none" strike="noStrike" kern="1200" dirty="0">
                          <a:solidFill>
                            <a:srgbClr val="000000"/>
                          </a:solidFill>
                          <a:effectLst/>
                          <a:latin typeface="+mn-lt"/>
                          <a:ea typeface="宋体" panose="02010600030101010101" pitchFamily="2" charset="-122"/>
                          <a:cs typeface="+mn-cs"/>
                        </a:rPr>
                        <a:t>1</a:t>
                      </a:r>
                    </a:p>
                  </a:txBody>
                  <a:tcPr marL="7620" marR="7620" marT="7620" marB="0" anchor="b"/>
                </a:tc>
                <a:extLst>
                  <a:ext uri="{0D108BD9-81ED-4DB2-BD59-A6C34878D82A}">
                    <a16:rowId xmlns:a16="http://schemas.microsoft.com/office/drawing/2014/main" val="3535292960"/>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13</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l</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25</a:t>
                      </a:r>
                    </a:p>
                  </a:txBody>
                  <a:tcPr marL="7620" marR="7620" marT="7620" marB="0" anchor="b"/>
                </a:tc>
                <a:tc>
                  <a:txBody>
                    <a:bodyPr/>
                    <a:lstStyle/>
                    <a:p>
                      <a:pPr algn="ctr" fontAlgn="b"/>
                      <a:r>
                        <a:rPr lang="zh-CN" altLang="en-US" sz="1800" b="0" i="0" u="none" strike="noStrike" kern="1200" dirty="0">
                          <a:solidFill>
                            <a:srgbClr val="000000"/>
                          </a:solidFill>
                          <a:effectLst/>
                          <a:latin typeface="+mn-lt"/>
                          <a:ea typeface="宋体" panose="02010600030101010101" pitchFamily="2" charset="-122"/>
                          <a:cs typeface="+mn-cs"/>
                        </a:rPr>
                        <a:t>↓</a:t>
                      </a:r>
                      <a:r>
                        <a:rPr lang="en-US" altLang="zh-CN" sz="1800" b="0" i="0" u="none" strike="noStrike" kern="1200" dirty="0">
                          <a:solidFill>
                            <a:srgbClr val="000000"/>
                          </a:solidFill>
                          <a:effectLst/>
                          <a:latin typeface="+mn-lt"/>
                          <a:ea typeface="宋体" panose="02010600030101010101" pitchFamily="2" charset="-122"/>
                          <a:cs typeface="+mn-cs"/>
                        </a:rPr>
                        <a:t>1</a:t>
                      </a:r>
                    </a:p>
                  </a:txBody>
                  <a:tcPr marL="7620" marR="7620" marT="7620" marB="0" anchor="b"/>
                </a:tc>
                <a:extLst>
                  <a:ext uri="{0D108BD9-81ED-4DB2-BD59-A6C34878D82A}">
                    <a16:rowId xmlns:a16="http://schemas.microsoft.com/office/drawing/2014/main" val="2174220706"/>
                  </a:ext>
                </a:extLst>
              </a:tr>
            </a:tbl>
          </a:graphicData>
        </a:graphic>
      </p:graphicFrame>
      <p:graphicFrame>
        <p:nvGraphicFramePr>
          <p:cNvPr id="11" name="表格 10">
            <a:extLst>
              <a:ext uri="{FF2B5EF4-FFF2-40B4-BE49-F238E27FC236}">
                <a16:creationId xmlns:a16="http://schemas.microsoft.com/office/drawing/2014/main" id="{55CCCA0A-4B21-4A16-8F3E-C1AB693C0D5C}"/>
              </a:ext>
            </a:extLst>
          </p:cNvPr>
          <p:cNvGraphicFramePr>
            <a:graphicFrameLocks noGrp="1"/>
          </p:cNvGraphicFramePr>
          <p:nvPr>
            <p:extLst>
              <p:ext uri="{D42A27DB-BD31-4B8C-83A1-F6EECF244321}">
                <p14:modId xmlns:p14="http://schemas.microsoft.com/office/powerpoint/2010/main" val="878789102"/>
              </p:ext>
            </p:extLst>
          </p:nvPr>
        </p:nvGraphicFramePr>
        <p:xfrm>
          <a:off x="6624736" y="1626040"/>
          <a:ext cx="4009218" cy="4119570"/>
        </p:xfrm>
        <a:graphic>
          <a:graphicData uri="http://schemas.openxmlformats.org/drawingml/2006/table">
            <a:tbl>
              <a:tblPr>
                <a:tableStyleId>{69CF1AB2-1976-4502-BF36-3FF5EA218861}</a:tableStyleId>
              </a:tblPr>
              <a:tblGrid>
                <a:gridCol w="736406">
                  <a:extLst>
                    <a:ext uri="{9D8B030D-6E8A-4147-A177-3AD203B41FA5}">
                      <a16:colId xmlns:a16="http://schemas.microsoft.com/office/drawing/2014/main" val="1044769253"/>
                    </a:ext>
                  </a:extLst>
                </a:gridCol>
                <a:gridCol w="736406">
                  <a:extLst>
                    <a:ext uri="{9D8B030D-6E8A-4147-A177-3AD203B41FA5}">
                      <a16:colId xmlns:a16="http://schemas.microsoft.com/office/drawing/2014/main" val="1594652816"/>
                    </a:ext>
                  </a:extLst>
                </a:gridCol>
                <a:gridCol w="736406">
                  <a:extLst>
                    <a:ext uri="{9D8B030D-6E8A-4147-A177-3AD203B41FA5}">
                      <a16:colId xmlns:a16="http://schemas.microsoft.com/office/drawing/2014/main" val="603358624"/>
                    </a:ext>
                  </a:extLst>
                </a:gridCol>
                <a:gridCol w="1800000">
                  <a:extLst>
                    <a:ext uri="{9D8B030D-6E8A-4147-A177-3AD203B41FA5}">
                      <a16:colId xmlns:a16="http://schemas.microsoft.com/office/drawing/2014/main" val="244900059"/>
                    </a:ext>
                  </a:extLst>
                </a:gridCol>
              </a:tblGrid>
              <a:tr h="294255">
                <a:tc>
                  <a:txBody>
                    <a:bodyPr/>
                    <a:lstStyle/>
                    <a:p>
                      <a:pPr algn="ctr" fontAlgn="b"/>
                      <a:r>
                        <a:rPr lang="en-AU" sz="1800" b="1" u="none" strike="noStrike" dirty="0">
                          <a:effectLst/>
                        </a:rPr>
                        <a:t>Rank</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Letter</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Freq</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marL="0" algn="ctr" defTabSz="914400" rtl="0" eaLnBrk="1" fontAlgn="b" latinLnBrk="0" hangingPunct="1"/>
                      <a:r>
                        <a:rPr lang="en-AU" sz="1800" b="1" u="none" strike="noStrike" kern="1200" dirty="0">
                          <a:solidFill>
                            <a:schemeClr val="dk1"/>
                          </a:solidFill>
                          <a:effectLst/>
                          <a:latin typeface="+mn-lt"/>
                          <a:ea typeface="+mn-ea"/>
                          <a:cs typeface="+mn-cs"/>
                        </a:rPr>
                        <a:t>Change in Rank</a:t>
                      </a:r>
                    </a:p>
                  </a:txBody>
                  <a:tcPr marL="6715" marR="6715" marT="6715" marB="0" anchor="b"/>
                </a:tc>
                <a:extLst>
                  <a:ext uri="{0D108BD9-81ED-4DB2-BD59-A6C34878D82A}">
                    <a16:rowId xmlns:a16="http://schemas.microsoft.com/office/drawing/2014/main" val="2739509235"/>
                  </a:ext>
                </a:extLst>
              </a:tr>
              <a:tr h="294255">
                <a:tc>
                  <a:txBody>
                    <a:bodyPr/>
                    <a:lstStyle/>
                    <a:p>
                      <a:pPr algn="ctr" fontAlgn="b"/>
                      <a:r>
                        <a:rPr lang="en-US" altLang="zh-CN" sz="1800" b="0" i="0" u="none" strike="noStrike" dirty="0">
                          <a:solidFill>
                            <a:srgbClr val="000000"/>
                          </a:solidFill>
                          <a:effectLst/>
                          <a:latin typeface="+mn-lt"/>
                          <a:ea typeface="宋体" panose="02010600030101010101" pitchFamily="2" charset="-122"/>
                        </a:rPr>
                        <a:t>14</a:t>
                      </a:r>
                    </a:p>
                  </a:txBody>
                  <a:tcPr marL="7620" marR="7620" marT="7620" marB="0" anchor="b"/>
                </a:tc>
                <a:tc>
                  <a:txBody>
                    <a:bodyPr/>
                    <a:lstStyle/>
                    <a:p>
                      <a:pPr algn="ctr" fontAlgn="b"/>
                      <a:r>
                        <a:rPr lang="en-AU" sz="1800" b="0" i="0" u="none" strike="noStrike" kern="1200" dirty="0">
                          <a:solidFill>
                            <a:srgbClr val="000000"/>
                          </a:solidFill>
                          <a:effectLst/>
                          <a:latin typeface="+mn-lt"/>
                          <a:ea typeface="宋体" panose="02010600030101010101" pitchFamily="2" charset="-122"/>
                          <a:cs typeface="+mn-cs"/>
                        </a:rPr>
                        <a:t>u</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19</a:t>
                      </a:r>
                    </a:p>
                  </a:txBody>
                  <a:tcPr marL="7620" marR="7620" marT="7620" marB="0" anchor="b"/>
                </a:tc>
                <a:tc>
                  <a:txBody>
                    <a:bodyPr/>
                    <a:lstStyle/>
                    <a:p>
                      <a:pPr algn="ctr" fontAlgn="b"/>
                      <a:r>
                        <a:rPr lang="zh-CN" altLang="en-US" sz="1800" b="0" i="0" u="none" strike="noStrike" kern="1200">
                          <a:solidFill>
                            <a:srgbClr val="000000"/>
                          </a:solidFill>
                          <a:effectLst/>
                          <a:latin typeface="+mn-lt"/>
                          <a:ea typeface="宋体" panose="02010600030101010101" pitchFamily="2" charset="-122"/>
                          <a:cs typeface="+mn-cs"/>
                        </a:rPr>
                        <a:t>↑</a:t>
                      </a:r>
                      <a:r>
                        <a:rPr lang="en-US" altLang="zh-CN" sz="1800" b="0" i="0" u="none" strike="noStrike" kern="1200">
                          <a:solidFill>
                            <a:srgbClr val="000000"/>
                          </a:solidFill>
                          <a:effectLst/>
                          <a:latin typeface="+mn-lt"/>
                          <a:ea typeface="宋体" panose="02010600030101010101" pitchFamily="2" charset="-122"/>
                          <a:cs typeface="+mn-cs"/>
                        </a:rPr>
                        <a:t>3</a:t>
                      </a:r>
                    </a:p>
                  </a:txBody>
                  <a:tcPr marL="7620" marR="7620" marT="7620" marB="0" anchor="b"/>
                </a:tc>
                <a:extLst>
                  <a:ext uri="{0D108BD9-81ED-4DB2-BD59-A6C34878D82A}">
                    <a16:rowId xmlns:a16="http://schemas.microsoft.com/office/drawing/2014/main" val="3770693631"/>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15</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y</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19</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726685954"/>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16</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c</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17</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4143383104"/>
                  </a:ext>
                </a:extLst>
              </a:tr>
              <a:tr h="294255">
                <a:tc>
                  <a:txBody>
                    <a:bodyPr/>
                    <a:lstStyle/>
                    <a:p>
                      <a:pPr algn="ctr" fontAlgn="b"/>
                      <a:r>
                        <a:rPr lang="en-US" altLang="zh-CN" sz="1800" b="0" i="0" u="none" strike="noStrike" dirty="0">
                          <a:solidFill>
                            <a:srgbClr val="000000"/>
                          </a:solidFill>
                          <a:effectLst/>
                          <a:latin typeface="+mn-lt"/>
                          <a:ea typeface="宋体" panose="02010600030101010101" pitchFamily="2" charset="-122"/>
                        </a:rPr>
                        <a:t>17</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f</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15</a:t>
                      </a:r>
                    </a:p>
                  </a:txBody>
                  <a:tcPr marL="7620" marR="7620" marT="7620" marB="0" anchor="b"/>
                </a:tc>
                <a:tc>
                  <a:txBody>
                    <a:bodyPr/>
                    <a:lstStyle/>
                    <a:p>
                      <a:pPr algn="ctr" fontAlgn="b"/>
                      <a:r>
                        <a:rPr lang="zh-CN" altLang="en-US" sz="1800" b="0" i="0" u="none" strike="noStrike" kern="1200">
                          <a:solidFill>
                            <a:srgbClr val="000000"/>
                          </a:solidFill>
                          <a:effectLst/>
                          <a:latin typeface="+mn-lt"/>
                          <a:ea typeface="宋体" panose="02010600030101010101" pitchFamily="2" charset="-122"/>
                          <a:cs typeface="+mn-cs"/>
                        </a:rPr>
                        <a:t>↑</a:t>
                      </a:r>
                      <a:r>
                        <a:rPr lang="en-US" altLang="zh-CN" sz="1800" b="0" i="0" u="none" strike="noStrike" kern="1200">
                          <a:solidFill>
                            <a:srgbClr val="000000"/>
                          </a:solidFill>
                          <a:effectLst/>
                          <a:latin typeface="+mn-lt"/>
                          <a:ea typeface="宋体" panose="02010600030101010101" pitchFamily="2" charset="-122"/>
                          <a:cs typeface="+mn-cs"/>
                        </a:rPr>
                        <a:t>1</a:t>
                      </a:r>
                    </a:p>
                  </a:txBody>
                  <a:tcPr marL="7620" marR="7620" marT="7620" marB="0" anchor="b"/>
                </a:tc>
                <a:extLst>
                  <a:ext uri="{0D108BD9-81ED-4DB2-BD59-A6C34878D82A}">
                    <a16:rowId xmlns:a16="http://schemas.microsoft.com/office/drawing/2014/main" val="42825351"/>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18</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w</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15</a:t>
                      </a:r>
                    </a:p>
                  </a:txBody>
                  <a:tcPr marL="7620" marR="7620" marT="7620" marB="0" anchor="b"/>
                </a:tc>
                <a:tc>
                  <a:txBody>
                    <a:bodyPr/>
                    <a:lstStyle/>
                    <a:p>
                      <a:pPr algn="ctr" fontAlgn="b"/>
                      <a:r>
                        <a:rPr lang="zh-CN" altLang="en-US" sz="1800" b="0" i="0" u="none" strike="noStrike" kern="1200">
                          <a:solidFill>
                            <a:srgbClr val="000000"/>
                          </a:solidFill>
                          <a:effectLst/>
                          <a:latin typeface="+mn-lt"/>
                          <a:ea typeface="宋体" panose="02010600030101010101" pitchFamily="2" charset="-122"/>
                          <a:cs typeface="+mn-cs"/>
                        </a:rPr>
                        <a:t>↑</a:t>
                      </a:r>
                      <a:r>
                        <a:rPr lang="en-US" altLang="zh-CN" sz="1800" b="0" i="0" u="none" strike="noStrike" kern="1200">
                          <a:solidFill>
                            <a:srgbClr val="000000"/>
                          </a:solidFill>
                          <a:effectLst/>
                          <a:latin typeface="+mn-lt"/>
                          <a:ea typeface="宋体" panose="02010600030101010101" pitchFamily="2" charset="-122"/>
                          <a:cs typeface="+mn-cs"/>
                        </a:rPr>
                        <a:t>1</a:t>
                      </a:r>
                    </a:p>
                  </a:txBody>
                  <a:tcPr marL="7620" marR="7620" marT="7620" marB="0" anchor="b"/>
                </a:tc>
                <a:extLst>
                  <a:ext uri="{0D108BD9-81ED-4DB2-BD59-A6C34878D82A}">
                    <a16:rowId xmlns:a16="http://schemas.microsoft.com/office/drawing/2014/main" val="1988278732"/>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19</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p</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12</a:t>
                      </a:r>
                    </a:p>
                  </a:txBody>
                  <a:tcPr marL="7620" marR="7620" marT="7620" marB="0" anchor="b"/>
                </a:tc>
                <a:tc>
                  <a:txBody>
                    <a:bodyPr/>
                    <a:lstStyle/>
                    <a:p>
                      <a:pPr algn="ctr" fontAlgn="b"/>
                      <a:r>
                        <a:rPr lang="zh-CN" altLang="en-US" sz="1800" b="0" i="0" u="none" strike="noStrike" kern="1200">
                          <a:solidFill>
                            <a:srgbClr val="000000"/>
                          </a:solidFill>
                          <a:effectLst/>
                          <a:latin typeface="+mn-lt"/>
                          <a:ea typeface="宋体" panose="02010600030101010101" pitchFamily="2" charset="-122"/>
                          <a:cs typeface="+mn-cs"/>
                        </a:rPr>
                        <a:t>↓</a:t>
                      </a:r>
                      <a:r>
                        <a:rPr lang="en-US" altLang="zh-CN" sz="1800" b="0" i="0" u="none" strike="noStrike" kern="1200">
                          <a:solidFill>
                            <a:srgbClr val="000000"/>
                          </a:solidFill>
                          <a:effectLst/>
                          <a:latin typeface="+mn-lt"/>
                          <a:ea typeface="宋体" panose="02010600030101010101" pitchFamily="2" charset="-122"/>
                          <a:cs typeface="+mn-cs"/>
                        </a:rPr>
                        <a:t>5</a:t>
                      </a:r>
                    </a:p>
                  </a:txBody>
                  <a:tcPr marL="7620" marR="7620" marT="7620" marB="0" anchor="b"/>
                </a:tc>
                <a:extLst>
                  <a:ext uri="{0D108BD9-81ED-4DB2-BD59-A6C34878D82A}">
                    <a16:rowId xmlns:a16="http://schemas.microsoft.com/office/drawing/2014/main" val="1803254013"/>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20</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b</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10</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542781950"/>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21</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v</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6</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1900220218"/>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22</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k</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4</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3359439054"/>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23</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q</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1</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1862572052"/>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24</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j</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0</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187656363"/>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25</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x</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0</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1981758409"/>
                  </a:ext>
                </a:extLst>
              </a:tr>
              <a:tr h="294255">
                <a:tc>
                  <a:txBody>
                    <a:bodyPr/>
                    <a:lstStyle/>
                    <a:p>
                      <a:pPr algn="ctr" fontAlgn="b"/>
                      <a:r>
                        <a:rPr lang="en-US" altLang="zh-CN" sz="1800" b="0" i="0" u="none" strike="noStrike">
                          <a:solidFill>
                            <a:srgbClr val="000000"/>
                          </a:solidFill>
                          <a:effectLst/>
                          <a:latin typeface="+mn-lt"/>
                          <a:ea typeface="宋体" panose="02010600030101010101" pitchFamily="2" charset="-122"/>
                        </a:rPr>
                        <a:t>26</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z</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0</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1464010668"/>
                  </a:ext>
                </a:extLst>
              </a:tr>
            </a:tbl>
          </a:graphicData>
        </a:graphic>
      </p:graphicFrame>
      <p:sp>
        <p:nvSpPr>
          <p:cNvPr id="12" name="文本框 11">
            <a:extLst>
              <a:ext uri="{FF2B5EF4-FFF2-40B4-BE49-F238E27FC236}">
                <a16:creationId xmlns:a16="http://schemas.microsoft.com/office/drawing/2014/main" id="{5B8010CA-5E73-42E1-BBC0-5962FF544B72}"/>
              </a:ext>
            </a:extLst>
          </p:cNvPr>
          <p:cNvSpPr txBox="1"/>
          <p:nvPr/>
        </p:nvSpPr>
        <p:spPr>
          <a:xfrm>
            <a:off x="3616661" y="6013511"/>
            <a:ext cx="5594801" cy="461665"/>
          </a:xfrm>
          <a:prstGeom prst="rect">
            <a:avLst/>
          </a:prstGeom>
          <a:noFill/>
        </p:spPr>
        <p:txBody>
          <a:bodyPr wrap="none" rtlCol="0">
            <a:spAutoFit/>
          </a:bodyPr>
          <a:lstStyle/>
          <a:p>
            <a:r>
              <a:rPr lang="en-US" altLang="zh-CN" sz="2400" b="1" dirty="0"/>
              <a:t>Frequency of Letters-Compressed Text</a:t>
            </a:r>
          </a:p>
        </p:txBody>
      </p:sp>
    </p:spTree>
    <p:extLst>
      <p:ext uri="{BB962C8B-B14F-4D97-AF65-F5344CB8AC3E}">
        <p14:creationId xmlns:p14="http://schemas.microsoft.com/office/powerpoint/2010/main" val="23063731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9131633" cy="2123658"/>
            <a:chOff x="460236" y="529679"/>
            <a:chExt cx="9131633" cy="2123658"/>
          </a:xfrm>
        </p:grpSpPr>
        <p:sp>
          <p:nvSpPr>
            <p:cNvPr id="3" name="文本框 2">
              <a:extLst>
                <a:ext uri="{FF2B5EF4-FFF2-40B4-BE49-F238E27FC236}">
                  <a16:creationId xmlns:a16="http://schemas.microsoft.com/office/drawing/2014/main" id="{C522D410-DCC4-4FE8-997E-5C7355152616}"/>
                </a:ext>
              </a:extLst>
            </p:cNvPr>
            <p:cNvSpPr txBox="1"/>
            <p:nvPr/>
          </p:nvSpPr>
          <p:spPr>
            <a:xfrm>
              <a:off x="918411" y="529679"/>
              <a:ext cx="8673458" cy="2123658"/>
            </a:xfrm>
            <a:prstGeom prst="rect">
              <a:avLst/>
            </a:prstGeom>
            <a:noFill/>
          </p:spPr>
          <p:txBody>
            <a:bodyPr wrap="square" rtlCol="0">
              <a:spAutoFit/>
            </a:bodyPr>
            <a:lstStyle/>
            <a:p>
              <a:r>
                <a:rPr lang="en-US" altLang="zh-CN" sz="4400" b="1" dirty="0"/>
                <a:t>Complete Expression</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id="{692172C9-A8FA-471E-94C6-9D5B960D2012}"/>
              </a:ext>
            </a:extLst>
          </p:cNvPr>
          <p:cNvSpPr txBox="1"/>
          <p:nvPr/>
        </p:nvSpPr>
        <p:spPr>
          <a:xfrm>
            <a:off x="953048" y="2709003"/>
            <a:ext cx="10958865" cy="3693319"/>
          </a:xfrm>
          <a:prstGeom prst="rect">
            <a:avLst/>
          </a:prstGeom>
          <a:noFill/>
        </p:spPr>
        <p:txBody>
          <a:bodyPr wrap="square" rtlCol="0">
            <a:spAutoFit/>
          </a:bodyPr>
          <a:lstStyle/>
          <a:p>
            <a:r>
              <a:rPr lang="pt-BR" altLang="zh-CN" dirty="0"/>
              <a:t>i,e,2,f,m,r,h,s,e,2,m,s,v,t,u,t,f,e,2,h,5,c,n,2,c,2,n,d,r,2,t,r,s,2,e,g,2,e,k,e,f,i,m,r,n,t,3,r,2,n,t,y,p,c,r,e,5,w,2,g,w,t,e,r,l,e,3,t,e,h,g,e,g,e,g,h,e,t,m,8,e,y,o,e,2,u,2,s,r,n,2,e,n,2,r,y,5,a,2,i,a,n,d,e,a,n,o,u,n,k,d,2,i,n,a,i,h,e,3,i,n,2,r,5,n,t,o,n,2,a,e,2,n,a,e,n,e,f,d,r,2,w,l,r,2,h,n,h,w,r,c,m,r,2,b,p,c,2,h,2,r,2,d,l,3,d,r,h,r,t,h,m,h,b,r,2,n,r,l,2,m,3,h,g,f,c,m,g,r,h,r,v,t,d,h,l,2,k,s,g,4,r,2,d,m,s,m,s,r,2,b,m,h,b,5,h,t,d,h,v,g,b,g,v,2,t,g,c,b,r,h,2,r,l,n,m,c,n,r,m,t,m,c,r,m,r,e,o,h,o,r,o,e,2,o,e,2,r,f,w,e,w,o,2,n,8,e,o,n,3,a,n,s,i,u,2,r,n,4,r,n,l,n,4,i,c,5,t,2,a,t,y,t,2,s,t,7,s,t,r,t,w,2,t,4,w,g,c,t,c,g,3,e,d,t,a,2,m,n,y,s,h,2,s,r,f,t,i,r,t,p,6,y,t,2,h,2,l,t,p,3,t,2,a,e,a,2,s,a,2,d,r,e,y,s,h,t,2,w,h,v,3,t,3,d,t,s,w,s,4,t,r,g,s,y,a,2,l,o,e,b,p,l,2,i,2,t,e,2,u,t,i,4,o,f,p,n,e,3,l,o,n,t,r,t,r,t,n,2,t,2,u,r,t,r,e,a,5,e,2,a,d,o,a,2,e,u,o,a,2,o,2,d,a,o,g,r,g,e,i,o,a,i,m,t,5,f,y,s,e,o,s,y,a,2,u,o,i,a,2,o,a,7,d,o,e,s,i,6,a,i,3,o,2,i,9,d,e,i,e,o,e,i,n,e,2,d,2,t,i,e,i,a,i,o,i,e,3,i,a,e,5,a,t,n,o,s,g,e,g,s,e,s,o,n,v,s,4,r,h,p,$,p,e,r,l,r,p,t,b,l,d,5,o,m,2,l,n,2,t,2,m,f,2,l,f,2,t,i,o,s,b,s,m,r,o,2,f,2,o,2,t,l,h,s,n,2,g,y,2,r,s,2,y,i,y,r,3,n,r,e,2,p,9,r,m,u,i,u,a,9,e,h,a,d,t,2,e,2,g,y,e,a,u,a,e,5,o,2,a,o,d,t,2,o,e,4,o,u,i,o,3,d,o,p,o,3,g,e,u,o,2,e,h,o,u,e,2,a,o,e,2,f,t,o,r,w,r,4,u,e,o,4,i,e,o,2,e,u,o,5,a,t,n,e,a,2,n,r,i,3,e,a,h,t,i,s,2,e,a,r,e,i,5,l,a,r,d,a,d,r,f,s,2,w,f,e,d,y,e,2,i,2,k,a,2,o,i,o,u,i,w,o,g,s,2,u,r,2,n,a,d,g,e,n,i,l,h,a,t,2,c,a,r,o,m,l,n,t,n,r,d,g,r,y,d,i,o,2,y,r,n,s,3,a,5,i,a,c,g,r,2,h,s,2,c,n,5,a,6,t,s,i,3,w,n,4,s,m,i,o,u,2,h,s,i,q,o,2,s,o,3,r,l,d,e,t,s,2,o,c,p,c,r,o,m,b,w,i,e,o,e,4,s,t,i,e,d,2,o,2,e,y,n,i,e,r,o,e,o,2,n,m,7,l,d,l,4,y,3,r,l,m,l,2,r,l,3</a:t>
            </a:r>
            <a:endParaRPr lang="en-US" altLang="zh-CN" dirty="0"/>
          </a:p>
        </p:txBody>
      </p:sp>
      <p:sp>
        <p:nvSpPr>
          <p:cNvPr id="12" name="文本框 11">
            <a:extLst>
              <a:ext uri="{FF2B5EF4-FFF2-40B4-BE49-F238E27FC236}">
                <a16:creationId xmlns:a16="http://schemas.microsoft.com/office/drawing/2014/main" id="{67200E05-9F35-4BF1-A29D-5989E08FD9DD}"/>
              </a:ext>
            </a:extLst>
          </p:cNvPr>
          <p:cNvSpPr txBox="1"/>
          <p:nvPr/>
        </p:nvSpPr>
        <p:spPr>
          <a:xfrm>
            <a:off x="953049" y="1559175"/>
            <a:ext cx="5371983" cy="830997"/>
          </a:xfrm>
          <a:prstGeom prst="rect">
            <a:avLst/>
          </a:prstGeom>
          <a:noFill/>
        </p:spPr>
        <p:txBody>
          <a:bodyPr wrap="none" rtlCol="0">
            <a:spAutoFit/>
          </a:bodyPr>
          <a:lstStyle/>
          <a:p>
            <a:r>
              <a:rPr lang="en-US" altLang="zh-CN" sz="2400" b="1" dirty="0"/>
              <a:t># symbols (letters + digits): 848</a:t>
            </a:r>
          </a:p>
          <a:p>
            <a:r>
              <a:rPr lang="en-US" altLang="zh-CN" sz="2400" b="1" dirty="0"/>
              <a:t>Complete compression factor: 84.72%</a:t>
            </a:r>
          </a:p>
        </p:txBody>
      </p:sp>
    </p:spTree>
    <p:extLst>
      <p:ext uri="{BB962C8B-B14F-4D97-AF65-F5344CB8AC3E}">
        <p14:creationId xmlns:p14="http://schemas.microsoft.com/office/powerpoint/2010/main" val="24129345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9131633" cy="2123658"/>
            <a:chOff x="460236" y="529679"/>
            <a:chExt cx="9131633" cy="2123658"/>
          </a:xfrm>
        </p:grpSpPr>
        <p:sp>
          <p:nvSpPr>
            <p:cNvPr id="3" name="文本框 2">
              <a:extLst>
                <a:ext uri="{FF2B5EF4-FFF2-40B4-BE49-F238E27FC236}">
                  <a16:creationId xmlns:a16="http://schemas.microsoft.com/office/drawing/2014/main" id="{C522D410-DCC4-4FE8-997E-5C7355152616}"/>
                </a:ext>
              </a:extLst>
            </p:cNvPr>
            <p:cNvSpPr txBox="1"/>
            <p:nvPr/>
          </p:nvSpPr>
          <p:spPr>
            <a:xfrm>
              <a:off x="918411" y="529679"/>
              <a:ext cx="8673458" cy="2123658"/>
            </a:xfrm>
            <a:prstGeom prst="rect">
              <a:avLst/>
            </a:prstGeom>
            <a:noFill/>
          </p:spPr>
          <p:txBody>
            <a:bodyPr wrap="square" rtlCol="0">
              <a:spAutoFit/>
            </a:bodyPr>
            <a:lstStyle/>
            <a:p>
              <a:r>
                <a:rPr lang="en-US" altLang="zh-CN" sz="4400" b="1" dirty="0"/>
                <a:t>Complete Expression</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8" name="表格 7">
            <a:extLst>
              <a:ext uri="{FF2B5EF4-FFF2-40B4-BE49-F238E27FC236}">
                <a16:creationId xmlns:a16="http://schemas.microsoft.com/office/drawing/2014/main" id="{C9855F5B-B4B8-4F04-833D-C53CC06B6EA3}"/>
              </a:ext>
            </a:extLst>
          </p:cNvPr>
          <p:cNvGraphicFramePr>
            <a:graphicFrameLocks noGrp="1"/>
          </p:cNvGraphicFramePr>
          <p:nvPr>
            <p:extLst>
              <p:ext uri="{D42A27DB-BD31-4B8C-83A1-F6EECF244321}">
                <p14:modId xmlns:p14="http://schemas.microsoft.com/office/powerpoint/2010/main" val="1543041153"/>
              </p:ext>
            </p:extLst>
          </p:nvPr>
        </p:nvGraphicFramePr>
        <p:xfrm>
          <a:off x="1055688" y="1846691"/>
          <a:ext cx="2408902" cy="3754693"/>
        </p:xfrm>
        <a:graphic>
          <a:graphicData uri="http://schemas.openxmlformats.org/drawingml/2006/table">
            <a:tbl>
              <a:tblPr>
                <a:tableStyleId>{69CF1AB2-1976-4502-BF36-3FF5EA218861}</a:tableStyleId>
              </a:tblPr>
              <a:tblGrid>
                <a:gridCol w="981874">
                  <a:extLst>
                    <a:ext uri="{9D8B030D-6E8A-4147-A177-3AD203B41FA5}">
                      <a16:colId xmlns:a16="http://schemas.microsoft.com/office/drawing/2014/main" val="4045080982"/>
                    </a:ext>
                  </a:extLst>
                </a:gridCol>
                <a:gridCol w="1427028">
                  <a:extLst>
                    <a:ext uri="{9D8B030D-6E8A-4147-A177-3AD203B41FA5}">
                      <a16:colId xmlns:a16="http://schemas.microsoft.com/office/drawing/2014/main" val="2111098890"/>
                    </a:ext>
                  </a:extLst>
                </a:gridCol>
              </a:tblGrid>
              <a:tr h="274648">
                <a:tc>
                  <a:txBody>
                    <a:bodyPr/>
                    <a:lstStyle/>
                    <a:p>
                      <a:pPr algn="ctr" fontAlgn="b"/>
                      <a:r>
                        <a:rPr lang="en-AU" sz="1800" b="1" u="none" strike="noStrike" dirty="0">
                          <a:effectLst/>
                        </a:rPr>
                        <a:t>Length of </a:t>
                      </a:r>
                    </a:p>
                    <a:p>
                      <a:pPr algn="ctr" fontAlgn="b"/>
                      <a:r>
                        <a:rPr lang="en-AU" sz="1800" b="1" u="none" strike="noStrike" dirty="0">
                          <a:effectLst/>
                        </a:rPr>
                        <a:t>Text</a:t>
                      </a:r>
                    </a:p>
                    <a:p>
                      <a:pPr algn="ctr" fontAlgn="b"/>
                      <a:r>
                        <a:rPr lang="en-AU" sz="1800" b="1" i="0" u="none" strike="noStrike" dirty="0">
                          <a:solidFill>
                            <a:srgbClr val="000000"/>
                          </a:solidFill>
                          <a:effectLst/>
                          <a:latin typeface="宋体" panose="02010600030101010101" pitchFamily="2" charset="-122"/>
                          <a:ea typeface="宋体" panose="02010600030101010101" pitchFamily="2" charset="-122"/>
                        </a:rPr>
                        <a:t>(with $)</a:t>
                      </a:r>
                    </a:p>
                  </a:txBody>
                  <a:tcPr marL="6715" marR="6715" marT="6715" marB="0" anchor="ctr"/>
                </a:tc>
                <a:tc>
                  <a:txBody>
                    <a:bodyPr/>
                    <a:lstStyle/>
                    <a:p>
                      <a:pPr algn="ctr" fontAlgn="b"/>
                      <a:r>
                        <a:rPr lang="en-AU" sz="1800" b="1" u="none" strike="noStrike" dirty="0">
                          <a:effectLst/>
                        </a:rPr>
                        <a:t>Complete Compression</a:t>
                      </a:r>
                    </a:p>
                    <a:p>
                      <a:pPr algn="ctr" fontAlgn="b"/>
                      <a:r>
                        <a:rPr lang="en-AU" sz="1800" b="1" i="0" u="none" strike="noStrike" dirty="0">
                          <a:solidFill>
                            <a:srgbClr val="000000"/>
                          </a:solidFill>
                          <a:effectLst/>
                          <a:latin typeface="宋体" panose="02010600030101010101" pitchFamily="2" charset="-122"/>
                          <a:ea typeface="宋体" panose="02010600030101010101" pitchFamily="2" charset="-122"/>
                        </a:rPr>
                        <a:t>Factor</a:t>
                      </a:r>
                    </a:p>
                    <a:p>
                      <a:pPr algn="ctr" fontAlgn="b"/>
                      <a:r>
                        <a:rPr lang="en-AU" sz="1800" b="1" i="0" u="none" strike="noStrike" dirty="0">
                          <a:solidFill>
                            <a:srgbClr val="000000"/>
                          </a:solidFill>
                          <a:effectLst/>
                          <a:latin typeface="宋体" panose="02010600030101010101" pitchFamily="2" charset="-122"/>
                          <a:ea typeface="宋体" panose="02010600030101010101" pitchFamily="2" charset="-122"/>
                        </a:rPr>
                        <a:t>(%)</a:t>
                      </a:r>
                    </a:p>
                  </a:txBody>
                  <a:tcPr marL="6715" marR="6715" marT="6715" marB="0" anchor="ctr"/>
                </a:tc>
                <a:extLst>
                  <a:ext uri="{0D108BD9-81ED-4DB2-BD59-A6C34878D82A}">
                    <a16:rowId xmlns:a16="http://schemas.microsoft.com/office/drawing/2014/main" val="950923689"/>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501</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92.02</a:t>
                      </a:r>
                    </a:p>
                  </a:txBody>
                  <a:tcPr marL="7620" marR="7620" marT="7620" marB="0" anchor="b"/>
                </a:tc>
                <a:extLst>
                  <a:ext uri="{0D108BD9-81ED-4DB2-BD59-A6C34878D82A}">
                    <a16:rowId xmlns:a16="http://schemas.microsoft.com/office/drawing/2014/main" val="652626459"/>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1001</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84.72</a:t>
                      </a:r>
                    </a:p>
                  </a:txBody>
                  <a:tcPr marL="7620" marR="7620" marT="7620" marB="0" anchor="b"/>
                </a:tc>
                <a:extLst>
                  <a:ext uri="{0D108BD9-81ED-4DB2-BD59-A6C34878D82A}">
                    <a16:rowId xmlns:a16="http://schemas.microsoft.com/office/drawing/2014/main" val="2919276462"/>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1501</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83.08</a:t>
                      </a:r>
                    </a:p>
                  </a:txBody>
                  <a:tcPr marL="7620" marR="7620" marT="7620" marB="0" anchor="b"/>
                </a:tc>
                <a:extLst>
                  <a:ext uri="{0D108BD9-81ED-4DB2-BD59-A6C34878D82A}">
                    <a16:rowId xmlns:a16="http://schemas.microsoft.com/office/drawing/2014/main" val="3908968970"/>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2001</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82.76</a:t>
                      </a:r>
                    </a:p>
                  </a:txBody>
                  <a:tcPr marL="7620" marR="7620" marT="7620" marB="0" anchor="b"/>
                </a:tc>
                <a:extLst>
                  <a:ext uri="{0D108BD9-81ED-4DB2-BD59-A6C34878D82A}">
                    <a16:rowId xmlns:a16="http://schemas.microsoft.com/office/drawing/2014/main" val="886513346"/>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2501</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83.09</a:t>
                      </a:r>
                    </a:p>
                  </a:txBody>
                  <a:tcPr marL="7620" marR="7620" marT="7620" marB="0" anchor="b"/>
                </a:tc>
                <a:extLst>
                  <a:ext uri="{0D108BD9-81ED-4DB2-BD59-A6C34878D82A}">
                    <a16:rowId xmlns:a16="http://schemas.microsoft.com/office/drawing/2014/main" val="157264040"/>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3001</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83.07</a:t>
                      </a:r>
                    </a:p>
                  </a:txBody>
                  <a:tcPr marL="7620" marR="7620" marT="7620" marB="0" anchor="b"/>
                </a:tc>
                <a:extLst>
                  <a:ext uri="{0D108BD9-81ED-4DB2-BD59-A6C34878D82A}">
                    <a16:rowId xmlns:a16="http://schemas.microsoft.com/office/drawing/2014/main" val="4269805991"/>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3501</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82.72</a:t>
                      </a:r>
                    </a:p>
                  </a:txBody>
                  <a:tcPr marL="7620" marR="7620" marT="7620" marB="0" anchor="b"/>
                </a:tc>
                <a:extLst>
                  <a:ext uri="{0D108BD9-81ED-4DB2-BD59-A6C34878D82A}">
                    <a16:rowId xmlns:a16="http://schemas.microsoft.com/office/drawing/2014/main" val="580129573"/>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4001</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83.35</a:t>
                      </a:r>
                    </a:p>
                  </a:txBody>
                  <a:tcPr marL="7620" marR="7620" marT="7620" marB="0" anchor="b"/>
                </a:tc>
                <a:extLst>
                  <a:ext uri="{0D108BD9-81ED-4DB2-BD59-A6C34878D82A}">
                    <a16:rowId xmlns:a16="http://schemas.microsoft.com/office/drawing/2014/main" val="4197240337"/>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4501</a:t>
                      </a:r>
                    </a:p>
                  </a:txBody>
                  <a:tcPr marL="7620" marR="7620" marT="7620" marB="0" anchor="b"/>
                </a:tc>
                <a:tc>
                  <a:txBody>
                    <a:bodyPr/>
                    <a:lstStyle/>
                    <a:p>
                      <a:pPr algn="ctr" fontAlgn="b"/>
                      <a:r>
                        <a:rPr lang="en-US" altLang="zh-CN" sz="1800" b="0" i="0" u="none" strike="noStrike" dirty="0">
                          <a:solidFill>
                            <a:srgbClr val="000000"/>
                          </a:solidFill>
                          <a:effectLst/>
                          <a:latin typeface="+mn-lt"/>
                          <a:ea typeface="宋体" panose="02010600030101010101" pitchFamily="2" charset="-122"/>
                        </a:rPr>
                        <a:t>81.63</a:t>
                      </a:r>
                    </a:p>
                  </a:txBody>
                  <a:tcPr marL="7620" marR="7620" marT="7620" marB="0" anchor="b"/>
                </a:tc>
                <a:extLst>
                  <a:ext uri="{0D108BD9-81ED-4DB2-BD59-A6C34878D82A}">
                    <a16:rowId xmlns:a16="http://schemas.microsoft.com/office/drawing/2014/main" val="2799360341"/>
                  </a:ext>
                </a:extLst>
              </a:tr>
            </a:tbl>
          </a:graphicData>
        </a:graphic>
      </p:graphicFrame>
      <p:sp>
        <p:nvSpPr>
          <p:cNvPr id="11" name="文本框 10">
            <a:extLst>
              <a:ext uri="{FF2B5EF4-FFF2-40B4-BE49-F238E27FC236}">
                <a16:creationId xmlns:a16="http://schemas.microsoft.com/office/drawing/2014/main" id="{4146BF2D-46CA-4123-962C-A9ED9AAEDE30}"/>
              </a:ext>
            </a:extLst>
          </p:cNvPr>
          <p:cNvSpPr txBox="1"/>
          <p:nvPr/>
        </p:nvSpPr>
        <p:spPr>
          <a:xfrm>
            <a:off x="981546" y="5660348"/>
            <a:ext cx="2949846" cy="646331"/>
          </a:xfrm>
          <a:prstGeom prst="rect">
            <a:avLst/>
          </a:prstGeom>
          <a:noFill/>
        </p:spPr>
        <p:txBody>
          <a:bodyPr wrap="none" rtlCol="0">
            <a:spAutoFit/>
          </a:bodyPr>
          <a:lstStyle/>
          <a:p>
            <a:r>
              <a:rPr lang="en-US" altLang="zh-CN" dirty="0"/>
              <a:t>* A shorter text is the prefix </a:t>
            </a:r>
          </a:p>
          <a:p>
            <a:r>
              <a:rPr lang="en-US" altLang="zh-CN" dirty="0"/>
              <a:t>of a longer one.</a:t>
            </a:r>
            <a:endParaRPr lang="zh-CN" altLang="en-US" dirty="0"/>
          </a:p>
        </p:txBody>
      </p:sp>
      <p:pic>
        <p:nvPicPr>
          <p:cNvPr id="6" name="图片 5">
            <a:extLst>
              <a:ext uri="{FF2B5EF4-FFF2-40B4-BE49-F238E27FC236}">
                <a16:creationId xmlns:a16="http://schemas.microsoft.com/office/drawing/2014/main" id="{E5E3E3AF-9688-4912-965C-93768C85F9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721242"/>
            <a:ext cx="7438768" cy="4983974"/>
          </a:xfrm>
          <a:prstGeom prst="rect">
            <a:avLst/>
          </a:prstGeom>
        </p:spPr>
      </p:pic>
    </p:spTree>
    <p:extLst>
      <p:ext uri="{BB962C8B-B14F-4D97-AF65-F5344CB8AC3E}">
        <p14:creationId xmlns:p14="http://schemas.microsoft.com/office/powerpoint/2010/main" val="15923676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34B0EF60-E6BD-423E-B450-07295D5F1102}"/>
              </a:ext>
            </a:extLst>
          </p:cNvPr>
          <p:cNvGrpSpPr/>
          <p:nvPr/>
        </p:nvGrpSpPr>
        <p:grpSpPr>
          <a:xfrm>
            <a:off x="460236" y="529679"/>
            <a:ext cx="6283465" cy="2123658"/>
            <a:chOff x="460236" y="529679"/>
            <a:chExt cx="6283465" cy="2123658"/>
          </a:xfrm>
        </p:grpSpPr>
        <p:sp>
          <p:nvSpPr>
            <p:cNvPr id="2" name="文本框 1">
              <a:extLst>
                <a:ext uri="{FF2B5EF4-FFF2-40B4-BE49-F238E27FC236}">
                  <a16:creationId xmlns:a16="http://schemas.microsoft.com/office/drawing/2014/main" id="{ED3A513D-A64E-4AAB-8BD3-99190A19F75C}"/>
                </a:ext>
              </a:extLst>
            </p:cNvPr>
            <p:cNvSpPr txBox="1"/>
            <p:nvPr/>
          </p:nvSpPr>
          <p:spPr>
            <a:xfrm>
              <a:off x="918413" y="529679"/>
              <a:ext cx="5825288" cy="2123658"/>
            </a:xfrm>
            <a:prstGeom prst="rect">
              <a:avLst/>
            </a:prstGeom>
            <a:noFill/>
          </p:spPr>
          <p:txBody>
            <a:bodyPr wrap="square" rtlCol="0">
              <a:spAutoFit/>
            </a:bodyPr>
            <a:lstStyle/>
            <a:p>
              <a:r>
                <a:rPr lang="en-US" altLang="zh-CN" sz="4400" b="1" dirty="0"/>
                <a:t>DNA Sequences-</a:t>
              </a:r>
              <a:r>
                <a:rPr lang="en-US" altLang="zh-CN" sz="4400" b="1" dirty="0" err="1"/>
                <a:t>TP53</a:t>
              </a:r>
              <a:endParaRPr lang="en-US" altLang="zh-CN" sz="4400" b="1" dirty="0"/>
            </a:p>
            <a:p>
              <a:endParaRPr lang="en-US" altLang="zh-CN" sz="4400" b="1" dirty="0"/>
            </a:p>
            <a:p>
              <a:endParaRPr lang="en-US" altLang="zh-CN" sz="4400" b="1" dirty="0"/>
            </a:p>
          </p:txBody>
        </p:sp>
        <p:sp>
          <p:nvSpPr>
            <p:cNvPr id="3" name="矩形 2">
              <a:extLst>
                <a:ext uri="{FF2B5EF4-FFF2-40B4-BE49-F238E27FC236}">
                  <a16:creationId xmlns:a16="http://schemas.microsoft.com/office/drawing/2014/main" id="{62CBEAE6-76AB-40BB-A7D5-B409329F961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48B8AC3E-FD77-49F8-B47A-C9FABEA16595}"/>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4">
            <a:extLst>
              <a:ext uri="{FF2B5EF4-FFF2-40B4-BE49-F238E27FC236}">
                <a16:creationId xmlns:a16="http://schemas.microsoft.com/office/drawing/2014/main" id="{1E98A763-103E-4BF1-BECB-1F1D1CE455DA}"/>
              </a:ext>
            </a:extLst>
          </p:cNvPr>
          <p:cNvSpPr/>
          <p:nvPr/>
        </p:nvSpPr>
        <p:spPr>
          <a:xfrm>
            <a:off x="958215" y="1572848"/>
            <a:ext cx="8416086" cy="461665"/>
          </a:xfrm>
          <a:prstGeom prst="rect">
            <a:avLst/>
          </a:prstGeom>
        </p:spPr>
        <p:txBody>
          <a:bodyPr wrap="none">
            <a:spAutoFit/>
          </a:bodyPr>
          <a:lstStyle/>
          <a:p>
            <a:r>
              <a:rPr lang="en-AU" altLang="zh-CN" sz="2400" b="1" dirty="0">
                <a:solidFill>
                  <a:srgbClr val="000000"/>
                </a:solidFill>
                <a:latin typeface="+mj-lt"/>
              </a:rPr>
              <a:t>Homo sapiens chromosome 17, </a:t>
            </a:r>
            <a:r>
              <a:rPr lang="en-AU" altLang="zh-CN" sz="2400" b="1" dirty="0" err="1">
                <a:solidFill>
                  <a:srgbClr val="000000"/>
                </a:solidFill>
                <a:latin typeface="+mj-lt"/>
              </a:rPr>
              <a:t>GRCh38.p13</a:t>
            </a:r>
            <a:r>
              <a:rPr lang="en-AU" altLang="zh-CN" sz="2400" b="1" dirty="0">
                <a:solidFill>
                  <a:srgbClr val="000000"/>
                </a:solidFill>
                <a:latin typeface="+mj-lt"/>
              </a:rPr>
              <a:t>, Primary Assembly</a:t>
            </a:r>
            <a:endParaRPr lang="zh-CN" altLang="en-US" sz="2400" b="1" dirty="0">
              <a:latin typeface="+mj-lt"/>
            </a:endParaRPr>
          </a:p>
        </p:txBody>
      </p:sp>
      <p:sp>
        <p:nvSpPr>
          <p:cNvPr id="7" name="文本框 6">
            <a:extLst>
              <a:ext uri="{FF2B5EF4-FFF2-40B4-BE49-F238E27FC236}">
                <a16:creationId xmlns:a16="http://schemas.microsoft.com/office/drawing/2014/main" id="{95D39BB0-97E5-4D85-923B-0F904DD6C305}"/>
              </a:ext>
            </a:extLst>
          </p:cNvPr>
          <p:cNvSpPr txBox="1"/>
          <p:nvPr/>
        </p:nvSpPr>
        <p:spPr>
          <a:xfrm>
            <a:off x="964132" y="2451461"/>
            <a:ext cx="9831386" cy="3416320"/>
          </a:xfrm>
          <a:prstGeom prst="rect">
            <a:avLst/>
          </a:prstGeom>
          <a:noFill/>
        </p:spPr>
        <p:txBody>
          <a:bodyPr wrap="square" rtlCol="0">
            <a:spAutoFit/>
          </a:bodyPr>
          <a:lstStyle/>
          <a:p>
            <a:r>
              <a:rPr lang="en-US" altLang="zh-CN" dirty="0">
                <a:cs typeface="Times New Roman" panose="02020603050405020304" pitchFamily="18" charset="0"/>
              </a:rPr>
              <a:t>GATGGGATTGGGGTTTTCCCCTCCCATGTGCTCAAGACTGGCGCTAAAAGTTTTGAGCTTCTCAAAAGTCTAGAGCCACCGTCCAGGGAGCAGGTAGCTGCTGGGCTCCGGGGACACTTTGCGTTCGGGCTGGGAGCGTGCTTTCCACGACGGTGACACGCTTCCCTGGATTGGGTAAGCTCCTGACTGAACTTGATGAGTCCTCTCTGAGTCACGGGCTCTCGGCTCCGTGTATTTTCAGCTCGGGAAAATCGCTGGGGCTGGGGGTGGGGCAGTGGGGACTTAGCGAGTTTGGGGGTGAGTGGGATGGAAGCTTGGCTAGAGGGATCATCATAGGAGTTGCATTGTTGGGAGACCTGGGTGTAGATGATGGGGATGTTAGGACCATCCGAACTCAAAGTTGAACGCCTAGGCAGAGGAGTGGAGCTTTGGGGAACCTTGAGCCGGCCTAAAGCGTACTTCTTTGCACATCCACCCGGTGCTGGGCGTAGGGAATCCCTGAAATAAAAGATGCACAAAGCATTGAGGTCTGAGACTTTTGGATCTCGAAACATTGAGAACTCATAGCTGTATATTTTAGAGCCCATGGCATCCTAGTGAAAACTGGGGCTCCATTCCGAAATGATCATTTGGGGGTGATCCGGGGAGCCCAAGCTGCTAAGGTCCCACAACTTCCGGACCTTTGTCCTTCCTGGAGCGATCTTTCCAGGCAGCCCCCGGCTCCGCTAGATGGAGAAAATCCAATTGAAGGCTGTCAGTCGTGGAAGT... (19149 bp)</a:t>
            </a:r>
            <a:endParaRPr lang="zh-CN" altLang="en-US" dirty="0">
              <a:cs typeface="Times New Roman" panose="02020603050405020304" pitchFamily="18" charset="0"/>
            </a:endParaRPr>
          </a:p>
        </p:txBody>
      </p:sp>
      <p:sp>
        <p:nvSpPr>
          <p:cNvPr id="10" name="文本框 9">
            <a:extLst>
              <a:ext uri="{FF2B5EF4-FFF2-40B4-BE49-F238E27FC236}">
                <a16:creationId xmlns:a16="http://schemas.microsoft.com/office/drawing/2014/main" id="{C729731D-D227-405C-93F3-6C9A90581284}"/>
              </a:ext>
            </a:extLst>
          </p:cNvPr>
          <p:cNvSpPr txBox="1"/>
          <p:nvPr/>
        </p:nvSpPr>
        <p:spPr>
          <a:xfrm>
            <a:off x="87079" y="6344214"/>
            <a:ext cx="5013617" cy="461665"/>
          </a:xfrm>
          <a:prstGeom prst="rect">
            <a:avLst/>
          </a:prstGeom>
          <a:noFill/>
        </p:spPr>
        <p:txBody>
          <a:bodyPr wrap="none" rtlCol="0">
            <a:spAutoFit/>
          </a:bodyPr>
          <a:lstStyle/>
          <a:p>
            <a:r>
              <a:rPr lang="en-AU" altLang="zh-CN" sz="1200" i="1" dirty="0">
                <a:latin typeface="Times New Roman" panose="02020603050405020304" pitchFamily="18" charset="0"/>
                <a:cs typeface="Times New Roman" panose="02020603050405020304" pitchFamily="18" charset="0"/>
              </a:rPr>
              <a:t>https://</a:t>
            </a:r>
            <a:r>
              <a:rPr lang="en-AU" altLang="zh-CN" sz="1200" i="1" dirty="0" err="1">
                <a:latin typeface="Times New Roman" panose="02020603050405020304" pitchFamily="18" charset="0"/>
                <a:cs typeface="Times New Roman" panose="02020603050405020304" pitchFamily="18" charset="0"/>
              </a:rPr>
              <a:t>www.ncbi.nlm.nih.gov</a:t>
            </a:r>
            <a:r>
              <a:rPr lang="en-AU" altLang="zh-CN" sz="1200" i="1" dirty="0">
                <a:latin typeface="Times New Roman" panose="02020603050405020304" pitchFamily="18" charset="0"/>
                <a:cs typeface="Times New Roman" panose="02020603050405020304" pitchFamily="18" charset="0"/>
              </a:rPr>
              <a:t>/assembly/</a:t>
            </a:r>
            <a:r>
              <a:rPr lang="en-AU" altLang="zh-CN" sz="1200" i="1" dirty="0" err="1">
                <a:latin typeface="Times New Roman" panose="02020603050405020304" pitchFamily="18" charset="0"/>
                <a:cs typeface="Times New Roman" panose="02020603050405020304" pitchFamily="18" charset="0"/>
              </a:rPr>
              <a:t>GCA_000001405.28</a:t>
            </a:r>
            <a:endParaRPr lang="en-AU" altLang="zh-CN" sz="1200" i="1" dirty="0">
              <a:latin typeface="Times New Roman" panose="02020603050405020304" pitchFamily="18" charset="0"/>
              <a:cs typeface="Times New Roman" panose="02020603050405020304" pitchFamily="18" charset="0"/>
            </a:endParaRPr>
          </a:p>
          <a:p>
            <a:r>
              <a:rPr lang="en-AU" altLang="zh-CN" sz="1200" i="1" dirty="0">
                <a:latin typeface="Times New Roman" panose="02020603050405020304" pitchFamily="18" charset="0"/>
                <a:cs typeface="Times New Roman" panose="02020603050405020304" pitchFamily="18" charset="0"/>
              </a:rPr>
              <a:t>*Thanks for the help from </a:t>
            </a:r>
            <a:r>
              <a:rPr lang="en-AU" altLang="zh-CN" sz="1200" i="1" dirty="0" err="1">
                <a:latin typeface="Times New Roman" panose="02020603050405020304" pitchFamily="18" charset="0"/>
                <a:cs typeface="Times New Roman" panose="02020603050405020304" pitchFamily="18" charset="0"/>
              </a:rPr>
              <a:t>Zhanhe</a:t>
            </a:r>
            <a:r>
              <a:rPr lang="en-AU" altLang="zh-CN" sz="1200" i="1" dirty="0">
                <a:latin typeface="Times New Roman" panose="02020603050405020304" pitchFamily="18" charset="0"/>
                <a:cs typeface="Times New Roman" panose="02020603050405020304" pitchFamily="18" charset="0"/>
              </a:rPr>
              <a:t> Chang (Cherry) to </a:t>
            </a:r>
            <a:r>
              <a:rPr lang="en-US" altLang="zh-CN" sz="1200" i="1" dirty="0">
                <a:latin typeface="Times New Roman" panose="02020603050405020304" pitchFamily="18" charset="0"/>
                <a:cs typeface="Times New Roman" panose="02020603050405020304" pitchFamily="18" charset="0"/>
              </a:rPr>
              <a:t>download</a:t>
            </a:r>
            <a:r>
              <a:rPr lang="en-AU" altLang="zh-CN" sz="1200" i="1" dirty="0">
                <a:latin typeface="Times New Roman" panose="02020603050405020304" pitchFamily="18" charset="0"/>
                <a:cs typeface="Times New Roman" panose="02020603050405020304" pitchFamily="18" charset="0"/>
              </a:rPr>
              <a:t> this sequence.</a:t>
            </a:r>
            <a:endParaRPr lang="zh-CN" altLang="en-US" sz="1200" i="1" dirty="0">
              <a:latin typeface="Times New Roman" panose="02020603050405020304" pitchFamily="18" charset="0"/>
              <a:cs typeface="Times New Roman" panose="02020603050405020304" pitchFamily="18" charset="0"/>
            </a:endParaRPr>
          </a:p>
        </p:txBody>
      </p:sp>
      <p:cxnSp>
        <p:nvCxnSpPr>
          <p:cNvPr id="12" name="直接连接符 11">
            <a:extLst>
              <a:ext uri="{FF2B5EF4-FFF2-40B4-BE49-F238E27FC236}">
                <a16:creationId xmlns:a16="http://schemas.microsoft.com/office/drawing/2014/main" id="{6060AAAB-47D5-4638-BC7D-4DFB0380BC44}"/>
              </a:ext>
            </a:extLst>
          </p:cNvPr>
          <p:cNvCxnSpPr/>
          <p:nvPr/>
        </p:nvCxnSpPr>
        <p:spPr>
          <a:xfrm>
            <a:off x="186612" y="6362876"/>
            <a:ext cx="2127379" cy="0"/>
          </a:xfrm>
          <a:prstGeom prst="line">
            <a:avLst/>
          </a:prstGeom>
        </p:spPr>
        <p:style>
          <a:lnRef idx="1">
            <a:schemeClr val="dk1"/>
          </a:lnRef>
          <a:fillRef idx="0">
            <a:schemeClr val="dk1"/>
          </a:fillRef>
          <a:effectRef idx="0">
            <a:schemeClr val="dk1"/>
          </a:effectRef>
          <a:fontRef idx="minor">
            <a:schemeClr val="tx1"/>
          </a:fontRef>
        </p:style>
      </p:cxnSp>
      <p:sp>
        <p:nvSpPr>
          <p:cNvPr id="13" name="动作按钮: 转到开头 12">
            <a:hlinkClick r:id="rId2" action="ppaction://hlinksldjump" highlightClick="1"/>
            <a:extLst>
              <a:ext uri="{FF2B5EF4-FFF2-40B4-BE49-F238E27FC236}">
                <a16:creationId xmlns:a16="http://schemas.microsoft.com/office/drawing/2014/main" id="{1ED17235-AF71-48CB-9239-CA8D4990EC12}"/>
              </a:ext>
            </a:extLst>
          </p:cNvPr>
          <p:cNvSpPr/>
          <p:nvPr/>
        </p:nvSpPr>
        <p:spPr>
          <a:xfrm>
            <a:off x="460236" y="1278294"/>
            <a:ext cx="458176" cy="294554"/>
          </a:xfrm>
          <a:prstGeom prst="actionButtonBeginning">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591373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6283465" cy="1446550"/>
            <a:chOff x="460236" y="529679"/>
            <a:chExt cx="6283465" cy="1446550"/>
          </a:xfrm>
        </p:grpSpPr>
        <p:sp>
          <p:nvSpPr>
            <p:cNvPr id="3" name="文本框 2">
              <a:extLst>
                <a:ext uri="{FF2B5EF4-FFF2-40B4-BE49-F238E27FC236}">
                  <a16:creationId xmlns:a16="http://schemas.microsoft.com/office/drawing/2014/main" id="{C522D410-DCC4-4FE8-997E-5C7355152616}"/>
                </a:ext>
              </a:extLst>
            </p:cNvPr>
            <p:cNvSpPr txBox="1"/>
            <p:nvPr/>
          </p:nvSpPr>
          <p:spPr>
            <a:xfrm>
              <a:off x="918413" y="529679"/>
              <a:ext cx="5825288" cy="1446550"/>
            </a:xfrm>
            <a:prstGeom prst="rect">
              <a:avLst/>
            </a:prstGeom>
            <a:noFill/>
          </p:spPr>
          <p:txBody>
            <a:bodyPr wrap="square" rtlCol="0">
              <a:spAutoFit/>
            </a:bodyPr>
            <a:lstStyle/>
            <a:p>
              <a:r>
                <a:rPr lang="en-US" altLang="zh-CN" sz="4400" b="1" dirty="0"/>
                <a:t>Frequency of Letters</a:t>
              </a:r>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10" name="表格 9">
            <a:extLst>
              <a:ext uri="{FF2B5EF4-FFF2-40B4-BE49-F238E27FC236}">
                <a16:creationId xmlns:a16="http://schemas.microsoft.com/office/drawing/2014/main" id="{81793CD0-E8BD-46DA-B1D0-9AFAD8214F08}"/>
              </a:ext>
            </a:extLst>
          </p:cNvPr>
          <p:cNvGraphicFramePr>
            <a:graphicFrameLocks noGrp="1"/>
          </p:cNvGraphicFramePr>
          <p:nvPr>
            <p:extLst>
              <p:ext uri="{D42A27DB-BD31-4B8C-83A1-F6EECF244321}">
                <p14:modId xmlns:p14="http://schemas.microsoft.com/office/powerpoint/2010/main" val="3593190777"/>
              </p:ext>
            </p:extLst>
          </p:nvPr>
        </p:nvGraphicFramePr>
        <p:xfrm>
          <a:off x="4623189" y="2699438"/>
          <a:ext cx="2945622" cy="1459123"/>
        </p:xfrm>
        <a:graphic>
          <a:graphicData uri="http://schemas.openxmlformats.org/drawingml/2006/table">
            <a:tbl>
              <a:tblPr>
                <a:tableStyleId>{69CF1AB2-1976-4502-BF36-3FF5EA218861}</a:tableStyleId>
              </a:tblPr>
              <a:tblGrid>
                <a:gridCol w="981874">
                  <a:extLst>
                    <a:ext uri="{9D8B030D-6E8A-4147-A177-3AD203B41FA5}">
                      <a16:colId xmlns:a16="http://schemas.microsoft.com/office/drawing/2014/main" val="4045080982"/>
                    </a:ext>
                  </a:extLst>
                </a:gridCol>
                <a:gridCol w="981874">
                  <a:extLst>
                    <a:ext uri="{9D8B030D-6E8A-4147-A177-3AD203B41FA5}">
                      <a16:colId xmlns:a16="http://schemas.microsoft.com/office/drawing/2014/main" val="2111098890"/>
                    </a:ext>
                  </a:extLst>
                </a:gridCol>
                <a:gridCol w="981874">
                  <a:extLst>
                    <a:ext uri="{9D8B030D-6E8A-4147-A177-3AD203B41FA5}">
                      <a16:colId xmlns:a16="http://schemas.microsoft.com/office/drawing/2014/main" val="221603830"/>
                    </a:ext>
                  </a:extLst>
                </a:gridCol>
              </a:tblGrid>
              <a:tr h="274648">
                <a:tc>
                  <a:txBody>
                    <a:bodyPr/>
                    <a:lstStyle/>
                    <a:p>
                      <a:pPr algn="ctr" fontAlgn="b"/>
                      <a:r>
                        <a:rPr lang="en-AU" sz="1800" b="1" u="none" strike="noStrike" dirty="0">
                          <a:effectLst/>
                        </a:rPr>
                        <a:t>Rank</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Letter</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Freq</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extLst>
                  <a:ext uri="{0D108BD9-81ED-4DB2-BD59-A6C34878D82A}">
                    <a16:rowId xmlns:a16="http://schemas.microsoft.com/office/drawing/2014/main" val="950923689"/>
                  </a:ext>
                </a:extLst>
              </a:tr>
              <a:tr h="294522">
                <a:tc>
                  <a:txBody>
                    <a:bodyPr/>
                    <a:lstStyle/>
                    <a:p>
                      <a:pPr algn="ctr" fontAlgn="b"/>
                      <a:r>
                        <a:rPr lang="en-US" altLang="zh-CN" sz="1800" u="none" strike="noStrike" kern="1200">
                          <a:solidFill>
                            <a:schemeClr val="dk1"/>
                          </a:solidFill>
                          <a:effectLst/>
                          <a:latin typeface="+mn-lt"/>
                          <a:ea typeface="+mn-ea"/>
                          <a:cs typeface="+mn-cs"/>
                        </a:rPr>
                        <a:t>1</a:t>
                      </a:r>
                    </a:p>
                  </a:txBody>
                  <a:tcPr marL="7620" marR="7620" marT="7620" marB="0" anchor="b"/>
                </a:tc>
                <a:tc>
                  <a:txBody>
                    <a:bodyPr/>
                    <a:lstStyle/>
                    <a:p>
                      <a:pPr algn="ctr" fontAlgn="b"/>
                      <a:r>
                        <a:rPr lang="en-AU" sz="1800" u="none" strike="noStrike" kern="1200">
                          <a:solidFill>
                            <a:schemeClr val="dk1"/>
                          </a:solidFill>
                          <a:effectLst/>
                          <a:latin typeface="+mn-lt"/>
                          <a:ea typeface="+mn-ea"/>
                          <a:cs typeface="+mn-cs"/>
                        </a:rPr>
                        <a:t>A</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4978</a:t>
                      </a:r>
                    </a:p>
                  </a:txBody>
                  <a:tcPr marL="7620" marR="7620" marT="7620" marB="0" anchor="b"/>
                </a:tc>
                <a:extLst>
                  <a:ext uri="{0D108BD9-81ED-4DB2-BD59-A6C34878D82A}">
                    <a16:rowId xmlns:a16="http://schemas.microsoft.com/office/drawing/2014/main" val="652626459"/>
                  </a:ext>
                </a:extLst>
              </a:tr>
              <a:tr h="294522">
                <a:tc>
                  <a:txBody>
                    <a:bodyPr/>
                    <a:lstStyle/>
                    <a:p>
                      <a:pPr algn="ctr" fontAlgn="b"/>
                      <a:r>
                        <a:rPr lang="en-US" altLang="zh-CN" sz="1800" u="none" strike="noStrike" kern="1200">
                          <a:solidFill>
                            <a:schemeClr val="dk1"/>
                          </a:solidFill>
                          <a:effectLst/>
                          <a:latin typeface="+mn-lt"/>
                          <a:ea typeface="+mn-ea"/>
                          <a:cs typeface="+mn-cs"/>
                        </a:rPr>
                        <a:t>2</a:t>
                      </a:r>
                    </a:p>
                  </a:txBody>
                  <a:tcPr marL="7620" marR="7620" marT="7620" marB="0" anchor="b"/>
                </a:tc>
                <a:tc>
                  <a:txBody>
                    <a:bodyPr/>
                    <a:lstStyle/>
                    <a:p>
                      <a:pPr algn="ctr" fontAlgn="b"/>
                      <a:r>
                        <a:rPr lang="en-AU" sz="1800" u="none" strike="noStrike" kern="1200">
                          <a:solidFill>
                            <a:schemeClr val="dk1"/>
                          </a:solidFill>
                          <a:effectLst/>
                          <a:latin typeface="+mn-lt"/>
                          <a:ea typeface="+mn-ea"/>
                          <a:cs typeface="+mn-cs"/>
                        </a:rPr>
                        <a:t>G</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4804</a:t>
                      </a:r>
                    </a:p>
                  </a:txBody>
                  <a:tcPr marL="7620" marR="7620" marT="7620" marB="0" anchor="b"/>
                </a:tc>
                <a:extLst>
                  <a:ext uri="{0D108BD9-81ED-4DB2-BD59-A6C34878D82A}">
                    <a16:rowId xmlns:a16="http://schemas.microsoft.com/office/drawing/2014/main" val="2919276462"/>
                  </a:ext>
                </a:extLst>
              </a:tr>
              <a:tr h="294522">
                <a:tc>
                  <a:txBody>
                    <a:bodyPr/>
                    <a:lstStyle/>
                    <a:p>
                      <a:pPr algn="ctr" fontAlgn="b"/>
                      <a:r>
                        <a:rPr lang="en-US" altLang="zh-CN" sz="1800" u="none" strike="noStrike" kern="1200">
                          <a:solidFill>
                            <a:schemeClr val="dk1"/>
                          </a:solidFill>
                          <a:effectLst/>
                          <a:latin typeface="+mn-lt"/>
                          <a:ea typeface="+mn-ea"/>
                          <a:cs typeface="+mn-cs"/>
                        </a:rPr>
                        <a:t>3</a:t>
                      </a:r>
                    </a:p>
                  </a:txBody>
                  <a:tcPr marL="7620" marR="7620" marT="7620" marB="0" anchor="b"/>
                </a:tc>
                <a:tc>
                  <a:txBody>
                    <a:bodyPr/>
                    <a:lstStyle/>
                    <a:p>
                      <a:pPr algn="ctr" fontAlgn="b"/>
                      <a:r>
                        <a:rPr lang="en-AU" sz="1800" u="none" strike="noStrike" kern="1200">
                          <a:solidFill>
                            <a:schemeClr val="dk1"/>
                          </a:solidFill>
                          <a:effectLst/>
                          <a:latin typeface="+mn-lt"/>
                          <a:ea typeface="+mn-ea"/>
                          <a:cs typeface="+mn-cs"/>
                        </a:rPr>
                        <a:t>T</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4713</a:t>
                      </a:r>
                    </a:p>
                  </a:txBody>
                  <a:tcPr marL="7620" marR="7620" marT="7620" marB="0" anchor="b"/>
                </a:tc>
                <a:extLst>
                  <a:ext uri="{0D108BD9-81ED-4DB2-BD59-A6C34878D82A}">
                    <a16:rowId xmlns:a16="http://schemas.microsoft.com/office/drawing/2014/main" val="3908968970"/>
                  </a:ext>
                </a:extLst>
              </a:tr>
              <a:tr h="294522">
                <a:tc>
                  <a:txBody>
                    <a:bodyPr/>
                    <a:lstStyle/>
                    <a:p>
                      <a:pPr algn="ctr" fontAlgn="b"/>
                      <a:r>
                        <a:rPr lang="en-US" altLang="zh-CN" sz="1800" u="none" strike="noStrike" kern="1200">
                          <a:solidFill>
                            <a:schemeClr val="dk1"/>
                          </a:solidFill>
                          <a:effectLst/>
                          <a:latin typeface="+mn-lt"/>
                          <a:ea typeface="+mn-ea"/>
                          <a:cs typeface="+mn-cs"/>
                        </a:rPr>
                        <a:t>4</a:t>
                      </a:r>
                    </a:p>
                  </a:txBody>
                  <a:tcPr marL="7620" marR="7620" marT="7620" marB="0" anchor="b"/>
                </a:tc>
                <a:tc>
                  <a:txBody>
                    <a:bodyPr/>
                    <a:lstStyle/>
                    <a:p>
                      <a:pPr algn="ctr" fontAlgn="b"/>
                      <a:r>
                        <a:rPr lang="en-AU" sz="1800" u="none" strike="noStrike" kern="1200">
                          <a:solidFill>
                            <a:schemeClr val="dk1"/>
                          </a:solidFill>
                          <a:effectLst/>
                          <a:latin typeface="+mn-lt"/>
                          <a:ea typeface="+mn-ea"/>
                          <a:cs typeface="+mn-cs"/>
                        </a:rPr>
                        <a:t>C</a:t>
                      </a:r>
                    </a:p>
                  </a:txBody>
                  <a:tcPr marL="7620" marR="7620" marT="7620" marB="0" anchor="b"/>
                </a:tc>
                <a:tc>
                  <a:txBody>
                    <a:bodyPr/>
                    <a:lstStyle/>
                    <a:p>
                      <a:pPr algn="ctr" fontAlgn="b"/>
                      <a:r>
                        <a:rPr lang="en-US" altLang="zh-CN" sz="1800" u="none" strike="noStrike" kern="1200" dirty="0">
                          <a:solidFill>
                            <a:schemeClr val="dk1"/>
                          </a:solidFill>
                          <a:effectLst/>
                          <a:latin typeface="+mn-lt"/>
                          <a:ea typeface="+mn-ea"/>
                          <a:cs typeface="+mn-cs"/>
                        </a:rPr>
                        <a:t>4654</a:t>
                      </a:r>
                    </a:p>
                  </a:txBody>
                  <a:tcPr marL="7620" marR="7620" marT="7620" marB="0" anchor="b"/>
                </a:tc>
                <a:extLst>
                  <a:ext uri="{0D108BD9-81ED-4DB2-BD59-A6C34878D82A}">
                    <a16:rowId xmlns:a16="http://schemas.microsoft.com/office/drawing/2014/main" val="886513346"/>
                  </a:ext>
                </a:extLst>
              </a:tr>
            </a:tbl>
          </a:graphicData>
        </a:graphic>
      </p:graphicFrame>
      <p:sp>
        <p:nvSpPr>
          <p:cNvPr id="12" name="文本框 11">
            <a:extLst>
              <a:ext uri="{FF2B5EF4-FFF2-40B4-BE49-F238E27FC236}">
                <a16:creationId xmlns:a16="http://schemas.microsoft.com/office/drawing/2014/main" id="{5B8010CA-5E73-42E1-BBC0-5962FF544B72}"/>
              </a:ext>
            </a:extLst>
          </p:cNvPr>
          <p:cNvSpPr txBox="1"/>
          <p:nvPr/>
        </p:nvSpPr>
        <p:spPr>
          <a:xfrm>
            <a:off x="3154168" y="4540534"/>
            <a:ext cx="5864106" cy="461665"/>
          </a:xfrm>
          <a:prstGeom prst="rect">
            <a:avLst/>
          </a:prstGeom>
          <a:noFill/>
        </p:spPr>
        <p:txBody>
          <a:bodyPr wrap="none" rtlCol="0">
            <a:spAutoFit/>
          </a:bodyPr>
          <a:lstStyle/>
          <a:p>
            <a:r>
              <a:rPr lang="en-US" altLang="zh-CN" sz="2400" b="1" dirty="0"/>
              <a:t>Frequency of Letters-Original Sequence</a:t>
            </a:r>
          </a:p>
        </p:txBody>
      </p:sp>
    </p:spTree>
    <p:extLst>
      <p:ext uri="{BB962C8B-B14F-4D97-AF65-F5344CB8AC3E}">
        <p14:creationId xmlns:p14="http://schemas.microsoft.com/office/powerpoint/2010/main" val="22358659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6283465" cy="2123658"/>
            <a:chOff x="460236" y="529679"/>
            <a:chExt cx="6283465" cy="2123658"/>
          </a:xfrm>
        </p:grpSpPr>
        <p:sp>
          <p:nvSpPr>
            <p:cNvPr id="3" name="文本框 2">
              <a:extLst>
                <a:ext uri="{FF2B5EF4-FFF2-40B4-BE49-F238E27FC236}">
                  <a16:creationId xmlns:a16="http://schemas.microsoft.com/office/drawing/2014/main" id="{C522D410-DCC4-4FE8-997E-5C7355152616}"/>
                </a:ext>
              </a:extLst>
            </p:cNvPr>
            <p:cNvSpPr txBox="1"/>
            <p:nvPr/>
          </p:nvSpPr>
          <p:spPr>
            <a:xfrm>
              <a:off x="918413" y="529679"/>
              <a:ext cx="5825288" cy="2123658"/>
            </a:xfrm>
            <a:prstGeom prst="rect">
              <a:avLst/>
            </a:prstGeom>
            <a:noFill/>
          </p:spPr>
          <p:txBody>
            <a:bodyPr wrap="square" rtlCol="0">
              <a:spAutoFit/>
            </a:bodyPr>
            <a:lstStyle/>
            <a:p>
              <a:r>
                <a:rPr lang="en-US" altLang="zh-CN" sz="4400" b="1" dirty="0"/>
                <a:t>Transformation</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a:extLst>
              <a:ext uri="{FF2B5EF4-FFF2-40B4-BE49-F238E27FC236}">
                <a16:creationId xmlns:a16="http://schemas.microsoft.com/office/drawing/2014/main" id="{EB63D514-17FC-4E61-A76F-2E1FE7EBC7D1}"/>
              </a:ext>
            </a:extLst>
          </p:cNvPr>
          <p:cNvSpPr txBox="1"/>
          <p:nvPr/>
        </p:nvSpPr>
        <p:spPr>
          <a:xfrm>
            <a:off x="957324" y="2689936"/>
            <a:ext cx="8653604" cy="3693319"/>
          </a:xfrm>
          <a:prstGeom prst="rect">
            <a:avLst/>
          </a:prstGeom>
          <a:noFill/>
        </p:spPr>
        <p:txBody>
          <a:bodyPr wrap="square" rtlCol="0">
            <a:spAutoFit/>
          </a:bodyPr>
          <a:lstStyle/>
          <a:p>
            <a:pPr>
              <a:spcAft>
                <a:spcPts val="0"/>
              </a:spcAft>
            </a:pPr>
            <a:r>
              <a:rPr lang="en-AU" altLang="zh-CN" dirty="0">
                <a:solidFill>
                  <a:srgbClr val="000000"/>
                </a:solidFill>
                <a:latin typeface="等线" panose="02010600030101010101" pitchFamily="2" charset="-122"/>
                <a:ea typeface="宋体" panose="02010600030101010101" pitchFamily="2" charset="-122"/>
              </a:rPr>
              <a:t>GC</a:t>
            </a:r>
            <a:r>
              <a:rPr lang="en-AU" altLang="zh-CN" dirty="0">
                <a:solidFill>
                  <a:srgbClr val="FF0000"/>
                </a:solidFill>
                <a:latin typeface="等线" panose="02010600030101010101" pitchFamily="2" charset="-122"/>
                <a:ea typeface="宋体" panose="02010600030101010101" pitchFamily="2" charset="-122"/>
              </a:rPr>
              <a:t>AAAACCAAAAAACCC</a:t>
            </a:r>
            <a:r>
              <a:rPr lang="en-AU" altLang="zh-CN" dirty="0">
                <a:solidFill>
                  <a:srgbClr val="000000"/>
                </a:solidFill>
                <a:latin typeface="等线" panose="02010600030101010101" pitchFamily="2" charset="-122"/>
                <a:ea typeface="宋体" panose="02010600030101010101" pitchFamily="2" charset="-122"/>
              </a:rPr>
              <a:t>AACAAAC</a:t>
            </a:r>
            <a:r>
              <a:rPr lang="en-AU" altLang="zh-CN" dirty="0">
                <a:solidFill>
                  <a:srgbClr val="FF0000"/>
                </a:solidFill>
                <a:latin typeface="等线" panose="02010600030101010101" pitchFamily="2" charset="-122"/>
                <a:ea typeface="宋体" panose="02010600030101010101" pitchFamily="2" charset="-122"/>
              </a:rPr>
              <a:t>AAAAAA</a:t>
            </a:r>
            <a:r>
              <a:rPr lang="en-AU" altLang="zh-CN" dirty="0">
                <a:solidFill>
                  <a:srgbClr val="000000"/>
                </a:solidFill>
                <a:latin typeface="等线" panose="02010600030101010101" pitchFamily="2" charset="-122"/>
                <a:ea typeface="宋体" panose="02010600030101010101" pitchFamily="2" charset="-122"/>
              </a:rPr>
              <a:t>CAAAGC</a:t>
            </a:r>
            <a:r>
              <a:rPr lang="en-AU" altLang="zh-CN" dirty="0">
                <a:solidFill>
                  <a:srgbClr val="FF0000"/>
                </a:solidFill>
                <a:latin typeface="等线" panose="02010600030101010101" pitchFamily="2" charset="-122"/>
                <a:ea typeface="宋体" panose="02010600030101010101" pitchFamily="2" charset="-122"/>
              </a:rPr>
              <a:t>AAAAAAAAAAAAAAAAAAAA</a:t>
            </a:r>
            <a:r>
              <a:rPr lang="en-AU" altLang="zh-CN" dirty="0">
                <a:solidFill>
                  <a:srgbClr val="000000"/>
                </a:solidFill>
                <a:latin typeface="等线" panose="02010600030101010101" pitchFamily="2" charset="-122"/>
                <a:ea typeface="宋体" panose="02010600030101010101" pitchFamily="2" charset="-122"/>
              </a:rPr>
              <a:t>CAAAAG</a:t>
            </a:r>
            <a:r>
              <a:rPr lang="en-AU" altLang="zh-CN" dirty="0">
                <a:solidFill>
                  <a:srgbClr val="FF0000"/>
                </a:solidFill>
                <a:latin typeface="等线" panose="02010600030101010101" pitchFamily="2" charset="-122"/>
                <a:ea typeface="宋体" panose="02010600030101010101" pitchFamily="2" charset="-122"/>
              </a:rPr>
              <a:t>AAAAAAAAAAAAA</a:t>
            </a:r>
            <a:r>
              <a:rPr lang="en-AU" altLang="zh-CN" dirty="0">
                <a:solidFill>
                  <a:srgbClr val="000000"/>
                </a:solidFill>
                <a:latin typeface="等线" panose="02010600030101010101" pitchFamily="2" charset="-122"/>
                <a:ea typeface="宋体" panose="02010600030101010101" pitchFamily="2" charset="-122"/>
              </a:rPr>
              <a:t>C</a:t>
            </a:r>
            <a:r>
              <a:rPr lang="en-AU" altLang="zh-CN" dirty="0">
                <a:solidFill>
                  <a:srgbClr val="FF0000"/>
                </a:solidFill>
                <a:latin typeface="等线" panose="02010600030101010101" pitchFamily="2" charset="-122"/>
                <a:ea typeface="宋体" panose="02010600030101010101" pitchFamily="2" charset="-122"/>
              </a:rPr>
              <a:t>AAAAAAAAAAAA</a:t>
            </a:r>
            <a:r>
              <a:rPr lang="en-AU" altLang="zh-CN" dirty="0">
                <a:solidFill>
                  <a:srgbClr val="000000"/>
                </a:solidFill>
                <a:latin typeface="等线" panose="02010600030101010101" pitchFamily="2" charset="-122"/>
                <a:ea typeface="宋体" panose="02010600030101010101" pitchFamily="2" charset="-122"/>
              </a:rPr>
              <a:t>G</a:t>
            </a:r>
            <a:r>
              <a:rPr lang="en-AU" altLang="zh-CN" dirty="0">
                <a:solidFill>
                  <a:srgbClr val="FF0000"/>
                </a:solidFill>
                <a:latin typeface="等线" panose="02010600030101010101" pitchFamily="2" charset="-122"/>
                <a:ea typeface="宋体" panose="02010600030101010101" pitchFamily="2" charset="-122"/>
              </a:rPr>
              <a:t>AAAAAAA</a:t>
            </a:r>
            <a:r>
              <a:rPr lang="en-AU" altLang="zh-CN" dirty="0">
                <a:solidFill>
                  <a:srgbClr val="000000"/>
                </a:solidFill>
                <a:latin typeface="等线" panose="02010600030101010101" pitchFamily="2" charset="-122"/>
                <a:ea typeface="宋体" panose="02010600030101010101" pitchFamily="2" charset="-122"/>
              </a:rPr>
              <a:t>CAAAAAAGAAAAAAACAGAAACACACAAAATAC</a:t>
            </a:r>
            <a:r>
              <a:rPr lang="en-AU" altLang="zh-CN" dirty="0">
                <a:solidFill>
                  <a:srgbClr val="FF0000"/>
                </a:solidFill>
                <a:latin typeface="等线" panose="02010600030101010101" pitchFamily="2" charset="-122"/>
                <a:ea typeface="宋体" panose="02010600030101010101" pitchFamily="2" charset="-122"/>
              </a:rPr>
              <a:t>AAAAAAAAA</a:t>
            </a:r>
            <a:r>
              <a:rPr lang="en-AU" altLang="zh-CN" dirty="0">
                <a:solidFill>
                  <a:srgbClr val="000000"/>
                </a:solidFill>
                <a:latin typeface="等线" panose="02010600030101010101" pitchFamily="2" charset="-122"/>
                <a:ea typeface="宋体" panose="02010600030101010101" pitchFamily="2" charset="-122"/>
              </a:rPr>
              <a:t>CATGAAACAATG</a:t>
            </a:r>
            <a:r>
              <a:rPr lang="en-AU" altLang="zh-CN" dirty="0">
                <a:solidFill>
                  <a:srgbClr val="FF0000"/>
                </a:solidFill>
                <a:latin typeface="等线" panose="02010600030101010101" pitchFamily="2" charset="-122"/>
                <a:ea typeface="宋体" panose="02010600030101010101" pitchFamily="2" charset="-122"/>
              </a:rPr>
              <a:t>AAAAAAAAAA</a:t>
            </a:r>
            <a:r>
              <a:rPr lang="en-AU" altLang="zh-CN" dirty="0">
                <a:solidFill>
                  <a:srgbClr val="000000"/>
                </a:solidFill>
                <a:latin typeface="等线" panose="02010600030101010101" pitchFamily="2" charset="-122"/>
                <a:ea typeface="宋体" panose="02010600030101010101" pitchFamily="2" charset="-122"/>
              </a:rPr>
              <a:t>GAAACAGATAAAATAGACCACTCCCAACAAGTGATAAC</a:t>
            </a:r>
            <a:r>
              <a:rPr lang="en-AU" altLang="zh-CN" dirty="0">
                <a:solidFill>
                  <a:srgbClr val="FF0000"/>
                </a:solidFill>
                <a:latin typeface="等线" panose="02010600030101010101" pitchFamily="2" charset="-122"/>
                <a:ea typeface="宋体" panose="02010600030101010101" pitchFamily="2" charset="-122"/>
              </a:rPr>
              <a:t>AAAAA</a:t>
            </a:r>
            <a:r>
              <a:rPr lang="en-AU" altLang="zh-CN" dirty="0">
                <a:solidFill>
                  <a:srgbClr val="000000"/>
                </a:solidFill>
                <a:latin typeface="等线" panose="02010600030101010101" pitchFamily="2" charset="-122"/>
                <a:ea typeface="宋体" panose="02010600030101010101" pitchFamily="2" charset="-122"/>
              </a:rPr>
              <a:t>GGAAAAACAAGGGAAGAATAGAAAACCTAAGTTTA</a:t>
            </a:r>
            <a:r>
              <a:rPr lang="en-AU" altLang="zh-CN" dirty="0">
                <a:solidFill>
                  <a:srgbClr val="FF0000"/>
                </a:solidFill>
                <a:latin typeface="等线" panose="02010600030101010101" pitchFamily="2" charset="-122"/>
                <a:ea typeface="宋体" panose="02010600030101010101" pitchFamily="2" charset="-122"/>
              </a:rPr>
              <a:t>TTTTT</a:t>
            </a:r>
            <a:r>
              <a:rPr lang="en-AU" altLang="zh-CN" dirty="0">
                <a:solidFill>
                  <a:srgbClr val="000000"/>
                </a:solidFill>
                <a:latin typeface="等线" panose="02010600030101010101" pitchFamily="2" charset="-122"/>
                <a:ea typeface="宋体" panose="02010600030101010101" pitchFamily="2" charset="-122"/>
              </a:rPr>
              <a:t>ATTTTAAAAACCACAAACACAAACCCCAACAGAATAAGGCCAGCAGGAACAGTCAAAAAACG</a:t>
            </a:r>
            <a:r>
              <a:rPr lang="en-AU" altLang="zh-CN" dirty="0">
                <a:solidFill>
                  <a:srgbClr val="FF0000"/>
                </a:solidFill>
                <a:latin typeface="等线" panose="02010600030101010101" pitchFamily="2" charset="-122"/>
                <a:ea typeface="宋体" panose="02010600030101010101" pitchFamily="2" charset="-122"/>
              </a:rPr>
              <a:t>AAAAA</a:t>
            </a:r>
            <a:r>
              <a:rPr lang="en-AU" altLang="zh-CN" dirty="0">
                <a:solidFill>
                  <a:srgbClr val="000000"/>
                </a:solidFill>
                <a:latin typeface="等线" panose="02010600030101010101" pitchFamily="2" charset="-122"/>
                <a:ea typeface="宋体" panose="02010600030101010101" pitchFamily="2" charset="-122"/>
              </a:rPr>
              <a:t>GAG</a:t>
            </a:r>
            <a:r>
              <a:rPr lang="en-AU" altLang="zh-CN" dirty="0">
                <a:solidFill>
                  <a:srgbClr val="FF0000"/>
                </a:solidFill>
                <a:latin typeface="等线" panose="02010600030101010101" pitchFamily="2" charset="-122"/>
                <a:ea typeface="宋体" panose="02010600030101010101" pitchFamily="2" charset="-122"/>
              </a:rPr>
              <a:t>AAAAAAAA</a:t>
            </a:r>
            <a:r>
              <a:rPr lang="en-AU" altLang="zh-CN" dirty="0">
                <a:solidFill>
                  <a:srgbClr val="000000"/>
                </a:solidFill>
                <a:latin typeface="等线" panose="02010600030101010101" pitchFamily="2" charset="-122"/>
                <a:ea typeface="宋体" panose="02010600030101010101" pitchFamily="2" charset="-122"/>
              </a:rPr>
              <a:t>GGAATCCAGATAAGGAAGAACAAGTACGG</a:t>
            </a:r>
            <a:r>
              <a:rPr lang="en-AU" altLang="zh-CN" dirty="0">
                <a:solidFill>
                  <a:srgbClr val="FF0000"/>
                </a:solidFill>
                <a:latin typeface="等线" panose="02010600030101010101" pitchFamily="2" charset="-122"/>
                <a:ea typeface="宋体" panose="02010600030101010101" pitchFamily="2" charset="-122"/>
              </a:rPr>
              <a:t>TTTTTTTT</a:t>
            </a:r>
            <a:r>
              <a:rPr lang="en-AU" altLang="zh-CN" dirty="0">
                <a:solidFill>
                  <a:srgbClr val="000000"/>
                </a:solidFill>
                <a:latin typeface="等线" panose="02010600030101010101" pitchFamily="2" charset="-122"/>
                <a:ea typeface="宋体" panose="02010600030101010101" pitchFamily="2" charset="-122"/>
              </a:rPr>
              <a:t>CTCAG</a:t>
            </a:r>
            <a:r>
              <a:rPr lang="en-AU" altLang="zh-CN" dirty="0">
                <a:solidFill>
                  <a:srgbClr val="FF0000"/>
                </a:solidFill>
                <a:latin typeface="等线" panose="02010600030101010101" pitchFamily="2" charset="-122"/>
                <a:ea typeface="宋体" panose="02010600030101010101" pitchFamily="2" charset="-122"/>
              </a:rPr>
              <a:t>AAAAAAAAA</a:t>
            </a:r>
            <a:r>
              <a:rPr lang="en-AU" altLang="zh-CN" dirty="0">
                <a:solidFill>
                  <a:srgbClr val="000000"/>
                </a:solidFill>
                <a:latin typeface="等线" panose="02010600030101010101" pitchFamily="2" charset="-122"/>
                <a:ea typeface="宋体" panose="02010600030101010101" pitchFamily="2" charset="-122"/>
              </a:rPr>
              <a:t>T</a:t>
            </a:r>
            <a:r>
              <a:rPr lang="en-AU" altLang="zh-CN" dirty="0">
                <a:solidFill>
                  <a:srgbClr val="FF0000"/>
                </a:solidFill>
                <a:latin typeface="等线" panose="02010600030101010101" pitchFamily="2" charset="-122"/>
                <a:ea typeface="宋体" panose="02010600030101010101" pitchFamily="2" charset="-122"/>
              </a:rPr>
              <a:t>AAAAAAAAA</a:t>
            </a:r>
            <a:r>
              <a:rPr lang="en-AU" altLang="zh-CN" dirty="0">
                <a:solidFill>
                  <a:srgbClr val="000000"/>
                </a:solidFill>
                <a:latin typeface="等线" panose="02010600030101010101" pitchFamily="2" charset="-122"/>
                <a:ea typeface="宋体" panose="02010600030101010101" pitchFamily="2" charset="-122"/>
              </a:rPr>
              <a:t>TGTGAAAAAGGGCGGTTGGTAATAAACACAAAAAAGCAAGTTCAAAACATCACAAACGAAGGGGTATGGGACCGGGGGTCCGA</a:t>
            </a:r>
            <a:r>
              <a:rPr lang="en-AU" altLang="zh-CN" dirty="0">
                <a:solidFill>
                  <a:srgbClr val="FF0000"/>
                </a:solidFill>
                <a:latin typeface="等线" panose="02010600030101010101" pitchFamily="2" charset="-122"/>
                <a:ea typeface="宋体" panose="02010600030101010101" pitchFamily="2" charset="-122"/>
              </a:rPr>
              <a:t>GGGGGGGGGG</a:t>
            </a:r>
            <a:r>
              <a:rPr lang="en-AU" altLang="zh-CN" dirty="0">
                <a:solidFill>
                  <a:srgbClr val="000000"/>
                </a:solidFill>
                <a:latin typeface="等线" panose="02010600030101010101" pitchFamily="2" charset="-122"/>
                <a:ea typeface="宋体" panose="02010600030101010101" pitchFamily="2" charset="-122"/>
              </a:rPr>
              <a:t>CAGGGCACGGCGGGTGACAAACACGAGGCTGACACAGGAGAG</a:t>
            </a:r>
            <a:r>
              <a:rPr lang="en-AU" altLang="zh-CN" dirty="0">
                <a:solidFill>
                  <a:srgbClr val="FF0000"/>
                </a:solidFill>
                <a:latin typeface="等线" panose="02010600030101010101" pitchFamily="2" charset="-122"/>
                <a:ea typeface="宋体" panose="02010600030101010101" pitchFamily="2" charset="-122"/>
              </a:rPr>
              <a:t>AAAAAAAAAAAAAAAA</a:t>
            </a:r>
            <a:r>
              <a:rPr lang="en-AU" altLang="zh-CN" dirty="0">
                <a:solidFill>
                  <a:srgbClr val="000000"/>
                </a:solidFill>
                <a:latin typeface="等线" panose="02010600030101010101" pitchFamily="2" charset="-122"/>
                <a:ea typeface="宋体" panose="02010600030101010101" pitchFamily="2" charset="-122"/>
              </a:rPr>
              <a:t>GAAGGTAAACGCTCGAACTTAGGTAAGCAGAACACACCGCCCTAATGGAAGGGTTGAAACCAACAGAAATCAATAATACAATGCCCAACCGAAGGA</a:t>
            </a:r>
            <a:r>
              <a:rPr lang="en-AU" altLang="zh-CN" dirty="0">
                <a:solidFill>
                  <a:srgbClr val="FF0000"/>
                </a:solidFill>
                <a:latin typeface="等线" panose="02010600030101010101" pitchFamily="2" charset="-122"/>
                <a:ea typeface="宋体" panose="02010600030101010101" pitchFamily="2" charset="-122"/>
              </a:rPr>
              <a:t>AAAAAAA</a:t>
            </a:r>
            <a:r>
              <a:rPr lang="en-AU" altLang="zh-CN" dirty="0">
                <a:solidFill>
                  <a:srgbClr val="000000"/>
                </a:solidFill>
                <a:latin typeface="等线" panose="02010600030101010101" pitchFamily="2" charset="-122"/>
                <a:ea typeface="宋体" panose="02010600030101010101" pitchFamily="2" charset="-122"/>
              </a:rPr>
              <a:t>GTATTTAAGGGC</a:t>
            </a:r>
            <a:r>
              <a:rPr lang="en-AU" altLang="zh-CN" dirty="0">
                <a:solidFill>
                  <a:srgbClr val="FF0000"/>
                </a:solidFill>
                <a:latin typeface="等线" panose="02010600030101010101" pitchFamily="2" charset="-122"/>
                <a:ea typeface="宋体" panose="02010600030101010101" pitchFamily="2" charset="-122"/>
              </a:rPr>
              <a:t>AAAAAAAAAAAAAAAAA</a:t>
            </a:r>
            <a:r>
              <a:rPr lang="en-AU" altLang="zh-CN" dirty="0">
                <a:solidFill>
                  <a:srgbClr val="000000"/>
                </a:solidFill>
                <a:latin typeface="等线" panose="02010600030101010101" pitchFamily="2" charset="-122"/>
                <a:ea typeface="宋体" panose="02010600030101010101" pitchFamily="2" charset="-122"/>
              </a:rPr>
              <a:t>TGGAAATGTATAATAAAAAAGAGTAGCCGTAAGGATAATAAG</a:t>
            </a:r>
            <a:r>
              <a:rPr lang="en-AU" altLang="zh-CN" dirty="0">
                <a:solidFill>
                  <a:srgbClr val="FF0000"/>
                </a:solidFill>
                <a:latin typeface="等线" panose="02010600030101010101" pitchFamily="2" charset="-122"/>
                <a:ea typeface="宋体" panose="02010600030101010101" pitchFamily="2" charset="-122"/>
              </a:rPr>
              <a:t>AAAAAAAAAAAAAAAA</a:t>
            </a:r>
            <a:r>
              <a:rPr lang="en-AU" altLang="zh-CN" dirty="0">
                <a:solidFill>
                  <a:srgbClr val="000000"/>
                </a:solidFill>
                <a:latin typeface="等线" panose="02010600030101010101" pitchFamily="2" charset="-122"/>
                <a:ea typeface="宋体" panose="02010600030101010101" pitchFamily="2" charset="-122"/>
              </a:rPr>
              <a:t>T</a:t>
            </a:r>
            <a:r>
              <a:rPr lang="en-AU" altLang="zh-CN" dirty="0">
                <a:solidFill>
                  <a:srgbClr val="FF0000"/>
                </a:solidFill>
                <a:latin typeface="等线" panose="02010600030101010101" pitchFamily="2" charset="-122"/>
                <a:ea typeface="宋体" panose="02010600030101010101" pitchFamily="2" charset="-122"/>
              </a:rPr>
              <a:t>AAAAAA</a:t>
            </a:r>
            <a:r>
              <a:rPr lang="en-AU" altLang="zh-CN" dirty="0">
                <a:solidFill>
                  <a:srgbClr val="000000"/>
                </a:solidFill>
                <a:latin typeface="等线" panose="02010600030101010101" pitchFamily="2" charset="-122"/>
                <a:ea typeface="宋体" panose="02010600030101010101" pitchFamily="2" charset="-122"/>
              </a:rPr>
              <a:t>GCC</a:t>
            </a:r>
            <a:r>
              <a:rPr lang="en-AU" altLang="zh-CN" dirty="0">
                <a:solidFill>
                  <a:srgbClr val="FF0000"/>
                </a:solidFill>
                <a:latin typeface="等线" panose="02010600030101010101" pitchFamily="2" charset="-122"/>
                <a:ea typeface="宋体" panose="02010600030101010101" pitchFamily="2" charset="-122"/>
              </a:rPr>
              <a:t>AAAAAA</a:t>
            </a:r>
            <a:r>
              <a:rPr lang="en-AU" altLang="zh-CN" dirty="0">
                <a:solidFill>
                  <a:srgbClr val="000000"/>
                </a:solidFill>
                <a:latin typeface="等线" panose="02010600030101010101" pitchFamily="2" charset="-122"/>
                <a:ea typeface="宋体" panose="02010600030101010101" pitchFamily="2" charset="-122"/>
              </a:rPr>
              <a:t>TCTCAGACCCCAAGGTAGG...</a:t>
            </a:r>
          </a:p>
        </p:txBody>
      </p:sp>
      <p:sp>
        <p:nvSpPr>
          <p:cNvPr id="8" name="文本框 7">
            <a:extLst>
              <a:ext uri="{FF2B5EF4-FFF2-40B4-BE49-F238E27FC236}">
                <a16:creationId xmlns:a16="http://schemas.microsoft.com/office/drawing/2014/main" id="{982C8754-74FF-4A9D-98E5-5B96C51C3DC3}"/>
              </a:ext>
            </a:extLst>
          </p:cNvPr>
          <p:cNvSpPr txBox="1"/>
          <p:nvPr/>
        </p:nvSpPr>
        <p:spPr>
          <a:xfrm>
            <a:off x="947596" y="1567530"/>
            <a:ext cx="5676554" cy="830997"/>
          </a:xfrm>
          <a:prstGeom prst="rect">
            <a:avLst/>
          </a:prstGeom>
          <a:noFill/>
        </p:spPr>
        <p:txBody>
          <a:bodyPr wrap="none" rtlCol="0">
            <a:spAutoFit/>
          </a:bodyPr>
          <a:lstStyle/>
          <a:p>
            <a:r>
              <a:rPr lang="en-US" altLang="zh-CN" sz="2400" b="1" dirty="0"/>
              <a:t>3667 letters repeat 11351 times in total</a:t>
            </a:r>
          </a:p>
          <a:p>
            <a:r>
              <a:rPr lang="en-US" altLang="zh-CN" sz="2400" b="1" dirty="0"/>
              <a:t>Max number of repeats: 29 (C)</a:t>
            </a:r>
            <a:endParaRPr lang="zh-CN" altLang="en-US" sz="2400" b="1" dirty="0"/>
          </a:p>
        </p:txBody>
      </p:sp>
      <p:sp>
        <p:nvSpPr>
          <p:cNvPr id="9" name="文本框 8">
            <a:extLst>
              <a:ext uri="{FF2B5EF4-FFF2-40B4-BE49-F238E27FC236}">
                <a16:creationId xmlns:a16="http://schemas.microsoft.com/office/drawing/2014/main" id="{FE6279E9-5F17-4407-B999-61218E891B75}"/>
              </a:ext>
            </a:extLst>
          </p:cNvPr>
          <p:cNvSpPr txBox="1"/>
          <p:nvPr/>
        </p:nvSpPr>
        <p:spPr>
          <a:xfrm>
            <a:off x="9698482" y="2794753"/>
            <a:ext cx="2367058"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dirty="0">
                <a:solidFill>
                  <a:srgbClr val="FF0000"/>
                </a:solidFill>
              </a:rPr>
              <a:t>red</a:t>
            </a:r>
            <a:r>
              <a:rPr lang="en-US" altLang="zh-CN" dirty="0"/>
              <a:t>: some continuous      repeated sequences</a:t>
            </a:r>
          </a:p>
          <a:p>
            <a:endParaRPr lang="en-US" altLang="zh-CN" dirty="0"/>
          </a:p>
          <a:p>
            <a:r>
              <a:rPr lang="en-US" altLang="zh-CN" dirty="0">
                <a:highlight>
                  <a:srgbClr val="FFFF00"/>
                </a:highlight>
              </a:rPr>
              <a:t>yellow</a:t>
            </a:r>
            <a:r>
              <a:rPr lang="en-US" altLang="zh-CN" dirty="0"/>
              <a:t>: sequences with the max number of repeats</a:t>
            </a:r>
            <a:endParaRPr lang="zh-CN" altLang="en-US" dirty="0"/>
          </a:p>
        </p:txBody>
      </p:sp>
    </p:spTree>
    <p:extLst>
      <p:ext uri="{BB962C8B-B14F-4D97-AF65-F5344CB8AC3E}">
        <p14:creationId xmlns:p14="http://schemas.microsoft.com/office/powerpoint/2010/main" val="37130162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6283465" cy="1446550"/>
            <a:chOff x="460236" y="529679"/>
            <a:chExt cx="6283465" cy="1446550"/>
          </a:xfrm>
        </p:grpSpPr>
        <p:sp>
          <p:nvSpPr>
            <p:cNvPr id="3" name="文本框 2">
              <a:extLst>
                <a:ext uri="{FF2B5EF4-FFF2-40B4-BE49-F238E27FC236}">
                  <a16:creationId xmlns:a16="http://schemas.microsoft.com/office/drawing/2014/main" id="{C522D410-DCC4-4FE8-997E-5C7355152616}"/>
                </a:ext>
              </a:extLst>
            </p:cNvPr>
            <p:cNvSpPr txBox="1"/>
            <p:nvPr/>
          </p:nvSpPr>
          <p:spPr>
            <a:xfrm>
              <a:off x="918413" y="529679"/>
              <a:ext cx="5825288" cy="1446550"/>
            </a:xfrm>
            <a:prstGeom prst="rect">
              <a:avLst/>
            </a:prstGeom>
            <a:noFill/>
          </p:spPr>
          <p:txBody>
            <a:bodyPr wrap="square" rtlCol="0">
              <a:spAutoFit/>
            </a:bodyPr>
            <a:lstStyle/>
            <a:p>
              <a:r>
                <a:rPr lang="en-US" altLang="zh-CN" sz="4400" b="1" dirty="0"/>
                <a:t>Distribution of Splits</a:t>
              </a:r>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文本框 26">
            <a:extLst>
              <a:ext uri="{FF2B5EF4-FFF2-40B4-BE49-F238E27FC236}">
                <a16:creationId xmlns:a16="http://schemas.microsoft.com/office/drawing/2014/main" id="{FCA70D13-B8D4-4E55-B5CD-6DA1A08FDBC0}"/>
              </a:ext>
            </a:extLst>
          </p:cNvPr>
          <p:cNvSpPr txBox="1"/>
          <p:nvPr/>
        </p:nvSpPr>
        <p:spPr>
          <a:xfrm>
            <a:off x="947596" y="1464890"/>
            <a:ext cx="8218917" cy="461665"/>
          </a:xfrm>
          <a:prstGeom prst="rect">
            <a:avLst/>
          </a:prstGeom>
          <a:noFill/>
        </p:spPr>
        <p:txBody>
          <a:bodyPr wrap="none" rtlCol="0">
            <a:spAutoFit/>
          </a:bodyPr>
          <a:lstStyle/>
          <a:p>
            <a:r>
              <a:rPr lang="en-US" altLang="zh-CN" sz="2400" b="1" dirty="0"/>
              <a:t>Only consider splits with more than one letters in a row.</a:t>
            </a:r>
            <a:endParaRPr lang="zh-CN" altLang="en-US" sz="2400" b="1" dirty="0"/>
          </a:p>
        </p:txBody>
      </p:sp>
      <p:pic>
        <p:nvPicPr>
          <p:cNvPr id="7" name="图片 6">
            <a:extLst>
              <a:ext uri="{FF2B5EF4-FFF2-40B4-BE49-F238E27FC236}">
                <a16:creationId xmlns:a16="http://schemas.microsoft.com/office/drawing/2014/main" id="{4D5790E7-0117-4DA0-A75D-554A80034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437" y="1922898"/>
            <a:ext cx="5852172" cy="4389129"/>
          </a:xfrm>
          <a:prstGeom prst="rect">
            <a:avLst/>
          </a:prstGeom>
        </p:spPr>
      </p:pic>
      <p:pic>
        <p:nvPicPr>
          <p:cNvPr id="10" name="图片 9">
            <a:extLst>
              <a:ext uri="{FF2B5EF4-FFF2-40B4-BE49-F238E27FC236}">
                <a16:creationId xmlns:a16="http://schemas.microsoft.com/office/drawing/2014/main" id="{BF7139DB-13F4-48E5-8EBA-56773A5E6B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0792" y="1922898"/>
            <a:ext cx="5852172" cy="4389129"/>
          </a:xfrm>
          <a:prstGeom prst="rect">
            <a:avLst/>
          </a:prstGeom>
        </p:spPr>
      </p:pic>
    </p:spTree>
    <p:extLst>
      <p:ext uri="{BB962C8B-B14F-4D97-AF65-F5344CB8AC3E}">
        <p14:creationId xmlns:p14="http://schemas.microsoft.com/office/powerpoint/2010/main" val="37097806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6283465" cy="1446550"/>
            <a:chOff x="460236" y="529679"/>
            <a:chExt cx="6283465" cy="1446550"/>
          </a:xfrm>
        </p:grpSpPr>
        <p:sp>
          <p:nvSpPr>
            <p:cNvPr id="3" name="文本框 2">
              <a:extLst>
                <a:ext uri="{FF2B5EF4-FFF2-40B4-BE49-F238E27FC236}">
                  <a16:creationId xmlns:a16="http://schemas.microsoft.com/office/drawing/2014/main" id="{C522D410-DCC4-4FE8-997E-5C7355152616}"/>
                </a:ext>
              </a:extLst>
            </p:cNvPr>
            <p:cNvSpPr txBox="1"/>
            <p:nvPr/>
          </p:nvSpPr>
          <p:spPr>
            <a:xfrm>
              <a:off x="918413" y="529679"/>
              <a:ext cx="5825288" cy="1446550"/>
            </a:xfrm>
            <a:prstGeom prst="rect">
              <a:avLst/>
            </a:prstGeom>
            <a:noFill/>
          </p:spPr>
          <p:txBody>
            <a:bodyPr wrap="square" rtlCol="0">
              <a:spAutoFit/>
            </a:bodyPr>
            <a:lstStyle/>
            <a:p>
              <a:r>
                <a:rPr lang="en-US" altLang="zh-CN" sz="4400" b="1" dirty="0"/>
                <a:t>Distribution of Splits</a:t>
              </a:r>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a:extLst>
              <a:ext uri="{FF2B5EF4-FFF2-40B4-BE49-F238E27FC236}">
                <a16:creationId xmlns:a16="http://schemas.microsoft.com/office/drawing/2014/main" id="{A572B4F3-E432-4251-BB58-65E9BDE32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245" y="1920673"/>
            <a:ext cx="5852172" cy="4389129"/>
          </a:xfrm>
          <a:prstGeom prst="rect">
            <a:avLst/>
          </a:prstGeom>
        </p:spPr>
      </p:pic>
      <p:pic>
        <p:nvPicPr>
          <p:cNvPr id="9" name="图片 8">
            <a:extLst>
              <a:ext uri="{FF2B5EF4-FFF2-40B4-BE49-F238E27FC236}">
                <a16:creationId xmlns:a16="http://schemas.microsoft.com/office/drawing/2014/main" id="{5A38C5C4-621C-4B4F-9387-FB62667E45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828" y="1939192"/>
            <a:ext cx="5852172" cy="4389129"/>
          </a:xfrm>
          <a:prstGeom prst="rect">
            <a:avLst/>
          </a:prstGeom>
        </p:spPr>
      </p:pic>
    </p:spTree>
    <p:extLst>
      <p:ext uri="{BB962C8B-B14F-4D97-AF65-F5344CB8AC3E}">
        <p14:creationId xmlns:p14="http://schemas.microsoft.com/office/powerpoint/2010/main" val="16246984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9131633" cy="2123658"/>
            <a:chOff x="460236" y="529679"/>
            <a:chExt cx="9131633" cy="2123658"/>
          </a:xfrm>
        </p:grpSpPr>
        <p:sp>
          <p:nvSpPr>
            <p:cNvPr id="3" name="文本框 2">
              <a:extLst>
                <a:ext uri="{FF2B5EF4-FFF2-40B4-BE49-F238E27FC236}">
                  <a16:creationId xmlns:a16="http://schemas.microsoft.com/office/drawing/2014/main" id="{C522D410-DCC4-4FE8-997E-5C7355152616}"/>
                </a:ext>
              </a:extLst>
            </p:cNvPr>
            <p:cNvSpPr txBox="1"/>
            <p:nvPr/>
          </p:nvSpPr>
          <p:spPr>
            <a:xfrm>
              <a:off x="918411" y="529679"/>
              <a:ext cx="8673458" cy="2123658"/>
            </a:xfrm>
            <a:prstGeom prst="rect">
              <a:avLst/>
            </a:prstGeom>
            <a:noFill/>
          </p:spPr>
          <p:txBody>
            <a:bodyPr wrap="square" rtlCol="0">
              <a:spAutoFit/>
            </a:bodyPr>
            <a:lstStyle/>
            <a:p>
              <a:r>
                <a:rPr lang="en-US" altLang="zh-CN" sz="4400" b="1" dirty="0"/>
                <a:t>Compressed Sequence</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a:extLst>
              <a:ext uri="{FF2B5EF4-FFF2-40B4-BE49-F238E27FC236}">
                <a16:creationId xmlns:a16="http://schemas.microsoft.com/office/drawing/2014/main" id="{A910D683-58D7-476E-9FDB-A5E7A99902BF}"/>
              </a:ext>
            </a:extLst>
          </p:cNvPr>
          <p:cNvSpPr txBox="1"/>
          <p:nvPr/>
        </p:nvSpPr>
        <p:spPr>
          <a:xfrm>
            <a:off x="6122863" y="1968392"/>
            <a:ext cx="5850834" cy="4832092"/>
          </a:xfrm>
          <a:prstGeom prst="rect">
            <a:avLst/>
          </a:prstGeom>
          <a:noFill/>
        </p:spPr>
        <p:txBody>
          <a:bodyPr wrap="square" rtlCol="0">
            <a:spAutoFit/>
          </a:bodyPr>
          <a:lstStyle/>
          <a:p>
            <a:r>
              <a:rPr lang="en-US" altLang="zh-CN" sz="1400" dirty="0"/>
              <a:t>[1,1,4,2,6,3,2,1,3,1,6,1,3,1,1,20,1,4,1,13,1,12,1,7,1,6,1,7,1,1,1,3,1,1,1,1,1,4,1,1,1,9,1,1,1,1,3,1,2,1,1,10,1,3,1,1,1,1,1,4,1,1,1,1,2,1,1,1,3,2,1,2,1,1,1,1,1,2,1,5,2,5,1,2,3,2,1,2,1,1,1,4,2,1,2,1,3,1,5,1,4,5,2,1,1,3,1,1,1,3,4,2,1,1,1,2,1,2,2,2,1,1,1,1,2,2,1,1,1,1,1,6,1,1,5,1,1,1,8,2,2,1,2,1,1,1,1,2,2,2,1,2,1,2,1,1,1,1,2,8,1,1,1,1,1,9,1,9,1,1,1,1,5,3,1,2,2,2,1,2,1,3,1,1,1,6,1,1,2,1,2,1,4,1,1,1,1,1,1,3,1,1,2,4,1,1,1,3,1,2,5,1,2,1,1,10,1,1,3,1,1,1,2,1,3,1,1,1,1,3,1,1,1,1,1,2,1,1,1,1,1,1,1,1,2,1,1,1,1,16,1,2,2,1,3,1,1,1,1,1,1,2,1,2,1,2,1,2,1,1,1,1,2,1,1,1,1,2,1,3,1,2,1,2,2,3,2,1,3,2,2,1,1,1,3,1,1,2,1,2,1,1,1,2,1,1,3,2,2,1,2,2,8,1,1,1,3,2,3,1,17,1,2,3,1,1,1,1,1,2,1,6,1,1,1,1,1,1,2,1,1,2,2,1,1,2,1,2,1,16,1,6,1,2,6,1,1,1,1,1,1,1,4,2,2,1,1,2,2,1,1,1,1,2,1,1,2,2,1,1,1,1,1,3,1,1,1,1,1,3,1,1,1,3,1,2,1,1,3,1,1,2,1,4,1,1,3,1,3,1,1,1,2,1,5,1,2,1,1,1,1,3,2,1,1,1,4,1,7,1,1,5,5,1,1,1,1,1,1,1,1,1,1,2,2,1,2,4,1,1,2,1,1,1,1,1,2,1,1,1,1,1,2,2,1,1,2,1,1,1,2,1,1,1,2,1,2,1,2,1,4,1,1,1,1,2,1,1,1,1,1,3,1,1,1,2,1,2,1,1,1,1,1,2,1,1,2,1,1,6,1,6,1,6,2,8,1,1,3,1,1,1,2,1,2,3,2,1,1,1,1,1,2,7,1,3,1,1,1,5,3,3,1,1,3,2,1,1,1,2,2,1,1,1,2,1,2,2,1,2,1,1,1,1,1,1,2,1,3,2,4,3,1,1,1,1,2,3,1,1,1,2,1,1,2,2,1,2,1,1,1,1,3,1,1,1,1,3,1,1,1,3,1,1,1,3,2,1,1,1,2,1,1,1,2,1,1,2,1,1,1,1,1,1,3,1,1,1,1,1,1,2,1,1,1,2,1,1,1,2,1,1,1,1,1,2,1,1,2,1,1,1,2,2,1,1,2,2,1,1,1,4,2,1,1,1,2,1,1,1,1,1,1,1,1,1,1,1,1,1,1,2,3,1,3,2,2,3,3,2,2,2,1,1,1,2,2,1,1,8,1,4,1,4,1,1,1,1,4,1,16,3,1,2,2,1,1,2,1,1,1,3,1,1,1,2,2,1,1,1,1,1,1,1,3,1,2,3,4,2,3,1,1,1,1,2,3,1,1,1,20,1,4,1,1,1,3,1,1,1,1,2,6,1,1,1,1,1,2,1,1,1,1,1,1,2,1,1,1,1,1,1,1,1,1,1,1,2,1,1,2,1,1,1,1,1,1,1,1,1,3,1,1,1,1,1,2,1,1,1,1,1,1,1,2,1,1,1,1,1,1,2,1,2,2,1,3,1,9,1,2,2,1,2,1,1,3,5,2,3,1,1,1,1,1,1,2,1,2,1,1,1,6,1,2,1,6,1,6,1,3,2,1,3,2,1,1,1,1,2,1,2,3,1,1,1,1,1,2,2,1,1,4,2,2,2,1,1,1,2,1,1,1,1,1,2,1,1,1,1,2,1,1,1,1,1,1,2,4,1,1,2,1,1,1,3,1,...]</a:t>
            </a:r>
          </a:p>
        </p:txBody>
      </p:sp>
      <p:sp>
        <p:nvSpPr>
          <p:cNvPr id="9" name="文本框 8">
            <a:extLst>
              <a:ext uri="{FF2B5EF4-FFF2-40B4-BE49-F238E27FC236}">
                <a16:creationId xmlns:a16="http://schemas.microsoft.com/office/drawing/2014/main" id="{692172C9-A8FA-471E-94C6-9D5B960D2012}"/>
              </a:ext>
            </a:extLst>
          </p:cNvPr>
          <p:cNvSpPr txBox="1"/>
          <p:nvPr/>
        </p:nvSpPr>
        <p:spPr>
          <a:xfrm>
            <a:off x="953049" y="2709003"/>
            <a:ext cx="5169814" cy="3785652"/>
          </a:xfrm>
          <a:prstGeom prst="rect">
            <a:avLst/>
          </a:prstGeom>
          <a:noFill/>
        </p:spPr>
        <p:txBody>
          <a:bodyPr wrap="square" rtlCol="0">
            <a:spAutoFit/>
          </a:bodyPr>
          <a:lstStyle/>
          <a:p>
            <a:r>
              <a:rPr lang="en-US" altLang="zh-CN" sz="1600" dirty="0"/>
              <a:t>ACACACACACAGCACAGACAGACAGACAGACACACATACACATGACATGAGACAGATATAGACACTCACAGTGATACAGACAGAGATAGACTAGTATATACACACACACACAGATAGCAGCAGACAGTCACGAGAGAGATCAGATAGAGACAGTACGTCTCAGATATGTGAGCGTGTATACACAGCAGTCACATCACACGAGTATGACGTCGAGCAGCACGCGTGACACACGAGCTGACACAGAGAGAGAGTACGCTCGACTAGTAGCAGACACACGCTATGAGTGACACAGATCATATACATGCACGAGAGTATAGCATGATGTATATAGAGTAGCGTAGATATAGATAGCATCTCAGACAGTAGATCAGCACTACAGCACACACGTATACAGCTCAGCTCTCACATACTGAGTAGTAGAGCTATAGAGAGTGTCTACTACATCGATGTGATAGCTGCACATACGCATAGAGTAGACAGAGACACTACACACACTGCTGTGCAGCGACATAGACGATACACACACGCACACGCTAGCGATCATCAGCACACGTCGACACGTCGATCGCAGAGCAGAGTCGTG...</a:t>
            </a:r>
          </a:p>
        </p:txBody>
      </p:sp>
      <p:sp>
        <p:nvSpPr>
          <p:cNvPr id="12" name="文本框 11">
            <a:extLst>
              <a:ext uri="{FF2B5EF4-FFF2-40B4-BE49-F238E27FC236}">
                <a16:creationId xmlns:a16="http://schemas.microsoft.com/office/drawing/2014/main" id="{67200E05-9F35-4BF1-A29D-5989E08FD9DD}"/>
              </a:ext>
            </a:extLst>
          </p:cNvPr>
          <p:cNvSpPr txBox="1"/>
          <p:nvPr/>
        </p:nvSpPr>
        <p:spPr>
          <a:xfrm>
            <a:off x="953049" y="1460319"/>
            <a:ext cx="3982180" cy="1569660"/>
          </a:xfrm>
          <a:prstGeom prst="rect">
            <a:avLst/>
          </a:prstGeom>
          <a:noFill/>
        </p:spPr>
        <p:txBody>
          <a:bodyPr wrap="none" rtlCol="0">
            <a:spAutoFit/>
          </a:bodyPr>
          <a:lstStyle/>
          <a:p>
            <a:r>
              <a:rPr lang="en-US" altLang="zh-CN" sz="2400" b="1" dirty="0"/>
              <a:t>String</a:t>
            </a:r>
          </a:p>
          <a:p>
            <a:r>
              <a:rPr lang="en-US" altLang="zh-CN" sz="2400" b="1" dirty="0"/>
              <a:t># letters: 11466</a:t>
            </a:r>
          </a:p>
          <a:p>
            <a:r>
              <a:rPr lang="en-US" altLang="zh-CN" sz="2400" b="1" dirty="0"/>
              <a:t>Compression factor: 59.87%</a:t>
            </a:r>
          </a:p>
          <a:p>
            <a:endParaRPr lang="zh-CN" altLang="en-US" sz="2400" b="1" dirty="0"/>
          </a:p>
        </p:txBody>
      </p:sp>
      <p:sp>
        <p:nvSpPr>
          <p:cNvPr id="13" name="文本框 12">
            <a:extLst>
              <a:ext uri="{FF2B5EF4-FFF2-40B4-BE49-F238E27FC236}">
                <a16:creationId xmlns:a16="http://schemas.microsoft.com/office/drawing/2014/main" id="{44640FC9-F815-4EB6-94BB-DECD01770FDE}"/>
              </a:ext>
            </a:extLst>
          </p:cNvPr>
          <p:cNvSpPr txBox="1"/>
          <p:nvPr/>
        </p:nvSpPr>
        <p:spPr>
          <a:xfrm>
            <a:off x="6122457" y="1460319"/>
            <a:ext cx="1483098" cy="461665"/>
          </a:xfrm>
          <a:prstGeom prst="rect">
            <a:avLst/>
          </a:prstGeom>
          <a:noFill/>
        </p:spPr>
        <p:txBody>
          <a:bodyPr wrap="none" rtlCol="0">
            <a:spAutoFit/>
          </a:bodyPr>
          <a:lstStyle/>
          <a:p>
            <a:r>
              <a:rPr lang="en-US" altLang="zh-CN" sz="2400" b="1" dirty="0"/>
              <a:t># repeats</a:t>
            </a:r>
            <a:endParaRPr lang="zh-CN" altLang="en-US" sz="2400" b="1" dirty="0"/>
          </a:p>
        </p:txBody>
      </p:sp>
    </p:spTree>
    <p:extLst>
      <p:ext uri="{BB962C8B-B14F-4D97-AF65-F5344CB8AC3E}">
        <p14:creationId xmlns:p14="http://schemas.microsoft.com/office/powerpoint/2010/main" val="33684090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60BE9670-6C55-4A10-8491-A83A86889A11}"/>
              </a:ext>
            </a:extLst>
          </p:cNvPr>
          <p:cNvGrpSpPr/>
          <p:nvPr/>
        </p:nvGrpSpPr>
        <p:grpSpPr>
          <a:xfrm>
            <a:off x="460236" y="529679"/>
            <a:ext cx="6283465" cy="2123658"/>
            <a:chOff x="460236" y="529679"/>
            <a:chExt cx="6283465" cy="2123658"/>
          </a:xfrm>
        </p:grpSpPr>
        <p:sp>
          <p:nvSpPr>
            <p:cNvPr id="3" name="文本框 2">
              <a:extLst>
                <a:ext uri="{FF2B5EF4-FFF2-40B4-BE49-F238E27FC236}">
                  <a16:creationId xmlns:a16="http://schemas.microsoft.com/office/drawing/2014/main" id="{7AB6AA45-12D0-46C5-95DE-530C82757B1D}"/>
                </a:ext>
              </a:extLst>
            </p:cNvPr>
            <p:cNvSpPr txBox="1"/>
            <p:nvPr/>
          </p:nvSpPr>
          <p:spPr>
            <a:xfrm>
              <a:off x="918413" y="529679"/>
              <a:ext cx="5825288" cy="2123658"/>
            </a:xfrm>
            <a:prstGeom prst="rect">
              <a:avLst/>
            </a:prstGeom>
            <a:noFill/>
          </p:spPr>
          <p:txBody>
            <a:bodyPr wrap="square" rtlCol="0">
              <a:spAutoFit/>
            </a:bodyPr>
            <a:lstStyle/>
            <a:p>
              <a:r>
                <a:rPr lang="en-US" altLang="zh-CN" sz="4400" b="1" dirty="0"/>
                <a:t>Histogram</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E597A0DE-7C0F-4946-92C6-7F48578FFB8F}"/>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9884D9AA-79A7-4050-B27D-8493440DA4B9}"/>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id="{735BBBFA-3B69-4180-9352-00D284B6390F}"/>
              </a:ext>
            </a:extLst>
          </p:cNvPr>
          <p:cNvSpPr txBox="1"/>
          <p:nvPr/>
        </p:nvSpPr>
        <p:spPr>
          <a:xfrm>
            <a:off x="998290" y="1412773"/>
            <a:ext cx="10195420" cy="461665"/>
          </a:xfrm>
          <a:prstGeom prst="rect">
            <a:avLst/>
          </a:prstGeom>
          <a:noFill/>
        </p:spPr>
        <p:txBody>
          <a:bodyPr wrap="none" rtlCol="0">
            <a:spAutoFit/>
          </a:bodyPr>
          <a:lstStyle/>
          <a:p>
            <a:r>
              <a:rPr lang="en-US" altLang="zh-CN" sz="2400" b="1" dirty="0"/>
              <a:t>Number of Repeats for the First 80 Letters in the Compressed Sequence</a:t>
            </a:r>
            <a:endParaRPr lang="zh-CN" altLang="en-US" sz="2400" b="1" dirty="0"/>
          </a:p>
        </p:txBody>
      </p:sp>
      <p:pic>
        <p:nvPicPr>
          <p:cNvPr id="7" name="图片 6">
            <a:extLst>
              <a:ext uri="{FF2B5EF4-FFF2-40B4-BE49-F238E27FC236}">
                <a16:creationId xmlns:a16="http://schemas.microsoft.com/office/drawing/2014/main" id="{6DF198E4-80D3-41EB-9A3E-436806BAB7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989" y="1874438"/>
            <a:ext cx="11442357" cy="4983562"/>
          </a:xfrm>
          <a:prstGeom prst="rect">
            <a:avLst/>
          </a:prstGeom>
        </p:spPr>
      </p:pic>
    </p:spTree>
    <p:extLst>
      <p:ext uri="{BB962C8B-B14F-4D97-AF65-F5344CB8AC3E}">
        <p14:creationId xmlns:p14="http://schemas.microsoft.com/office/powerpoint/2010/main" val="1099073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6283465" cy="1446550"/>
            <a:chOff x="460236" y="529679"/>
            <a:chExt cx="6283465" cy="1446550"/>
          </a:xfrm>
        </p:grpSpPr>
        <p:sp>
          <p:nvSpPr>
            <p:cNvPr id="3" name="文本框 2">
              <a:extLst>
                <a:ext uri="{FF2B5EF4-FFF2-40B4-BE49-F238E27FC236}">
                  <a16:creationId xmlns:a16="http://schemas.microsoft.com/office/drawing/2014/main" id="{C522D410-DCC4-4FE8-997E-5C7355152616}"/>
                </a:ext>
              </a:extLst>
            </p:cNvPr>
            <p:cNvSpPr txBox="1"/>
            <p:nvPr/>
          </p:nvSpPr>
          <p:spPr>
            <a:xfrm>
              <a:off x="918413" y="529679"/>
              <a:ext cx="5825288" cy="1446550"/>
            </a:xfrm>
            <a:prstGeom prst="rect">
              <a:avLst/>
            </a:prstGeom>
            <a:noFill/>
          </p:spPr>
          <p:txBody>
            <a:bodyPr wrap="square" rtlCol="0">
              <a:spAutoFit/>
            </a:bodyPr>
            <a:lstStyle/>
            <a:p>
              <a:r>
                <a:rPr lang="en-US" altLang="zh-CN" sz="4400" b="1" dirty="0"/>
                <a:t>Distribution of Splits</a:t>
              </a:r>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文本框 26">
            <a:extLst>
              <a:ext uri="{FF2B5EF4-FFF2-40B4-BE49-F238E27FC236}">
                <a16:creationId xmlns:a16="http://schemas.microsoft.com/office/drawing/2014/main" id="{FCA70D13-B8D4-4E55-B5CD-6DA1A08FDBC0}"/>
              </a:ext>
            </a:extLst>
          </p:cNvPr>
          <p:cNvSpPr txBox="1"/>
          <p:nvPr/>
        </p:nvSpPr>
        <p:spPr>
          <a:xfrm>
            <a:off x="947596" y="1464890"/>
            <a:ext cx="8218917" cy="461665"/>
          </a:xfrm>
          <a:prstGeom prst="rect">
            <a:avLst/>
          </a:prstGeom>
          <a:noFill/>
        </p:spPr>
        <p:txBody>
          <a:bodyPr wrap="none" rtlCol="0">
            <a:spAutoFit/>
          </a:bodyPr>
          <a:lstStyle/>
          <a:p>
            <a:r>
              <a:rPr lang="en-US" altLang="zh-CN" sz="2400" b="1" dirty="0"/>
              <a:t>Only consider splits with more than one letters in a row.</a:t>
            </a:r>
            <a:endParaRPr lang="zh-CN" altLang="en-US" sz="2400" b="1" dirty="0"/>
          </a:p>
        </p:txBody>
      </p:sp>
      <p:pic>
        <p:nvPicPr>
          <p:cNvPr id="7" name="图片 6">
            <a:extLst>
              <a:ext uri="{FF2B5EF4-FFF2-40B4-BE49-F238E27FC236}">
                <a16:creationId xmlns:a16="http://schemas.microsoft.com/office/drawing/2014/main" id="{1F5EFD16-01B6-450D-9A3C-07F67D215B9A}"/>
              </a:ext>
            </a:extLst>
          </p:cNvPr>
          <p:cNvPicPr>
            <a:picLocks noChangeAspect="1"/>
          </p:cNvPicPr>
          <p:nvPr/>
        </p:nvPicPr>
        <p:blipFill rotWithShape="1">
          <a:blip r:embed="rId2">
            <a:extLst>
              <a:ext uri="{28A0092B-C50C-407E-A947-70E740481C1C}">
                <a14:useLocalDpi xmlns:a14="http://schemas.microsoft.com/office/drawing/2010/main" val="0"/>
              </a:ext>
            </a:extLst>
          </a:blip>
          <a:srcRect l="2274" r="7828"/>
          <a:stretch/>
        </p:blipFill>
        <p:spPr>
          <a:xfrm>
            <a:off x="6248495" y="1926555"/>
            <a:ext cx="5260019" cy="4388400"/>
          </a:xfrm>
          <a:prstGeom prst="rect">
            <a:avLst/>
          </a:prstGeom>
        </p:spPr>
      </p:pic>
      <p:pic>
        <p:nvPicPr>
          <p:cNvPr id="9" name="图片 8">
            <a:extLst>
              <a:ext uri="{FF2B5EF4-FFF2-40B4-BE49-F238E27FC236}">
                <a16:creationId xmlns:a16="http://schemas.microsoft.com/office/drawing/2014/main" id="{A6DACB3D-E8B1-478F-ABDA-5686B2BFC158}"/>
              </a:ext>
            </a:extLst>
          </p:cNvPr>
          <p:cNvPicPr>
            <a:picLocks noChangeAspect="1"/>
          </p:cNvPicPr>
          <p:nvPr/>
        </p:nvPicPr>
        <p:blipFill rotWithShape="1">
          <a:blip r:embed="rId3">
            <a:extLst>
              <a:ext uri="{28A0092B-C50C-407E-A947-70E740481C1C}">
                <a14:useLocalDpi xmlns:a14="http://schemas.microsoft.com/office/drawing/2010/main" val="0"/>
              </a:ext>
            </a:extLst>
          </a:blip>
          <a:srcRect l="3340" r="8227"/>
          <a:stretch/>
        </p:blipFill>
        <p:spPr>
          <a:xfrm>
            <a:off x="520068" y="1926555"/>
            <a:ext cx="5174427" cy="4388400"/>
          </a:xfrm>
          <a:prstGeom prst="rect">
            <a:avLst/>
          </a:prstGeom>
        </p:spPr>
      </p:pic>
    </p:spTree>
    <p:extLst>
      <p:ext uri="{BB962C8B-B14F-4D97-AF65-F5344CB8AC3E}">
        <p14:creationId xmlns:p14="http://schemas.microsoft.com/office/powerpoint/2010/main" val="3872549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60BE9670-6C55-4A10-8491-A83A86889A11}"/>
              </a:ext>
            </a:extLst>
          </p:cNvPr>
          <p:cNvGrpSpPr/>
          <p:nvPr/>
        </p:nvGrpSpPr>
        <p:grpSpPr>
          <a:xfrm>
            <a:off x="460236" y="529679"/>
            <a:ext cx="6283465" cy="2123658"/>
            <a:chOff x="460236" y="529679"/>
            <a:chExt cx="6283465" cy="2123658"/>
          </a:xfrm>
        </p:grpSpPr>
        <p:sp>
          <p:nvSpPr>
            <p:cNvPr id="3" name="文本框 2">
              <a:extLst>
                <a:ext uri="{FF2B5EF4-FFF2-40B4-BE49-F238E27FC236}">
                  <a16:creationId xmlns:a16="http://schemas.microsoft.com/office/drawing/2014/main" id="{7AB6AA45-12D0-46C5-95DE-530C82757B1D}"/>
                </a:ext>
              </a:extLst>
            </p:cNvPr>
            <p:cNvSpPr txBox="1"/>
            <p:nvPr/>
          </p:nvSpPr>
          <p:spPr>
            <a:xfrm>
              <a:off x="918413" y="529679"/>
              <a:ext cx="5825288" cy="2123658"/>
            </a:xfrm>
            <a:prstGeom prst="rect">
              <a:avLst/>
            </a:prstGeom>
            <a:noFill/>
          </p:spPr>
          <p:txBody>
            <a:bodyPr wrap="square" rtlCol="0">
              <a:spAutoFit/>
            </a:bodyPr>
            <a:lstStyle/>
            <a:p>
              <a:r>
                <a:rPr lang="en-US" altLang="zh-CN" sz="4400" b="1" dirty="0"/>
                <a:t>Manhattan Plot</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E597A0DE-7C0F-4946-92C6-7F48578FFB8F}"/>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9884D9AA-79A7-4050-B27D-8493440DA4B9}"/>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id="{735BBBFA-3B69-4180-9352-00D284B6390F}"/>
              </a:ext>
            </a:extLst>
          </p:cNvPr>
          <p:cNvSpPr txBox="1"/>
          <p:nvPr/>
        </p:nvSpPr>
        <p:spPr>
          <a:xfrm>
            <a:off x="1913605" y="1406594"/>
            <a:ext cx="8364790" cy="461665"/>
          </a:xfrm>
          <a:prstGeom prst="rect">
            <a:avLst/>
          </a:prstGeom>
          <a:noFill/>
        </p:spPr>
        <p:txBody>
          <a:bodyPr wrap="none" rtlCol="0">
            <a:spAutoFit/>
          </a:bodyPr>
          <a:lstStyle/>
          <a:p>
            <a:r>
              <a:rPr lang="en-US" altLang="zh-CN" sz="2400" b="1" dirty="0"/>
              <a:t>Number of Repeats for All Letters in the Compressed Text</a:t>
            </a:r>
            <a:endParaRPr lang="zh-CN" altLang="en-US" sz="2400" b="1" dirty="0"/>
          </a:p>
        </p:txBody>
      </p:sp>
      <p:pic>
        <p:nvPicPr>
          <p:cNvPr id="11" name="图片 10">
            <a:extLst>
              <a:ext uri="{FF2B5EF4-FFF2-40B4-BE49-F238E27FC236}">
                <a16:creationId xmlns:a16="http://schemas.microsoft.com/office/drawing/2014/main" id="{A2DF40CA-3913-4BA5-AC8D-1263BED90D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12" y="2075373"/>
            <a:ext cx="11206066" cy="4693575"/>
          </a:xfrm>
          <a:prstGeom prst="rect">
            <a:avLst/>
          </a:prstGeom>
        </p:spPr>
      </p:pic>
      <p:grpSp>
        <p:nvGrpSpPr>
          <p:cNvPr id="9" name="组合 8">
            <a:extLst>
              <a:ext uri="{FF2B5EF4-FFF2-40B4-BE49-F238E27FC236}">
                <a16:creationId xmlns:a16="http://schemas.microsoft.com/office/drawing/2014/main" id="{E0272CC4-44AC-481C-8022-72EB721DEF82}"/>
              </a:ext>
            </a:extLst>
          </p:cNvPr>
          <p:cNvGrpSpPr/>
          <p:nvPr/>
        </p:nvGrpSpPr>
        <p:grpSpPr>
          <a:xfrm>
            <a:off x="87079" y="6596141"/>
            <a:ext cx="2878417" cy="276999"/>
            <a:chOff x="87079" y="6344214"/>
            <a:chExt cx="2878417" cy="276999"/>
          </a:xfrm>
        </p:grpSpPr>
        <p:sp>
          <p:nvSpPr>
            <p:cNvPr id="10" name="文本框 9">
              <a:extLst>
                <a:ext uri="{FF2B5EF4-FFF2-40B4-BE49-F238E27FC236}">
                  <a16:creationId xmlns:a16="http://schemas.microsoft.com/office/drawing/2014/main" id="{453F8D3A-14C6-47DF-BE34-B7D7D13AF0E9}"/>
                </a:ext>
              </a:extLst>
            </p:cNvPr>
            <p:cNvSpPr txBox="1"/>
            <p:nvPr/>
          </p:nvSpPr>
          <p:spPr>
            <a:xfrm>
              <a:off x="87079" y="6344214"/>
              <a:ext cx="2878417" cy="276999"/>
            </a:xfrm>
            <a:prstGeom prst="rect">
              <a:avLst/>
            </a:prstGeom>
            <a:noFill/>
          </p:spPr>
          <p:txBody>
            <a:bodyPr wrap="none" rtlCol="0">
              <a:spAutoFit/>
            </a:bodyPr>
            <a:lstStyle/>
            <a:p>
              <a:r>
                <a:rPr lang="en-US" altLang="zh-CN" sz="1200" i="1" dirty="0">
                  <a:latin typeface="Times New Roman" panose="02020603050405020304" pitchFamily="18" charset="0"/>
                  <a:cs typeface="Times New Roman" panose="02020603050405020304" pitchFamily="18" charset="0"/>
                </a:rPr>
                <a:t>*All 19149 letters in the sequence are used.</a:t>
              </a:r>
              <a:endParaRPr lang="zh-CN" altLang="en-US" sz="1200" i="1" dirty="0">
                <a:latin typeface="Times New Roman" panose="02020603050405020304" pitchFamily="18" charset="0"/>
                <a:cs typeface="Times New Roman" panose="02020603050405020304" pitchFamily="18" charset="0"/>
              </a:endParaRPr>
            </a:p>
          </p:txBody>
        </p:sp>
        <p:cxnSp>
          <p:nvCxnSpPr>
            <p:cNvPr id="12" name="直接连接符 11">
              <a:extLst>
                <a:ext uri="{FF2B5EF4-FFF2-40B4-BE49-F238E27FC236}">
                  <a16:creationId xmlns:a16="http://schemas.microsoft.com/office/drawing/2014/main" id="{E6D74A53-DD77-468F-B6EE-923BCF28365D}"/>
                </a:ext>
              </a:extLst>
            </p:cNvPr>
            <p:cNvCxnSpPr/>
            <p:nvPr/>
          </p:nvCxnSpPr>
          <p:spPr>
            <a:xfrm>
              <a:off x="186612" y="6362876"/>
              <a:ext cx="2127379"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284075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6283465" cy="1446550"/>
            <a:chOff x="460236" y="529679"/>
            <a:chExt cx="6283465" cy="1446550"/>
          </a:xfrm>
        </p:grpSpPr>
        <p:sp>
          <p:nvSpPr>
            <p:cNvPr id="3" name="文本框 2">
              <a:extLst>
                <a:ext uri="{FF2B5EF4-FFF2-40B4-BE49-F238E27FC236}">
                  <a16:creationId xmlns:a16="http://schemas.microsoft.com/office/drawing/2014/main" id="{C522D410-DCC4-4FE8-997E-5C7355152616}"/>
                </a:ext>
              </a:extLst>
            </p:cNvPr>
            <p:cNvSpPr txBox="1"/>
            <p:nvPr/>
          </p:nvSpPr>
          <p:spPr>
            <a:xfrm>
              <a:off x="918413" y="529679"/>
              <a:ext cx="5825288" cy="1446550"/>
            </a:xfrm>
            <a:prstGeom prst="rect">
              <a:avLst/>
            </a:prstGeom>
            <a:noFill/>
          </p:spPr>
          <p:txBody>
            <a:bodyPr wrap="square" rtlCol="0">
              <a:spAutoFit/>
            </a:bodyPr>
            <a:lstStyle/>
            <a:p>
              <a:r>
                <a:rPr lang="en-US" altLang="zh-CN" sz="4400" b="1" dirty="0"/>
                <a:t>Frequency of Letters</a:t>
              </a:r>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10" name="表格 9">
            <a:extLst>
              <a:ext uri="{FF2B5EF4-FFF2-40B4-BE49-F238E27FC236}">
                <a16:creationId xmlns:a16="http://schemas.microsoft.com/office/drawing/2014/main" id="{81793CD0-E8BD-46DA-B1D0-9AFAD8214F08}"/>
              </a:ext>
            </a:extLst>
          </p:cNvPr>
          <p:cNvGraphicFramePr>
            <a:graphicFrameLocks noGrp="1"/>
          </p:cNvGraphicFramePr>
          <p:nvPr>
            <p:extLst>
              <p:ext uri="{D42A27DB-BD31-4B8C-83A1-F6EECF244321}">
                <p14:modId xmlns:p14="http://schemas.microsoft.com/office/powerpoint/2010/main" val="1454212350"/>
              </p:ext>
            </p:extLst>
          </p:nvPr>
        </p:nvGraphicFramePr>
        <p:xfrm>
          <a:off x="4091391" y="2457450"/>
          <a:ext cx="4009218" cy="1459123"/>
        </p:xfrm>
        <a:graphic>
          <a:graphicData uri="http://schemas.openxmlformats.org/drawingml/2006/table">
            <a:tbl>
              <a:tblPr>
                <a:tableStyleId>{69CF1AB2-1976-4502-BF36-3FF5EA218861}</a:tableStyleId>
              </a:tblPr>
              <a:tblGrid>
                <a:gridCol w="736406">
                  <a:extLst>
                    <a:ext uri="{9D8B030D-6E8A-4147-A177-3AD203B41FA5}">
                      <a16:colId xmlns:a16="http://schemas.microsoft.com/office/drawing/2014/main" val="4045080982"/>
                    </a:ext>
                  </a:extLst>
                </a:gridCol>
                <a:gridCol w="736406">
                  <a:extLst>
                    <a:ext uri="{9D8B030D-6E8A-4147-A177-3AD203B41FA5}">
                      <a16:colId xmlns:a16="http://schemas.microsoft.com/office/drawing/2014/main" val="2111098890"/>
                    </a:ext>
                  </a:extLst>
                </a:gridCol>
                <a:gridCol w="736406">
                  <a:extLst>
                    <a:ext uri="{9D8B030D-6E8A-4147-A177-3AD203B41FA5}">
                      <a16:colId xmlns:a16="http://schemas.microsoft.com/office/drawing/2014/main" val="221603830"/>
                    </a:ext>
                  </a:extLst>
                </a:gridCol>
                <a:gridCol w="1800000">
                  <a:extLst>
                    <a:ext uri="{9D8B030D-6E8A-4147-A177-3AD203B41FA5}">
                      <a16:colId xmlns:a16="http://schemas.microsoft.com/office/drawing/2014/main" val="771830703"/>
                    </a:ext>
                  </a:extLst>
                </a:gridCol>
              </a:tblGrid>
              <a:tr h="274648">
                <a:tc>
                  <a:txBody>
                    <a:bodyPr/>
                    <a:lstStyle/>
                    <a:p>
                      <a:pPr algn="ctr" fontAlgn="b"/>
                      <a:r>
                        <a:rPr lang="en-AU" sz="1800" b="1" u="none" strike="noStrike" dirty="0">
                          <a:effectLst/>
                        </a:rPr>
                        <a:t>Rank</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Letter</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Freq</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kern="1200" dirty="0">
                          <a:solidFill>
                            <a:schemeClr val="dk1"/>
                          </a:solidFill>
                          <a:effectLst/>
                          <a:latin typeface="+mn-lt"/>
                          <a:ea typeface="+mn-ea"/>
                          <a:cs typeface="+mn-cs"/>
                        </a:rPr>
                        <a:t>Change in Rank</a:t>
                      </a:r>
                    </a:p>
                  </a:txBody>
                  <a:tcPr marL="6715" marR="6715" marT="6715" marB="0" anchor="b"/>
                </a:tc>
                <a:extLst>
                  <a:ext uri="{0D108BD9-81ED-4DB2-BD59-A6C34878D82A}">
                    <a16:rowId xmlns:a16="http://schemas.microsoft.com/office/drawing/2014/main" val="950923689"/>
                  </a:ext>
                </a:extLst>
              </a:tr>
              <a:tr h="294522">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1</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A</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2935</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652626459"/>
                  </a:ext>
                </a:extLst>
              </a:tr>
              <a:tr h="294522">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2</a:t>
                      </a:r>
                    </a:p>
                  </a:txBody>
                  <a:tcPr marL="7620" marR="7620" marT="7620" marB="0" anchor="b"/>
                </a:tc>
                <a:tc>
                  <a:txBody>
                    <a:bodyPr/>
                    <a:lstStyle/>
                    <a:p>
                      <a:pPr algn="ctr" fontAlgn="b"/>
                      <a:r>
                        <a:rPr lang="en-AU" sz="1800" b="0" i="0" u="none" strike="noStrike" kern="1200" dirty="0">
                          <a:solidFill>
                            <a:srgbClr val="000000"/>
                          </a:solidFill>
                          <a:effectLst/>
                          <a:latin typeface="+mn-lt"/>
                          <a:ea typeface="宋体" panose="02010600030101010101" pitchFamily="2" charset="-122"/>
                          <a:cs typeface="+mn-cs"/>
                        </a:rPr>
                        <a:t>T</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2913</a:t>
                      </a:r>
                    </a:p>
                  </a:txBody>
                  <a:tcPr marL="7620" marR="7620" marT="7620" marB="0" anchor="b"/>
                </a:tc>
                <a:tc>
                  <a:txBody>
                    <a:bodyPr/>
                    <a:lstStyle/>
                    <a:p>
                      <a:pPr algn="ctr" fontAlgn="b"/>
                      <a:r>
                        <a:rPr lang="zh-CN" altLang="en-US" sz="1800" b="0" i="0" u="none" strike="noStrike" kern="1200" dirty="0">
                          <a:solidFill>
                            <a:srgbClr val="000000"/>
                          </a:solidFill>
                          <a:effectLst/>
                          <a:latin typeface="+mn-lt"/>
                          <a:ea typeface="宋体" panose="02010600030101010101" pitchFamily="2" charset="-122"/>
                          <a:cs typeface="+mn-cs"/>
                        </a:rPr>
                        <a:t>↑</a:t>
                      </a:r>
                      <a:r>
                        <a:rPr lang="en-US" altLang="zh-CN" sz="1800" b="0" i="0" u="none" strike="noStrike" kern="1200" dirty="0">
                          <a:solidFill>
                            <a:srgbClr val="000000"/>
                          </a:solidFill>
                          <a:effectLst/>
                          <a:latin typeface="+mn-lt"/>
                          <a:ea typeface="宋体" panose="02010600030101010101" pitchFamily="2" charset="-122"/>
                          <a:cs typeface="+mn-cs"/>
                        </a:rPr>
                        <a:t>1</a:t>
                      </a:r>
                    </a:p>
                  </a:txBody>
                  <a:tcPr marL="7620" marR="7620" marT="7620" marB="0" anchor="b"/>
                </a:tc>
                <a:extLst>
                  <a:ext uri="{0D108BD9-81ED-4DB2-BD59-A6C34878D82A}">
                    <a16:rowId xmlns:a16="http://schemas.microsoft.com/office/drawing/2014/main" val="2919276462"/>
                  </a:ext>
                </a:extLst>
              </a:tr>
              <a:tr h="294522">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3</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G</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2880</a:t>
                      </a:r>
                    </a:p>
                  </a:txBody>
                  <a:tcPr marL="7620" marR="7620" marT="7620" marB="0" anchor="b"/>
                </a:tc>
                <a:tc>
                  <a:txBody>
                    <a:bodyPr/>
                    <a:lstStyle/>
                    <a:p>
                      <a:pPr algn="ctr" fontAlgn="b"/>
                      <a:r>
                        <a:rPr lang="zh-CN" altLang="en-US" sz="1800" b="0" i="0" u="none" strike="noStrike" kern="1200" dirty="0">
                          <a:solidFill>
                            <a:srgbClr val="000000"/>
                          </a:solidFill>
                          <a:effectLst/>
                          <a:latin typeface="+mn-lt"/>
                          <a:ea typeface="宋体" panose="02010600030101010101" pitchFamily="2" charset="-122"/>
                          <a:cs typeface="+mn-cs"/>
                        </a:rPr>
                        <a:t>↓</a:t>
                      </a:r>
                      <a:r>
                        <a:rPr lang="en-US" altLang="zh-CN" sz="1800" b="0" i="0" u="none" strike="noStrike" kern="1200" dirty="0">
                          <a:solidFill>
                            <a:srgbClr val="000000"/>
                          </a:solidFill>
                          <a:effectLst/>
                          <a:latin typeface="+mn-lt"/>
                          <a:ea typeface="宋体" panose="02010600030101010101" pitchFamily="2" charset="-122"/>
                          <a:cs typeface="+mn-cs"/>
                        </a:rPr>
                        <a:t>1</a:t>
                      </a:r>
                    </a:p>
                  </a:txBody>
                  <a:tcPr marL="7620" marR="7620" marT="7620" marB="0" anchor="b"/>
                </a:tc>
                <a:extLst>
                  <a:ext uri="{0D108BD9-81ED-4DB2-BD59-A6C34878D82A}">
                    <a16:rowId xmlns:a16="http://schemas.microsoft.com/office/drawing/2014/main" val="3908968970"/>
                  </a:ext>
                </a:extLst>
              </a:tr>
              <a:tr h="294522">
                <a:tc>
                  <a:txBody>
                    <a:bodyPr/>
                    <a:lstStyle/>
                    <a:p>
                      <a:pPr algn="ctr" fontAlgn="b"/>
                      <a:r>
                        <a:rPr lang="en-US" altLang="zh-CN" sz="1800" b="0" i="0" u="none" strike="noStrike" kern="1200">
                          <a:solidFill>
                            <a:srgbClr val="000000"/>
                          </a:solidFill>
                          <a:effectLst/>
                          <a:latin typeface="+mn-lt"/>
                          <a:ea typeface="宋体" panose="02010600030101010101" pitchFamily="2" charset="-122"/>
                          <a:cs typeface="+mn-cs"/>
                        </a:rPr>
                        <a:t>4</a:t>
                      </a:r>
                    </a:p>
                  </a:txBody>
                  <a:tcPr marL="7620" marR="7620" marT="7620" marB="0" anchor="b"/>
                </a:tc>
                <a:tc>
                  <a:txBody>
                    <a:bodyPr/>
                    <a:lstStyle/>
                    <a:p>
                      <a:pPr algn="ctr" fontAlgn="b"/>
                      <a:r>
                        <a:rPr lang="en-AU" sz="1800" b="0" i="0" u="none" strike="noStrike" kern="1200">
                          <a:solidFill>
                            <a:srgbClr val="000000"/>
                          </a:solidFill>
                          <a:effectLst/>
                          <a:latin typeface="+mn-lt"/>
                          <a:ea typeface="宋体" panose="02010600030101010101" pitchFamily="2" charset="-122"/>
                          <a:cs typeface="+mn-cs"/>
                        </a:rPr>
                        <a:t>C</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2737</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宋体" panose="02010600030101010101" pitchFamily="2" charset="-122"/>
                          <a:cs typeface="+mn-cs"/>
                        </a:rPr>
                        <a:t>=</a:t>
                      </a:r>
                    </a:p>
                  </a:txBody>
                  <a:tcPr marL="7620" marR="7620" marT="7620" marB="0" anchor="b"/>
                </a:tc>
                <a:extLst>
                  <a:ext uri="{0D108BD9-81ED-4DB2-BD59-A6C34878D82A}">
                    <a16:rowId xmlns:a16="http://schemas.microsoft.com/office/drawing/2014/main" val="886513346"/>
                  </a:ext>
                </a:extLst>
              </a:tr>
            </a:tbl>
          </a:graphicData>
        </a:graphic>
      </p:graphicFrame>
      <p:sp>
        <p:nvSpPr>
          <p:cNvPr id="12" name="文本框 11">
            <a:extLst>
              <a:ext uri="{FF2B5EF4-FFF2-40B4-BE49-F238E27FC236}">
                <a16:creationId xmlns:a16="http://schemas.microsoft.com/office/drawing/2014/main" id="{5B8010CA-5E73-42E1-BBC0-5962FF544B72}"/>
              </a:ext>
            </a:extLst>
          </p:cNvPr>
          <p:cNvSpPr txBox="1"/>
          <p:nvPr/>
        </p:nvSpPr>
        <p:spPr>
          <a:xfrm>
            <a:off x="2923497" y="4420107"/>
            <a:ext cx="6345007" cy="461665"/>
          </a:xfrm>
          <a:prstGeom prst="rect">
            <a:avLst/>
          </a:prstGeom>
          <a:noFill/>
        </p:spPr>
        <p:txBody>
          <a:bodyPr wrap="none" rtlCol="0">
            <a:spAutoFit/>
          </a:bodyPr>
          <a:lstStyle/>
          <a:p>
            <a:r>
              <a:rPr lang="en-US" altLang="zh-CN" sz="2400" b="1" dirty="0"/>
              <a:t>Frequency of Letters-Compressed Sequence</a:t>
            </a:r>
          </a:p>
        </p:txBody>
      </p:sp>
    </p:spTree>
    <p:extLst>
      <p:ext uri="{BB962C8B-B14F-4D97-AF65-F5344CB8AC3E}">
        <p14:creationId xmlns:p14="http://schemas.microsoft.com/office/powerpoint/2010/main" val="10775611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9131633" cy="2123658"/>
            <a:chOff x="460236" y="529679"/>
            <a:chExt cx="9131633" cy="2123658"/>
          </a:xfrm>
        </p:grpSpPr>
        <p:sp>
          <p:nvSpPr>
            <p:cNvPr id="3" name="文本框 2">
              <a:extLst>
                <a:ext uri="{FF2B5EF4-FFF2-40B4-BE49-F238E27FC236}">
                  <a16:creationId xmlns:a16="http://schemas.microsoft.com/office/drawing/2014/main" id="{C522D410-DCC4-4FE8-997E-5C7355152616}"/>
                </a:ext>
              </a:extLst>
            </p:cNvPr>
            <p:cNvSpPr txBox="1"/>
            <p:nvPr/>
          </p:nvSpPr>
          <p:spPr>
            <a:xfrm>
              <a:off x="918411" y="529679"/>
              <a:ext cx="8673458" cy="2123658"/>
            </a:xfrm>
            <a:prstGeom prst="rect">
              <a:avLst/>
            </a:prstGeom>
            <a:noFill/>
          </p:spPr>
          <p:txBody>
            <a:bodyPr wrap="square" rtlCol="0">
              <a:spAutoFit/>
            </a:bodyPr>
            <a:lstStyle/>
            <a:p>
              <a:r>
                <a:rPr lang="en-US" altLang="zh-CN" sz="4400" b="1" dirty="0"/>
                <a:t>Complete Expression</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id="{692172C9-A8FA-471E-94C6-9D5B960D2012}"/>
              </a:ext>
            </a:extLst>
          </p:cNvPr>
          <p:cNvSpPr txBox="1"/>
          <p:nvPr/>
        </p:nvSpPr>
        <p:spPr>
          <a:xfrm>
            <a:off x="953048" y="2709003"/>
            <a:ext cx="10958865" cy="3416320"/>
          </a:xfrm>
          <a:prstGeom prst="rect">
            <a:avLst/>
          </a:prstGeom>
          <a:noFill/>
        </p:spPr>
        <p:txBody>
          <a:bodyPr wrap="square" rtlCol="0">
            <a:spAutoFit/>
          </a:bodyPr>
          <a:lstStyle/>
          <a:p>
            <a:r>
              <a:rPr lang="pt-BR" altLang="zh-CN" dirty="0"/>
              <a:t>G,C,A,4,C,2,A,6,C,3,A,2,C,A,3,C,A,6,C,A,3,G,C,A,20,C,A,4,G,A,13,C,A,12,G,A,7,C,A,6,G,A,7,C,A,G,A,3,C,A,C,A,C,A,4,T,A,C,A,9,C,A,T,G,A,3,C,A,2,T,G,A,10,G,A,3,C,A,G,A,T,A,4,T,A,G,A,C,2,A,C,T,C,3,A,2,C,A,2,G,T,G,A,T,A,2,C,A,5,G,2,A,5,C,A,2,G,3,A,2,G,A,2,T,A,G,A,4,C,2,T,A,2,G,T,3,A,T,5,A,T,4,A,5,C,2,A,C,A,3,C,A,C,A,3,C,4,A,2,C,A,G,A,2,T,A,2,G,2,C,2,A,G,C,A,G,2,A,2,C,A,G,T,C,A,6,C,G,A,5,G,A,G,A,8,G,2,A,2,T,C,2,A,G,A,T,A,2,G,2,A,2,G,A,2,C,A,2,G,T,A,C,G,2,T,8,C,T,C,A,G,A,9,T,A,9,T,G,T,G,A,5,G,3,C,G,2,T,2,G,2,T,A,2,T,A,3,C,A,C,A,6,G,C,A,2,G,T,2,C,A,4,C,A,T,C,A,C,A,3,C,G,A,2,G,4,T,A,T,G,3,A,C,2,G,5,T,C,2,G,A,G,10,C,A,G,3,C,A,C,G,2,C,G,3,T,G,A,C,A,3,C,A,C,G,A,G,2,C,T,G,A,C,A,C,A,G,2,A,G,A,G,A,16,G,A,2,G,2,T,A,3,C,G,C,T,C,G,A,2,C,T,2,A,G,2,T,A,2,G,C,A,G,A,2,C,A,C,A,C,2,G,C,3,T,A,2,T,G,2,A,2,G,3,T,2,G,A,3,C,2,A,2,C,A,G,A,3,T,C,A,2,T,A,2,T,A,C,A,2,T,G,C,3,A,2,C,2,G,A,2,G,2,A,8,G,T,A,T,3,A,2,G,3,C,A,17,T,G,2,A,3,T,G,T,A,T,A,2,T,A,6,G,A,G,T,A,G,C,2,G,T,A,2,G,2,A,T,A,2,T,A,2,G,A,16,T,A,6,G,C,2,A,6,T,C,T,C,A,G,A,C,4,A,2,G,2,T,A,G,2,A,2,T,C,A,G,C,2,A,C,T,2,A,2,C,A,G,C,A,C,3,A,C,A,C,G,T,3,A,T,A,C,3,A,G,2,C,T,C,3,A,G,C,2,T,C,4,T,C,A,3,C,A,3,T,A,C,T,2,G,A,5,G,T,2,A,G,T,A,G,3,A,2,G,C,T,A,4,T,A,7,G,A,G,5,A,5,G,T,G,T,C,T,A,C,T,A,C,2,A,2,T,C,2,G,4,A,T,G,2,T,G,A,T,A,G,2,C,T,G,C,A,C,2,A,2,T,A,C,2,G,C,A,T,2,A,G,A,G,2,T,A,2,G,A,2,C,A,4,G,A,G,A,C,2,...</a:t>
            </a:r>
            <a:endParaRPr lang="en-US" altLang="zh-CN" dirty="0"/>
          </a:p>
        </p:txBody>
      </p:sp>
      <p:sp>
        <p:nvSpPr>
          <p:cNvPr id="12" name="文本框 11">
            <a:extLst>
              <a:ext uri="{FF2B5EF4-FFF2-40B4-BE49-F238E27FC236}">
                <a16:creationId xmlns:a16="http://schemas.microsoft.com/office/drawing/2014/main" id="{67200E05-9F35-4BF1-A29D-5989E08FD9DD}"/>
              </a:ext>
            </a:extLst>
          </p:cNvPr>
          <p:cNvSpPr txBox="1"/>
          <p:nvPr/>
        </p:nvSpPr>
        <p:spPr>
          <a:xfrm>
            <a:off x="953049" y="1559175"/>
            <a:ext cx="5371983" cy="830997"/>
          </a:xfrm>
          <a:prstGeom prst="rect">
            <a:avLst/>
          </a:prstGeom>
          <a:noFill/>
        </p:spPr>
        <p:txBody>
          <a:bodyPr wrap="none" rtlCol="0">
            <a:spAutoFit/>
          </a:bodyPr>
          <a:lstStyle/>
          <a:p>
            <a:r>
              <a:rPr lang="en-US" altLang="zh-CN" sz="2400" b="1" dirty="0"/>
              <a:t># symbols (letters + digits): 15227</a:t>
            </a:r>
          </a:p>
          <a:p>
            <a:r>
              <a:rPr lang="en-US" altLang="zh-CN" sz="2400" b="1" dirty="0"/>
              <a:t>Complete compression factor: 79.51%</a:t>
            </a:r>
          </a:p>
        </p:txBody>
      </p:sp>
    </p:spTree>
    <p:extLst>
      <p:ext uri="{BB962C8B-B14F-4D97-AF65-F5344CB8AC3E}">
        <p14:creationId xmlns:p14="http://schemas.microsoft.com/office/powerpoint/2010/main" val="8936271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9131633" cy="2123658"/>
            <a:chOff x="460236" y="529679"/>
            <a:chExt cx="9131633" cy="2123658"/>
          </a:xfrm>
        </p:grpSpPr>
        <p:sp>
          <p:nvSpPr>
            <p:cNvPr id="3" name="文本框 2">
              <a:extLst>
                <a:ext uri="{FF2B5EF4-FFF2-40B4-BE49-F238E27FC236}">
                  <a16:creationId xmlns:a16="http://schemas.microsoft.com/office/drawing/2014/main" id="{C522D410-DCC4-4FE8-997E-5C7355152616}"/>
                </a:ext>
              </a:extLst>
            </p:cNvPr>
            <p:cNvSpPr txBox="1"/>
            <p:nvPr/>
          </p:nvSpPr>
          <p:spPr>
            <a:xfrm>
              <a:off x="918411" y="529679"/>
              <a:ext cx="8673458" cy="2123658"/>
            </a:xfrm>
            <a:prstGeom prst="rect">
              <a:avLst/>
            </a:prstGeom>
            <a:noFill/>
          </p:spPr>
          <p:txBody>
            <a:bodyPr wrap="square" rtlCol="0">
              <a:spAutoFit/>
            </a:bodyPr>
            <a:lstStyle/>
            <a:p>
              <a:r>
                <a:rPr lang="en-US" altLang="zh-CN" sz="4400" b="1" dirty="0"/>
                <a:t>Complete Expression</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8" name="表格 7">
            <a:extLst>
              <a:ext uri="{FF2B5EF4-FFF2-40B4-BE49-F238E27FC236}">
                <a16:creationId xmlns:a16="http://schemas.microsoft.com/office/drawing/2014/main" id="{C9855F5B-B4B8-4F04-833D-C53CC06B6EA3}"/>
              </a:ext>
            </a:extLst>
          </p:cNvPr>
          <p:cNvGraphicFramePr>
            <a:graphicFrameLocks noGrp="1"/>
          </p:cNvGraphicFramePr>
          <p:nvPr>
            <p:extLst>
              <p:ext uri="{D42A27DB-BD31-4B8C-83A1-F6EECF244321}">
                <p14:modId xmlns:p14="http://schemas.microsoft.com/office/powerpoint/2010/main" val="1603304603"/>
              </p:ext>
            </p:extLst>
          </p:nvPr>
        </p:nvGraphicFramePr>
        <p:xfrm>
          <a:off x="1055688" y="1846691"/>
          <a:ext cx="2408902" cy="3754693"/>
        </p:xfrm>
        <a:graphic>
          <a:graphicData uri="http://schemas.openxmlformats.org/drawingml/2006/table">
            <a:tbl>
              <a:tblPr>
                <a:tableStyleId>{69CF1AB2-1976-4502-BF36-3FF5EA218861}</a:tableStyleId>
              </a:tblPr>
              <a:tblGrid>
                <a:gridCol w="981874">
                  <a:extLst>
                    <a:ext uri="{9D8B030D-6E8A-4147-A177-3AD203B41FA5}">
                      <a16:colId xmlns:a16="http://schemas.microsoft.com/office/drawing/2014/main" val="4045080982"/>
                    </a:ext>
                  </a:extLst>
                </a:gridCol>
                <a:gridCol w="1427028">
                  <a:extLst>
                    <a:ext uri="{9D8B030D-6E8A-4147-A177-3AD203B41FA5}">
                      <a16:colId xmlns:a16="http://schemas.microsoft.com/office/drawing/2014/main" val="2111098890"/>
                    </a:ext>
                  </a:extLst>
                </a:gridCol>
              </a:tblGrid>
              <a:tr h="274648">
                <a:tc>
                  <a:txBody>
                    <a:bodyPr/>
                    <a:lstStyle/>
                    <a:p>
                      <a:pPr algn="ctr" fontAlgn="b"/>
                      <a:r>
                        <a:rPr lang="en-AU" sz="1800" b="1" u="none" strike="noStrike" dirty="0">
                          <a:effectLst/>
                        </a:rPr>
                        <a:t>Length of </a:t>
                      </a:r>
                    </a:p>
                    <a:p>
                      <a:pPr algn="ctr" fontAlgn="b"/>
                      <a:r>
                        <a:rPr lang="en-AU" sz="1800" b="1" u="none" strike="noStrike" dirty="0">
                          <a:effectLst/>
                        </a:rPr>
                        <a:t>Text</a:t>
                      </a:r>
                    </a:p>
                    <a:p>
                      <a:pPr algn="ctr" fontAlgn="b"/>
                      <a:r>
                        <a:rPr lang="en-AU" sz="1800" b="1" i="0" u="none" strike="noStrike" dirty="0">
                          <a:solidFill>
                            <a:srgbClr val="000000"/>
                          </a:solidFill>
                          <a:effectLst/>
                          <a:latin typeface="宋体" panose="02010600030101010101" pitchFamily="2" charset="-122"/>
                          <a:ea typeface="宋体" panose="02010600030101010101" pitchFamily="2" charset="-122"/>
                        </a:rPr>
                        <a:t>(with $)</a:t>
                      </a:r>
                    </a:p>
                  </a:txBody>
                  <a:tcPr marL="6715" marR="6715" marT="6715" marB="0" anchor="ctr"/>
                </a:tc>
                <a:tc>
                  <a:txBody>
                    <a:bodyPr/>
                    <a:lstStyle/>
                    <a:p>
                      <a:pPr algn="ctr" fontAlgn="b"/>
                      <a:r>
                        <a:rPr lang="en-AU" sz="1800" b="1" u="none" strike="noStrike" dirty="0">
                          <a:effectLst/>
                        </a:rPr>
                        <a:t>Complete Compression</a:t>
                      </a:r>
                    </a:p>
                    <a:p>
                      <a:pPr algn="ctr" fontAlgn="b"/>
                      <a:r>
                        <a:rPr lang="en-AU" sz="1800" b="1" i="0" u="none" strike="noStrike" dirty="0">
                          <a:solidFill>
                            <a:srgbClr val="000000"/>
                          </a:solidFill>
                          <a:effectLst/>
                          <a:latin typeface="宋体" panose="02010600030101010101" pitchFamily="2" charset="-122"/>
                          <a:ea typeface="宋体" panose="02010600030101010101" pitchFamily="2" charset="-122"/>
                        </a:rPr>
                        <a:t>Factor</a:t>
                      </a:r>
                    </a:p>
                    <a:p>
                      <a:pPr algn="ctr" fontAlgn="b"/>
                      <a:r>
                        <a:rPr lang="en-AU" sz="1800" b="1" i="0" u="none" strike="noStrike" dirty="0">
                          <a:solidFill>
                            <a:srgbClr val="000000"/>
                          </a:solidFill>
                          <a:effectLst/>
                          <a:latin typeface="宋体" panose="02010600030101010101" pitchFamily="2" charset="-122"/>
                          <a:ea typeface="宋体" panose="02010600030101010101" pitchFamily="2" charset="-122"/>
                        </a:rPr>
                        <a:t>(%)</a:t>
                      </a:r>
                    </a:p>
                  </a:txBody>
                  <a:tcPr marL="6715" marR="6715" marT="6715" marB="0" anchor="ctr"/>
                </a:tc>
                <a:extLst>
                  <a:ext uri="{0D108BD9-81ED-4DB2-BD59-A6C34878D82A}">
                    <a16:rowId xmlns:a16="http://schemas.microsoft.com/office/drawing/2014/main" val="950923689"/>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2001</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91.75</a:t>
                      </a:r>
                    </a:p>
                  </a:txBody>
                  <a:tcPr marL="7620" marR="7620" marT="7620" marB="0" anchor="b"/>
                </a:tc>
                <a:extLst>
                  <a:ext uri="{0D108BD9-81ED-4DB2-BD59-A6C34878D82A}">
                    <a16:rowId xmlns:a16="http://schemas.microsoft.com/office/drawing/2014/main" val="652626459"/>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4001</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91.00</a:t>
                      </a:r>
                    </a:p>
                  </a:txBody>
                  <a:tcPr marL="7620" marR="7620" marT="7620" marB="0" anchor="b"/>
                </a:tc>
                <a:extLst>
                  <a:ext uri="{0D108BD9-81ED-4DB2-BD59-A6C34878D82A}">
                    <a16:rowId xmlns:a16="http://schemas.microsoft.com/office/drawing/2014/main" val="2919276462"/>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6001</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83.24</a:t>
                      </a:r>
                    </a:p>
                  </a:txBody>
                  <a:tcPr marL="7620" marR="7620" marT="7620" marB="0" anchor="b"/>
                </a:tc>
                <a:extLst>
                  <a:ext uri="{0D108BD9-81ED-4DB2-BD59-A6C34878D82A}">
                    <a16:rowId xmlns:a16="http://schemas.microsoft.com/office/drawing/2014/main" val="3908968970"/>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8001</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80.66</a:t>
                      </a:r>
                    </a:p>
                  </a:txBody>
                  <a:tcPr marL="7620" marR="7620" marT="7620" marB="0" anchor="b"/>
                </a:tc>
                <a:extLst>
                  <a:ext uri="{0D108BD9-81ED-4DB2-BD59-A6C34878D82A}">
                    <a16:rowId xmlns:a16="http://schemas.microsoft.com/office/drawing/2014/main" val="886513346"/>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10001</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77.98</a:t>
                      </a:r>
                    </a:p>
                  </a:txBody>
                  <a:tcPr marL="7620" marR="7620" marT="7620" marB="0" anchor="b"/>
                </a:tc>
                <a:extLst>
                  <a:ext uri="{0D108BD9-81ED-4DB2-BD59-A6C34878D82A}">
                    <a16:rowId xmlns:a16="http://schemas.microsoft.com/office/drawing/2014/main" val="157264040"/>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12001</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78.89</a:t>
                      </a:r>
                    </a:p>
                  </a:txBody>
                  <a:tcPr marL="7620" marR="7620" marT="7620" marB="0" anchor="b"/>
                </a:tc>
                <a:extLst>
                  <a:ext uri="{0D108BD9-81ED-4DB2-BD59-A6C34878D82A}">
                    <a16:rowId xmlns:a16="http://schemas.microsoft.com/office/drawing/2014/main" val="4269805991"/>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14001</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79.69</a:t>
                      </a:r>
                    </a:p>
                  </a:txBody>
                  <a:tcPr marL="7620" marR="7620" marT="7620" marB="0" anchor="b"/>
                </a:tc>
                <a:extLst>
                  <a:ext uri="{0D108BD9-81ED-4DB2-BD59-A6C34878D82A}">
                    <a16:rowId xmlns:a16="http://schemas.microsoft.com/office/drawing/2014/main" val="580129573"/>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16001</a:t>
                      </a:r>
                    </a:p>
                  </a:txBody>
                  <a:tcPr marL="7620" marR="7620" marT="7620" marB="0" anchor="b"/>
                </a:tc>
                <a:tc>
                  <a:txBody>
                    <a:bodyPr/>
                    <a:lstStyle/>
                    <a:p>
                      <a:pPr algn="ctr" fontAlgn="b"/>
                      <a:r>
                        <a:rPr lang="en-US" altLang="zh-CN" sz="1800" b="0" i="0" u="none" strike="noStrike">
                          <a:solidFill>
                            <a:srgbClr val="000000"/>
                          </a:solidFill>
                          <a:effectLst/>
                          <a:latin typeface="+mn-lt"/>
                          <a:ea typeface="宋体" panose="02010600030101010101" pitchFamily="2" charset="-122"/>
                        </a:rPr>
                        <a:t>79.80</a:t>
                      </a:r>
                    </a:p>
                  </a:txBody>
                  <a:tcPr marL="7620" marR="7620" marT="7620" marB="0" anchor="b"/>
                </a:tc>
                <a:extLst>
                  <a:ext uri="{0D108BD9-81ED-4DB2-BD59-A6C34878D82A}">
                    <a16:rowId xmlns:a16="http://schemas.microsoft.com/office/drawing/2014/main" val="4197240337"/>
                  </a:ext>
                </a:extLst>
              </a:tr>
              <a:tr h="294522">
                <a:tc>
                  <a:txBody>
                    <a:bodyPr/>
                    <a:lstStyle/>
                    <a:p>
                      <a:pPr algn="ctr" fontAlgn="b"/>
                      <a:r>
                        <a:rPr lang="en-US" altLang="zh-CN" sz="1800" b="0" i="0" u="none" strike="noStrike">
                          <a:solidFill>
                            <a:srgbClr val="000000"/>
                          </a:solidFill>
                          <a:effectLst/>
                          <a:latin typeface="+mn-lt"/>
                          <a:ea typeface="宋体" panose="02010600030101010101" pitchFamily="2" charset="-122"/>
                        </a:rPr>
                        <a:t>18001</a:t>
                      </a:r>
                    </a:p>
                  </a:txBody>
                  <a:tcPr marL="7620" marR="7620" marT="7620" marB="0" anchor="b"/>
                </a:tc>
                <a:tc>
                  <a:txBody>
                    <a:bodyPr/>
                    <a:lstStyle/>
                    <a:p>
                      <a:pPr algn="ctr" fontAlgn="b"/>
                      <a:r>
                        <a:rPr lang="en-US" altLang="zh-CN" sz="1800" b="0" i="0" u="none" strike="noStrike" dirty="0">
                          <a:solidFill>
                            <a:srgbClr val="000000"/>
                          </a:solidFill>
                          <a:effectLst/>
                          <a:latin typeface="+mn-lt"/>
                          <a:ea typeface="宋体" panose="02010600030101010101" pitchFamily="2" charset="-122"/>
                        </a:rPr>
                        <a:t>79.08</a:t>
                      </a:r>
                    </a:p>
                  </a:txBody>
                  <a:tcPr marL="7620" marR="7620" marT="7620" marB="0" anchor="b"/>
                </a:tc>
                <a:extLst>
                  <a:ext uri="{0D108BD9-81ED-4DB2-BD59-A6C34878D82A}">
                    <a16:rowId xmlns:a16="http://schemas.microsoft.com/office/drawing/2014/main" val="2799360341"/>
                  </a:ext>
                </a:extLst>
              </a:tr>
            </a:tbl>
          </a:graphicData>
        </a:graphic>
      </p:graphicFrame>
      <p:sp>
        <p:nvSpPr>
          <p:cNvPr id="11" name="文本框 10">
            <a:extLst>
              <a:ext uri="{FF2B5EF4-FFF2-40B4-BE49-F238E27FC236}">
                <a16:creationId xmlns:a16="http://schemas.microsoft.com/office/drawing/2014/main" id="{4146BF2D-46CA-4123-962C-A9ED9AAEDE30}"/>
              </a:ext>
            </a:extLst>
          </p:cNvPr>
          <p:cNvSpPr txBox="1"/>
          <p:nvPr/>
        </p:nvSpPr>
        <p:spPr>
          <a:xfrm>
            <a:off x="981546" y="5660348"/>
            <a:ext cx="3523722" cy="646331"/>
          </a:xfrm>
          <a:prstGeom prst="rect">
            <a:avLst/>
          </a:prstGeom>
          <a:noFill/>
        </p:spPr>
        <p:txBody>
          <a:bodyPr wrap="none" rtlCol="0">
            <a:spAutoFit/>
          </a:bodyPr>
          <a:lstStyle/>
          <a:p>
            <a:r>
              <a:rPr lang="en-US" altLang="zh-CN" dirty="0"/>
              <a:t>* A shorter sequence is the prefix </a:t>
            </a:r>
          </a:p>
          <a:p>
            <a:r>
              <a:rPr lang="en-US" altLang="zh-CN" dirty="0"/>
              <a:t>of a longer one.</a:t>
            </a:r>
            <a:endParaRPr lang="zh-CN" altLang="en-US" dirty="0"/>
          </a:p>
        </p:txBody>
      </p:sp>
      <p:pic>
        <p:nvPicPr>
          <p:cNvPr id="6" name="图片 5">
            <a:extLst>
              <a:ext uri="{FF2B5EF4-FFF2-40B4-BE49-F238E27FC236}">
                <a16:creationId xmlns:a16="http://schemas.microsoft.com/office/drawing/2014/main" id="{E5E3E3AF-9688-4912-965C-93768C85F9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2675" y="1199480"/>
            <a:ext cx="7122234" cy="5341676"/>
          </a:xfrm>
          <a:prstGeom prst="rect">
            <a:avLst/>
          </a:prstGeom>
        </p:spPr>
      </p:pic>
    </p:spTree>
    <p:extLst>
      <p:ext uri="{BB962C8B-B14F-4D97-AF65-F5344CB8AC3E}">
        <p14:creationId xmlns:p14="http://schemas.microsoft.com/office/powerpoint/2010/main" val="10064311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34B0EF60-E6BD-423E-B450-07295D5F1102}"/>
              </a:ext>
            </a:extLst>
          </p:cNvPr>
          <p:cNvGrpSpPr/>
          <p:nvPr/>
        </p:nvGrpSpPr>
        <p:grpSpPr>
          <a:xfrm>
            <a:off x="460236" y="529679"/>
            <a:ext cx="7849671" cy="2123658"/>
            <a:chOff x="460236" y="529679"/>
            <a:chExt cx="7849671" cy="2123658"/>
          </a:xfrm>
        </p:grpSpPr>
        <p:sp>
          <p:nvSpPr>
            <p:cNvPr id="2" name="文本框 1">
              <a:extLst>
                <a:ext uri="{FF2B5EF4-FFF2-40B4-BE49-F238E27FC236}">
                  <a16:creationId xmlns:a16="http://schemas.microsoft.com/office/drawing/2014/main" id="{ED3A513D-A64E-4AAB-8BD3-99190A19F75C}"/>
                </a:ext>
              </a:extLst>
            </p:cNvPr>
            <p:cNvSpPr txBox="1"/>
            <p:nvPr/>
          </p:nvSpPr>
          <p:spPr>
            <a:xfrm>
              <a:off x="918412" y="529679"/>
              <a:ext cx="7391495" cy="2123658"/>
            </a:xfrm>
            <a:prstGeom prst="rect">
              <a:avLst/>
            </a:prstGeom>
            <a:noFill/>
          </p:spPr>
          <p:txBody>
            <a:bodyPr wrap="square" rtlCol="0">
              <a:spAutoFit/>
            </a:bodyPr>
            <a:lstStyle/>
            <a:p>
              <a:r>
                <a:rPr lang="en-US" altLang="zh-CN" sz="4400" b="1" dirty="0"/>
                <a:t>DNA Sequences-</a:t>
              </a:r>
              <a:r>
                <a:rPr lang="en-AU" altLang="zh-CN" sz="4400" b="1" dirty="0">
                  <a:solidFill>
                    <a:srgbClr val="000000"/>
                  </a:solidFill>
                </a:rPr>
                <a:t>Promoter</a:t>
              </a:r>
              <a:endParaRPr lang="en-US" altLang="zh-CN" sz="4400" b="1" dirty="0"/>
            </a:p>
            <a:p>
              <a:endParaRPr lang="en-US" altLang="zh-CN" sz="4400" b="1" dirty="0"/>
            </a:p>
            <a:p>
              <a:endParaRPr lang="en-US" altLang="zh-CN" sz="4400" b="1" dirty="0"/>
            </a:p>
          </p:txBody>
        </p:sp>
        <p:sp>
          <p:nvSpPr>
            <p:cNvPr id="3" name="矩形 2">
              <a:extLst>
                <a:ext uri="{FF2B5EF4-FFF2-40B4-BE49-F238E27FC236}">
                  <a16:creationId xmlns:a16="http://schemas.microsoft.com/office/drawing/2014/main" id="{62CBEAE6-76AB-40BB-A7D5-B409329F961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48B8AC3E-FD77-49F8-B47A-C9FABEA16595}"/>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4">
            <a:extLst>
              <a:ext uri="{FF2B5EF4-FFF2-40B4-BE49-F238E27FC236}">
                <a16:creationId xmlns:a16="http://schemas.microsoft.com/office/drawing/2014/main" id="{1E98A763-103E-4BF1-BECB-1F1D1CE455DA}"/>
              </a:ext>
            </a:extLst>
          </p:cNvPr>
          <p:cNvSpPr/>
          <p:nvPr/>
        </p:nvSpPr>
        <p:spPr>
          <a:xfrm>
            <a:off x="958215" y="1572848"/>
            <a:ext cx="8569975" cy="461665"/>
          </a:xfrm>
          <a:prstGeom prst="rect">
            <a:avLst/>
          </a:prstGeom>
        </p:spPr>
        <p:txBody>
          <a:bodyPr wrap="none">
            <a:spAutoFit/>
          </a:bodyPr>
          <a:lstStyle/>
          <a:p>
            <a:r>
              <a:rPr lang="en-AU" altLang="zh-CN" sz="2400" b="1" dirty="0">
                <a:solidFill>
                  <a:srgbClr val="000000"/>
                </a:solidFill>
                <a:latin typeface="+mj-lt"/>
              </a:rPr>
              <a:t>Homo sapiens chromosome 17, </a:t>
            </a:r>
            <a:r>
              <a:rPr lang="en-AU" altLang="zh-CN" sz="2400" b="1" dirty="0" err="1">
                <a:solidFill>
                  <a:srgbClr val="000000"/>
                </a:solidFill>
                <a:latin typeface="+mj-lt"/>
              </a:rPr>
              <a:t>GRCh38.p13</a:t>
            </a:r>
            <a:r>
              <a:rPr lang="en-AU" altLang="zh-CN" sz="2400" b="1" dirty="0">
                <a:solidFill>
                  <a:srgbClr val="000000"/>
                </a:solidFill>
                <a:latin typeface="+mj-lt"/>
              </a:rPr>
              <a:t>, Primary Assembly</a:t>
            </a:r>
            <a:endParaRPr lang="zh-CN" altLang="en-US" sz="2400" b="1" dirty="0">
              <a:latin typeface="+mj-lt"/>
            </a:endParaRPr>
          </a:p>
        </p:txBody>
      </p:sp>
      <p:sp>
        <p:nvSpPr>
          <p:cNvPr id="7" name="文本框 6">
            <a:extLst>
              <a:ext uri="{FF2B5EF4-FFF2-40B4-BE49-F238E27FC236}">
                <a16:creationId xmlns:a16="http://schemas.microsoft.com/office/drawing/2014/main" id="{95D39BB0-97E5-4D85-923B-0F904DD6C305}"/>
              </a:ext>
            </a:extLst>
          </p:cNvPr>
          <p:cNvSpPr txBox="1"/>
          <p:nvPr/>
        </p:nvSpPr>
        <p:spPr>
          <a:xfrm>
            <a:off x="964132" y="2451460"/>
            <a:ext cx="9831386" cy="2308324"/>
          </a:xfrm>
          <a:prstGeom prst="rect">
            <a:avLst/>
          </a:prstGeom>
          <a:noFill/>
        </p:spPr>
        <p:txBody>
          <a:bodyPr wrap="square" rtlCol="0">
            <a:spAutoFit/>
          </a:bodyPr>
          <a:lstStyle/>
          <a:p>
            <a:r>
              <a:rPr lang="en-US" altLang="zh-CN" dirty="0">
                <a:cs typeface="Times New Roman" panose="02020603050405020304" pitchFamily="18" charset="0"/>
              </a:rPr>
              <a:t>TGTGAGCTGATAGATTGCTGGATTGAGAATTACAGCTGGGCGCGGTGGCTCACGCCTGTAATCCCAACACTGTGGGAGGCCAAGGCCGGCGGATCACTTGAGGTCAGGAGTTGGAGACCAGCCTGACCAACAAGATGAAACCCCATCTCTACTAAAAATACAAAATTAGCTGGGCATGGTGGTGCACGCCTGTAATCTCATCTTCTTGGGAGGCTGAGGCAGGAGAATTGCTTGAACCCGGGAGGTGGAGGTTGCAGTGAGCCAAGATCCTGCCATTGCACTCCAGCCTGGGCAACAACAGTGAAGCTCCATCTCAAAACACACAAAAAAAAGAAGTACAAAGTCTGAGACTTCAGGCCAGCTCTGCTACACTATATACTCTAACCTCTCTGGTCCTACTTGGTGACTTCTTTCCCTCTGGTCGTGTTCAAGTTCCCGTCCCATCCAGTCAAGCAGGTACTCATTGGTACCTTACCCTGTGCCAGGAGCTGTTCTAGGCCC (501 bp)</a:t>
            </a:r>
            <a:endParaRPr lang="zh-CN" altLang="en-US" dirty="0">
              <a:cs typeface="Times New Roman" panose="02020603050405020304" pitchFamily="18" charset="0"/>
            </a:endParaRPr>
          </a:p>
        </p:txBody>
      </p:sp>
      <p:sp>
        <p:nvSpPr>
          <p:cNvPr id="10" name="文本框 9">
            <a:extLst>
              <a:ext uri="{FF2B5EF4-FFF2-40B4-BE49-F238E27FC236}">
                <a16:creationId xmlns:a16="http://schemas.microsoft.com/office/drawing/2014/main" id="{C729731D-D227-405C-93F3-6C9A90581284}"/>
              </a:ext>
            </a:extLst>
          </p:cNvPr>
          <p:cNvSpPr txBox="1"/>
          <p:nvPr/>
        </p:nvSpPr>
        <p:spPr>
          <a:xfrm>
            <a:off x="87079" y="6344214"/>
            <a:ext cx="5013617" cy="461665"/>
          </a:xfrm>
          <a:prstGeom prst="rect">
            <a:avLst/>
          </a:prstGeom>
          <a:noFill/>
        </p:spPr>
        <p:txBody>
          <a:bodyPr wrap="none" rtlCol="0">
            <a:spAutoFit/>
          </a:bodyPr>
          <a:lstStyle/>
          <a:p>
            <a:r>
              <a:rPr lang="en-AU" altLang="zh-CN" sz="1200" i="1" dirty="0">
                <a:latin typeface="Times New Roman" panose="02020603050405020304" pitchFamily="18" charset="0"/>
                <a:cs typeface="Times New Roman" panose="02020603050405020304" pitchFamily="18" charset="0"/>
              </a:rPr>
              <a:t>https://</a:t>
            </a:r>
            <a:r>
              <a:rPr lang="en-AU" altLang="zh-CN" sz="1200" i="1" dirty="0" err="1">
                <a:latin typeface="Times New Roman" panose="02020603050405020304" pitchFamily="18" charset="0"/>
                <a:cs typeface="Times New Roman" panose="02020603050405020304" pitchFamily="18" charset="0"/>
              </a:rPr>
              <a:t>www.ncbi.nlm.nih.gov</a:t>
            </a:r>
            <a:r>
              <a:rPr lang="en-AU" altLang="zh-CN" sz="1200" i="1" dirty="0">
                <a:latin typeface="Times New Roman" panose="02020603050405020304" pitchFamily="18" charset="0"/>
                <a:cs typeface="Times New Roman" panose="02020603050405020304" pitchFamily="18" charset="0"/>
              </a:rPr>
              <a:t>/assembly/</a:t>
            </a:r>
            <a:r>
              <a:rPr lang="en-AU" altLang="zh-CN" sz="1200" i="1" dirty="0" err="1">
                <a:latin typeface="Times New Roman" panose="02020603050405020304" pitchFamily="18" charset="0"/>
                <a:cs typeface="Times New Roman" panose="02020603050405020304" pitchFamily="18" charset="0"/>
              </a:rPr>
              <a:t>GCA_000001405.28</a:t>
            </a:r>
            <a:endParaRPr lang="en-AU" altLang="zh-CN" sz="1200" i="1" dirty="0">
              <a:latin typeface="Times New Roman" panose="02020603050405020304" pitchFamily="18" charset="0"/>
              <a:cs typeface="Times New Roman" panose="02020603050405020304" pitchFamily="18" charset="0"/>
            </a:endParaRPr>
          </a:p>
          <a:p>
            <a:r>
              <a:rPr lang="en-AU" altLang="zh-CN" sz="1200" i="1" dirty="0">
                <a:latin typeface="Times New Roman" panose="02020603050405020304" pitchFamily="18" charset="0"/>
                <a:cs typeface="Times New Roman" panose="02020603050405020304" pitchFamily="18" charset="0"/>
              </a:rPr>
              <a:t>*Thanks for the help from </a:t>
            </a:r>
            <a:r>
              <a:rPr lang="en-AU" altLang="zh-CN" sz="1200" i="1" dirty="0" err="1">
                <a:latin typeface="Times New Roman" panose="02020603050405020304" pitchFamily="18" charset="0"/>
                <a:cs typeface="Times New Roman" panose="02020603050405020304" pitchFamily="18" charset="0"/>
              </a:rPr>
              <a:t>Zhanhe</a:t>
            </a:r>
            <a:r>
              <a:rPr lang="en-AU" altLang="zh-CN" sz="1200" i="1" dirty="0">
                <a:latin typeface="Times New Roman" panose="02020603050405020304" pitchFamily="18" charset="0"/>
                <a:cs typeface="Times New Roman" panose="02020603050405020304" pitchFamily="18" charset="0"/>
              </a:rPr>
              <a:t> Chang (Cherry) to </a:t>
            </a:r>
            <a:r>
              <a:rPr lang="en-US" altLang="zh-CN" sz="1200" i="1" dirty="0">
                <a:latin typeface="Times New Roman" panose="02020603050405020304" pitchFamily="18" charset="0"/>
                <a:cs typeface="Times New Roman" panose="02020603050405020304" pitchFamily="18" charset="0"/>
              </a:rPr>
              <a:t>download</a:t>
            </a:r>
            <a:r>
              <a:rPr lang="en-AU" altLang="zh-CN" sz="1200" i="1" dirty="0">
                <a:latin typeface="Times New Roman" panose="02020603050405020304" pitchFamily="18" charset="0"/>
                <a:cs typeface="Times New Roman" panose="02020603050405020304" pitchFamily="18" charset="0"/>
              </a:rPr>
              <a:t> this sequence.</a:t>
            </a:r>
            <a:endParaRPr lang="zh-CN" altLang="en-US" sz="1200" i="1" dirty="0">
              <a:latin typeface="Times New Roman" panose="02020603050405020304" pitchFamily="18" charset="0"/>
              <a:cs typeface="Times New Roman" panose="02020603050405020304" pitchFamily="18" charset="0"/>
            </a:endParaRPr>
          </a:p>
        </p:txBody>
      </p:sp>
      <p:cxnSp>
        <p:nvCxnSpPr>
          <p:cNvPr id="12" name="直接连接符 11">
            <a:extLst>
              <a:ext uri="{FF2B5EF4-FFF2-40B4-BE49-F238E27FC236}">
                <a16:creationId xmlns:a16="http://schemas.microsoft.com/office/drawing/2014/main" id="{6060AAAB-47D5-4638-BC7D-4DFB0380BC44}"/>
              </a:ext>
            </a:extLst>
          </p:cNvPr>
          <p:cNvCxnSpPr/>
          <p:nvPr/>
        </p:nvCxnSpPr>
        <p:spPr>
          <a:xfrm>
            <a:off x="186612" y="6362876"/>
            <a:ext cx="2127379" cy="0"/>
          </a:xfrm>
          <a:prstGeom prst="line">
            <a:avLst/>
          </a:prstGeom>
        </p:spPr>
        <p:style>
          <a:lnRef idx="1">
            <a:schemeClr val="dk1"/>
          </a:lnRef>
          <a:fillRef idx="0">
            <a:schemeClr val="dk1"/>
          </a:fillRef>
          <a:effectRef idx="0">
            <a:schemeClr val="dk1"/>
          </a:effectRef>
          <a:fontRef idx="minor">
            <a:schemeClr val="tx1"/>
          </a:fontRef>
        </p:style>
      </p:cxnSp>
      <p:sp>
        <p:nvSpPr>
          <p:cNvPr id="13" name="动作按钮: 转到开头 12">
            <a:hlinkClick r:id="rId2" action="ppaction://hlinksldjump" highlightClick="1"/>
            <a:extLst>
              <a:ext uri="{FF2B5EF4-FFF2-40B4-BE49-F238E27FC236}">
                <a16:creationId xmlns:a16="http://schemas.microsoft.com/office/drawing/2014/main" id="{1ED17235-AF71-48CB-9239-CA8D4990EC12}"/>
              </a:ext>
            </a:extLst>
          </p:cNvPr>
          <p:cNvSpPr/>
          <p:nvPr/>
        </p:nvSpPr>
        <p:spPr>
          <a:xfrm>
            <a:off x="460236" y="1278294"/>
            <a:ext cx="458176" cy="294554"/>
          </a:xfrm>
          <a:prstGeom prst="actionButtonBeginning">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25409736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6283465" cy="1446550"/>
            <a:chOff x="460236" y="529679"/>
            <a:chExt cx="6283465" cy="1446550"/>
          </a:xfrm>
        </p:grpSpPr>
        <p:sp>
          <p:nvSpPr>
            <p:cNvPr id="3" name="文本框 2">
              <a:extLst>
                <a:ext uri="{FF2B5EF4-FFF2-40B4-BE49-F238E27FC236}">
                  <a16:creationId xmlns:a16="http://schemas.microsoft.com/office/drawing/2014/main" id="{C522D410-DCC4-4FE8-997E-5C7355152616}"/>
                </a:ext>
              </a:extLst>
            </p:cNvPr>
            <p:cNvSpPr txBox="1"/>
            <p:nvPr/>
          </p:nvSpPr>
          <p:spPr>
            <a:xfrm>
              <a:off x="918413" y="529679"/>
              <a:ext cx="5825288" cy="1446550"/>
            </a:xfrm>
            <a:prstGeom prst="rect">
              <a:avLst/>
            </a:prstGeom>
            <a:noFill/>
          </p:spPr>
          <p:txBody>
            <a:bodyPr wrap="square" rtlCol="0">
              <a:spAutoFit/>
            </a:bodyPr>
            <a:lstStyle/>
            <a:p>
              <a:r>
                <a:rPr lang="en-US" altLang="zh-CN" sz="4400" b="1" dirty="0"/>
                <a:t>Frequency of Letters</a:t>
              </a:r>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10" name="表格 9">
            <a:extLst>
              <a:ext uri="{FF2B5EF4-FFF2-40B4-BE49-F238E27FC236}">
                <a16:creationId xmlns:a16="http://schemas.microsoft.com/office/drawing/2014/main" id="{81793CD0-E8BD-46DA-B1D0-9AFAD8214F08}"/>
              </a:ext>
            </a:extLst>
          </p:cNvPr>
          <p:cNvGraphicFramePr>
            <a:graphicFrameLocks noGrp="1"/>
          </p:cNvGraphicFramePr>
          <p:nvPr>
            <p:extLst>
              <p:ext uri="{D42A27DB-BD31-4B8C-83A1-F6EECF244321}">
                <p14:modId xmlns:p14="http://schemas.microsoft.com/office/powerpoint/2010/main" val="583355091"/>
              </p:ext>
            </p:extLst>
          </p:nvPr>
        </p:nvGraphicFramePr>
        <p:xfrm>
          <a:off x="4623189" y="2699438"/>
          <a:ext cx="2945622" cy="1459123"/>
        </p:xfrm>
        <a:graphic>
          <a:graphicData uri="http://schemas.openxmlformats.org/drawingml/2006/table">
            <a:tbl>
              <a:tblPr>
                <a:tableStyleId>{69CF1AB2-1976-4502-BF36-3FF5EA218861}</a:tableStyleId>
              </a:tblPr>
              <a:tblGrid>
                <a:gridCol w="981874">
                  <a:extLst>
                    <a:ext uri="{9D8B030D-6E8A-4147-A177-3AD203B41FA5}">
                      <a16:colId xmlns:a16="http://schemas.microsoft.com/office/drawing/2014/main" val="4045080982"/>
                    </a:ext>
                  </a:extLst>
                </a:gridCol>
                <a:gridCol w="981874">
                  <a:extLst>
                    <a:ext uri="{9D8B030D-6E8A-4147-A177-3AD203B41FA5}">
                      <a16:colId xmlns:a16="http://schemas.microsoft.com/office/drawing/2014/main" val="2111098890"/>
                    </a:ext>
                  </a:extLst>
                </a:gridCol>
                <a:gridCol w="981874">
                  <a:extLst>
                    <a:ext uri="{9D8B030D-6E8A-4147-A177-3AD203B41FA5}">
                      <a16:colId xmlns:a16="http://schemas.microsoft.com/office/drawing/2014/main" val="221603830"/>
                    </a:ext>
                  </a:extLst>
                </a:gridCol>
              </a:tblGrid>
              <a:tr h="274648">
                <a:tc>
                  <a:txBody>
                    <a:bodyPr/>
                    <a:lstStyle/>
                    <a:p>
                      <a:pPr algn="ctr" fontAlgn="b"/>
                      <a:r>
                        <a:rPr lang="en-AU" sz="1800" b="1" u="none" strike="noStrike" dirty="0">
                          <a:effectLst/>
                        </a:rPr>
                        <a:t>Rank</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Letter</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Freq</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extLst>
                  <a:ext uri="{0D108BD9-81ED-4DB2-BD59-A6C34878D82A}">
                    <a16:rowId xmlns:a16="http://schemas.microsoft.com/office/drawing/2014/main" val="950923689"/>
                  </a:ext>
                </a:extLst>
              </a:tr>
              <a:tr h="294522">
                <a:tc>
                  <a:txBody>
                    <a:bodyPr/>
                    <a:lstStyle/>
                    <a:p>
                      <a:pPr algn="ctr" fontAlgn="b"/>
                      <a:r>
                        <a:rPr lang="en-US" altLang="zh-CN" sz="1800" u="none" strike="noStrike" kern="1200" dirty="0">
                          <a:solidFill>
                            <a:schemeClr val="dk1"/>
                          </a:solidFill>
                          <a:effectLst/>
                          <a:latin typeface="+mn-lt"/>
                          <a:ea typeface="+mn-ea"/>
                          <a:cs typeface="+mn-cs"/>
                        </a:rPr>
                        <a:t>1</a:t>
                      </a:r>
                    </a:p>
                  </a:txBody>
                  <a:tcPr marL="7620" marR="7620" marT="7620" marB="0" anchor="b"/>
                </a:tc>
                <a:tc>
                  <a:txBody>
                    <a:bodyPr/>
                    <a:lstStyle/>
                    <a:p>
                      <a:pPr algn="ctr" fontAlgn="b"/>
                      <a:r>
                        <a:rPr lang="en-AU" sz="1800" u="none" strike="noStrike" kern="1200" dirty="0">
                          <a:solidFill>
                            <a:schemeClr val="dk1"/>
                          </a:solidFill>
                          <a:effectLst/>
                          <a:latin typeface="+mn-lt"/>
                          <a:ea typeface="+mn-ea"/>
                          <a:cs typeface="+mn-cs"/>
                        </a:rPr>
                        <a:t>C</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131</a:t>
                      </a:r>
                    </a:p>
                  </a:txBody>
                  <a:tcPr marL="7620" marR="7620" marT="7620" marB="0" anchor="b"/>
                </a:tc>
                <a:extLst>
                  <a:ext uri="{0D108BD9-81ED-4DB2-BD59-A6C34878D82A}">
                    <a16:rowId xmlns:a16="http://schemas.microsoft.com/office/drawing/2014/main" val="652626459"/>
                  </a:ext>
                </a:extLst>
              </a:tr>
              <a:tr h="294522">
                <a:tc>
                  <a:txBody>
                    <a:bodyPr/>
                    <a:lstStyle/>
                    <a:p>
                      <a:pPr algn="ctr" fontAlgn="b"/>
                      <a:r>
                        <a:rPr lang="en-US" altLang="zh-CN" sz="1800" u="none" strike="noStrike" kern="1200">
                          <a:solidFill>
                            <a:schemeClr val="dk1"/>
                          </a:solidFill>
                          <a:effectLst/>
                          <a:latin typeface="+mn-lt"/>
                          <a:ea typeface="+mn-ea"/>
                          <a:cs typeface="+mn-cs"/>
                        </a:rPr>
                        <a:t>2</a:t>
                      </a:r>
                    </a:p>
                  </a:txBody>
                  <a:tcPr marL="7620" marR="7620" marT="7620" marB="0" anchor="b"/>
                </a:tc>
                <a:tc>
                  <a:txBody>
                    <a:bodyPr/>
                    <a:lstStyle/>
                    <a:p>
                      <a:pPr algn="ctr" fontAlgn="b"/>
                      <a:r>
                        <a:rPr lang="en-AU" sz="1800" u="none" strike="noStrike" kern="1200" dirty="0">
                          <a:solidFill>
                            <a:schemeClr val="dk1"/>
                          </a:solidFill>
                          <a:effectLst/>
                          <a:latin typeface="+mn-lt"/>
                          <a:ea typeface="+mn-ea"/>
                          <a:cs typeface="+mn-cs"/>
                        </a:rPr>
                        <a:t>A</a:t>
                      </a:r>
                    </a:p>
                  </a:txBody>
                  <a:tcPr marL="7620" marR="7620" marT="7620" marB="0" anchor="b"/>
                </a:tc>
                <a:tc>
                  <a:txBody>
                    <a:bodyPr/>
                    <a:lstStyle/>
                    <a:p>
                      <a:pPr algn="ctr" fontAlgn="b"/>
                      <a:r>
                        <a:rPr lang="en-US" altLang="zh-CN" sz="1800" u="none" strike="noStrike" kern="1200">
                          <a:solidFill>
                            <a:schemeClr val="dk1"/>
                          </a:solidFill>
                          <a:effectLst/>
                          <a:latin typeface="+mn-lt"/>
                          <a:ea typeface="+mn-ea"/>
                          <a:cs typeface="+mn-cs"/>
                        </a:rPr>
                        <a:t>127</a:t>
                      </a:r>
                    </a:p>
                  </a:txBody>
                  <a:tcPr marL="7620" marR="7620" marT="7620" marB="0" anchor="b"/>
                </a:tc>
                <a:extLst>
                  <a:ext uri="{0D108BD9-81ED-4DB2-BD59-A6C34878D82A}">
                    <a16:rowId xmlns:a16="http://schemas.microsoft.com/office/drawing/2014/main" val="2919276462"/>
                  </a:ext>
                </a:extLst>
              </a:tr>
              <a:tr h="294522">
                <a:tc>
                  <a:txBody>
                    <a:bodyPr/>
                    <a:lstStyle/>
                    <a:p>
                      <a:pPr algn="ctr" fontAlgn="b"/>
                      <a:r>
                        <a:rPr lang="en-US" altLang="zh-CN" sz="1800" u="none" strike="noStrike" kern="1200">
                          <a:solidFill>
                            <a:schemeClr val="dk1"/>
                          </a:solidFill>
                          <a:effectLst/>
                          <a:latin typeface="+mn-lt"/>
                          <a:ea typeface="+mn-ea"/>
                          <a:cs typeface="+mn-cs"/>
                        </a:rPr>
                        <a:t>3</a:t>
                      </a:r>
                    </a:p>
                  </a:txBody>
                  <a:tcPr marL="7620" marR="7620" marT="7620" marB="0" anchor="b"/>
                </a:tc>
                <a:tc>
                  <a:txBody>
                    <a:bodyPr/>
                    <a:lstStyle/>
                    <a:p>
                      <a:pPr algn="ctr" fontAlgn="b"/>
                      <a:r>
                        <a:rPr lang="en-AU" sz="1800" u="none" strike="noStrike" kern="1200">
                          <a:solidFill>
                            <a:schemeClr val="dk1"/>
                          </a:solidFill>
                          <a:effectLst/>
                          <a:latin typeface="+mn-lt"/>
                          <a:ea typeface="+mn-ea"/>
                          <a:cs typeface="+mn-cs"/>
                        </a:rPr>
                        <a:t>G</a:t>
                      </a:r>
                    </a:p>
                  </a:txBody>
                  <a:tcPr marL="7620" marR="7620" marT="7620" marB="0" anchor="b"/>
                </a:tc>
                <a:tc>
                  <a:txBody>
                    <a:bodyPr/>
                    <a:lstStyle/>
                    <a:p>
                      <a:pPr algn="ctr" fontAlgn="b"/>
                      <a:r>
                        <a:rPr lang="en-US" altLang="zh-CN" sz="1800" u="none" strike="noStrike" kern="1200" dirty="0">
                          <a:solidFill>
                            <a:schemeClr val="dk1"/>
                          </a:solidFill>
                          <a:effectLst/>
                          <a:latin typeface="+mn-lt"/>
                          <a:ea typeface="+mn-ea"/>
                          <a:cs typeface="+mn-cs"/>
                        </a:rPr>
                        <a:t>127</a:t>
                      </a:r>
                    </a:p>
                  </a:txBody>
                  <a:tcPr marL="7620" marR="7620" marT="7620" marB="0" anchor="b"/>
                </a:tc>
                <a:extLst>
                  <a:ext uri="{0D108BD9-81ED-4DB2-BD59-A6C34878D82A}">
                    <a16:rowId xmlns:a16="http://schemas.microsoft.com/office/drawing/2014/main" val="3908968970"/>
                  </a:ext>
                </a:extLst>
              </a:tr>
              <a:tr h="294522">
                <a:tc>
                  <a:txBody>
                    <a:bodyPr/>
                    <a:lstStyle/>
                    <a:p>
                      <a:pPr algn="ctr" fontAlgn="b"/>
                      <a:r>
                        <a:rPr lang="en-US" altLang="zh-CN" sz="1800" u="none" strike="noStrike" kern="1200">
                          <a:solidFill>
                            <a:schemeClr val="dk1"/>
                          </a:solidFill>
                          <a:effectLst/>
                          <a:latin typeface="+mn-lt"/>
                          <a:ea typeface="+mn-ea"/>
                          <a:cs typeface="+mn-cs"/>
                        </a:rPr>
                        <a:t>4</a:t>
                      </a:r>
                    </a:p>
                  </a:txBody>
                  <a:tcPr marL="7620" marR="7620" marT="7620" marB="0" anchor="b"/>
                </a:tc>
                <a:tc>
                  <a:txBody>
                    <a:bodyPr/>
                    <a:lstStyle/>
                    <a:p>
                      <a:pPr algn="ctr" fontAlgn="b"/>
                      <a:r>
                        <a:rPr lang="en-AU" sz="1800" u="none" strike="noStrike" kern="1200">
                          <a:solidFill>
                            <a:schemeClr val="dk1"/>
                          </a:solidFill>
                          <a:effectLst/>
                          <a:latin typeface="+mn-lt"/>
                          <a:ea typeface="+mn-ea"/>
                          <a:cs typeface="+mn-cs"/>
                        </a:rPr>
                        <a:t>T</a:t>
                      </a:r>
                    </a:p>
                  </a:txBody>
                  <a:tcPr marL="7620" marR="7620" marT="7620" marB="0" anchor="b"/>
                </a:tc>
                <a:tc>
                  <a:txBody>
                    <a:bodyPr/>
                    <a:lstStyle/>
                    <a:p>
                      <a:pPr algn="ctr" fontAlgn="b"/>
                      <a:r>
                        <a:rPr lang="en-US" altLang="zh-CN" sz="1800" u="none" strike="noStrike" kern="1200" dirty="0">
                          <a:solidFill>
                            <a:schemeClr val="dk1"/>
                          </a:solidFill>
                          <a:effectLst/>
                          <a:latin typeface="+mn-lt"/>
                          <a:ea typeface="+mn-ea"/>
                          <a:cs typeface="+mn-cs"/>
                        </a:rPr>
                        <a:t>116</a:t>
                      </a:r>
                    </a:p>
                  </a:txBody>
                  <a:tcPr marL="7620" marR="7620" marT="7620" marB="0" anchor="b"/>
                </a:tc>
                <a:extLst>
                  <a:ext uri="{0D108BD9-81ED-4DB2-BD59-A6C34878D82A}">
                    <a16:rowId xmlns:a16="http://schemas.microsoft.com/office/drawing/2014/main" val="886513346"/>
                  </a:ext>
                </a:extLst>
              </a:tr>
            </a:tbl>
          </a:graphicData>
        </a:graphic>
      </p:graphicFrame>
      <p:sp>
        <p:nvSpPr>
          <p:cNvPr id="12" name="文本框 11">
            <a:extLst>
              <a:ext uri="{FF2B5EF4-FFF2-40B4-BE49-F238E27FC236}">
                <a16:creationId xmlns:a16="http://schemas.microsoft.com/office/drawing/2014/main" id="{5B8010CA-5E73-42E1-BBC0-5962FF544B72}"/>
              </a:ext>
            </a:extLst>
          </p:cNvPr>
          <p:cNvSpPr txBox="1"/>
          <p:nvPr/>
        </p:nvSpPr>
        <p:spPr>
          <a:xfrm>
            <a:off x="3154168" y="4540534"/>
            <a:ext cx="5864106" cy="461665"/>
          </a:xfrm>
          <a:prstGeom prst="rect">
            <a:avLst/>
          </a:prstGeom>
          <a:noFill/>
        </p:spPr>
        <p:txBody>
          <a:bodyPr wrap="none" rtlCol="0">
            <a:spAutoFit/>
          </a:bodyPr>
          <a:lstStyle/>
          <a:p>
            <a:r>
              <a:rPr lang="en-US" altLang="zh-CN" sz="2400" b="1" dirty="0"/>
              <a:t>Frequency of Letters-Original Sequence</a:t>
            </a:r>
          </a:p>
        </p:txBody>
      </p:sp>
    </p:spTree>
    <p:extLst>
      <p:ext uri="{BB962C8B-B14F-4D97-AF65-F5344CB8AC3E}">
        <p14:creationId xmlns:p14="http://schemas.microsoft.com/office/powerpoint/2010/main" val="4635101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6283465" cy="2123658"/>
            <a:chOff x="460236" y="529679"/>
            <a:chExt cx="6283465" cy="2123658"/>
          </a:xfrm>
        </p:grpSpPr>
        <p:sp>
          <p:nvSpPr>
            <p:cNvPr id="3" name="文本框 2">
              <a:extLst>
                <a:ext uri="{FF2B5EF4-FFF2-40B4-BE49-F238E27FC236}">
                  <a16:creationId xmlns:a16="http://schemas.microsoft.com/office/drawing/2014/main" id="{C522D410-DCC4-4FE8-997E-5C7355152616}"/>
                </a:ext>
              </a:extLst>
            </p:cNvPr>
            <p:cNvSpPr txBox="1"/>
            <p:nvPr/>
          </p:nvSpPr>
          <p:spPr>
            <a:xfrm>
              <a:off x="918413" y="529679"/>
              <a:ext cx="5825288" cy="2123658"/>
            </a:xfrm>
            <a:prstGeom prst="rect">
              <a:avLst/>
            </a:prstGeom>
            <a:noFill/>
          </p:spPr>
          <p:txBody>
            <a:bodyPr wrap="square" rtlCol="0">
              <a:spAutoFit/>
            </a:bodyPr>
            <a:lstStyle/>
            <a:p>
              <a:r>
                <a:rPr lang="en-US" altLang="zh-CN" sz="4400" b="1" dirty="0"/>
                <a:t>Transformation</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a:extLst>
              <a:ext uri="{FF2B5EF4-FFF2-40B4-BE49-F238E27FC236}">
                <a16:creationId xmlns:a16="http://schemas.microsoft.com/office/drawing/2014/main" id="{EB63D514-17FC-4E61-A76F-2E1FE7EBC7D1}"/>
              </a:ext>
            </a:extLst>
          </p:cNvPr>
          <p:cNvSpPr txBox="1"/>
          <p:nvPr/>
        </p:nvSpPr>
        <p:spPr>
          <a:xfrm>
            <a:off x="957324" y="2689936"/>
            <a:ext cx="8653604" cy="2585323"/>
          </a:xfrm>
          <a:prstGeom prst="rect">
            <a:avLst/>
          </a:prstGeom>
          <a:noFill/>
        </p:spPr>
        <p:txBody>
          <a:bodyPr wrap="square" rtlCol="0">
            <a:spAutoFit/>
          </a:bodyPr>
          <a:lstStyle/>
          <a:p>
            <a:pPr>
              <a:spcAft>
                <a:spcPts val="0"/>
              </a:spcAft>
            </a:pPr>
            <a:r>
              <a:rPr lang="en-AU" altLang="zh-CN" dirty="0">
                <a:solidFill>
                  <a:srgbClr val="000000"/>
                </a:solidFill>
                <a:latin typeface="等线" panose="02010600030101010101" pitchFamily="2" charset="-122"/>
                <a:ea typeface="宋体" panose="02010600030101010101" pitchFamily="2" charset="-122"/>
              </a:rPr>
              <a:t>CC</a:t>
            </a:r>
            <a:r>
              <a:rPr lang="en-AU" altLang="zh-CN" dirty="0">
                <a:solidFill>
                  <a:srgbClr val="FF0000"/>
                </a:solidFill>
                <a:latin typeface="等线" panose="02010600030101010101" pitchFamily="2" charset="-122"/>
                <a:ea typeface="宋体" panose="02010600030101010101" pitchFamily="2" charset="-122"/>
              </a:rPr>
              <a:t>AAA</a:t>
            </a:r>
            <a:r>
              <a:rPr lang="en-AU" altLang="zh-CN" dirty="0">
                <a:solidFill>
                  <a:srgbClr val="000000"/>
                </a:solidFill>
                <a:latin typeface="等线" panose="02010600030101010101" pitchFamily="2" charset="-122"/>
                <a:ea typeface="宋体" panose="02010600030101010101" pitchFamily="2" charset="-122"/>
              </a:rPr>
              <a:t>TCAACAGACAACCACCAGTA</a:t>
            </a:r>
            <a:r>
              <a:rPr lang="en-AU" altLang="zh-CN" dirty="0">
                <a:solidFill>
                  <a:srgbClr val="FF0000"/>
                </a:solidFill>
                <a:latin typeface="等线" panose="02010600030101010101" pitchFamily="2" charset="-122"/>
                <a:ea typeface="宋体" panose="02010600030101010101" pitchFamily="2" charset="-122"/>
              </a:rPr>
              <a:t>CCC</a:t>
            </a:r>
            <a:r>
              <a:rPr lang="en-AU" altLang="zh-CN" dirty="0">
                <a:solidFill>
                  <a:srgbClr val="000000"/>
                </a:solidFill>
                <a:latin typeface="等线" panose="02010600030101010101" pitchFamily="2" charset="-122"/>
                <a:ea typeface="宋体" panose="02010600030101010101" pitchFamily="2" charset="-122"/>
              </a:rPr>
              <a:t>GCGACATTGAGCTTAACATATAGGAATATCCTCTCTCGGCTA</a:t>
            </a:r>
            <a:r>
              <a:rPr lang="en-AU" altLang="zh-CN" dirty="0">
                <a:solidFill>
                  <a:srgbClr val="FF0000"/>
                </a:solidFill>
                <a:highlight>
                  <a:srgbClr val="FFFF00"/>
                </a:highlight>
                <a:latin typeface="等线" panose="02010600030101010101" pitchFamily="2" charset="-122"/>
                <a:ea typeface="宋体" panose="02010600030101010101" pitchFamily="2" charset="-122"/>
              </a:rPr>
              <a:t>GGGG</a:t>
            </a:r>
            <a:r>
              <a:rPr lang="en-AU" altLang="zh-CN" dirty="0">
                <a:solidFill>
                  <a:srgbClr val="000000"/>
                </a:solidFill>
                <a:latin typeface="等线" panose="02010600030101010101" pitchFamily="2" charset="-122"/>
                <a:ea typeface="宋体" panose="02010600030101010101" pitchFamily="2" charset="-122"/>
              </a:rPr>
              <a:t>AATAGCCACGTCG</a:t>
            </a:r>
            <a:r>
              <a:rPr lang="en-AU" altLang="zh-CN" dirty="0">
                <a:solidFill>
                  <a:srgbClr val="FF0000"/>
                </a:solidFill>
                <a:latin typeface="等线" panose="02010600030101010101" pitchFamily="2" charset="-122"/>
                <a:ea typeface="宋体" panose="02010600030101010101" pitchFamily="2" charset="-122"/>
              </a:rPr>
              <a:t>CCC</a:t>
            </a:r>
            <a:r>
              <a:rPr lang="en-AU" altLang="zh-CN" dirty="0">
                <a:solidFill>
                  <a:srgbClr val="000000"/>
                </a:solidFill>
                <a:latin typeface="等线" panose="02010600030101010101" pitchFamily="2" charset="-122"/>
                <a:ea typeface="宋体" panose="02010600030101010101" pitchFamily="2" charset="-122"/>
              </a:rPr>
              <a:t>GGCTAGC</a:t>
            </a:r>
            <a:r>
              <a:rPr lang="en-AU" altLang="zh-CN" dirty="0">
                <a:solidFill>
                  <a:srgbClr val="FF0000"/>
                </a:solidFill>
                <a:latin typeface="等线" panose="02010600030101010101" pitchFamily="2" charset="-122"/>
                <a:ea typeface="宋体" panose="02010600030101010101" pitchFamily="2" charset="-122"/>
              </a:rPr>
              <a:t>GGG</a:t>
            </a:r>
            <a:r>
              <a:rPr lang="en-AU" altLang="zh-CN" dirty="0">
                <a:solidFill>
                  <a:srgbClr val="000000"/>
                </a:solidFill>
                <a:latin typeface="等线" panose="02010600030101010101" pitchFamily="2" charset="-122"/>
                <a:ea typeface="宋体" panose="02010600030101010101" pitchFamily="2" charset="-122"/>
              </a:rPr>
              <a:t>ACACCAGATGTGCAGCACCGCAAGCGACCATAAGCCACATCTAATGAGAT</a:t>
            </a:r>
            <a:r>
              <a:rPr lang="en-AU" altLang="zh-CN" dirty="0">
                <a:solidFill>
                  <a:srgbClr val="FF0000"/>
                </a:solidFill>
                <a:latin typeface="等线" panose="02010600030101010101" pitchFamily="2" charset="-122"/>
                <a:ea typeface="宋体" panose="02010600030101010101" pitchFamily="2" charset="-122"/>
              </a:rPr>
              <a:t>CCC</a:t>
            </a:r>
            <a:r>
              <a:rPr lang="en-AU" altLang="zh-CN" dirty="0">
                <a:solidFill>
                  <a:srgbClr val="000000"/>
                </a:solidFill>
                <a:latin typeface="等线" panose="02010600030101010101" pitchFamily="2" charset="-122"/>
                <a:ea typeface="宋体" panose="02010600030101010101" pitchFamily="2" charset="-122"/>
              </a:rPr>
              <a:t>AGCTTGCAG</a:t>
            </a:r>
            <a:r>
              <a:rPr lang="en-AU" altLang="zh-CN" dirty="0">
                <a:solidFill>
                  <a:srgbClr val="FF0000"/>
                </a:solidFill>
                <a:latin typeface="等线" panose="02010600030101010101" pitchFamily="2" charset="-122"/>
                <a:ea typeface="宋体" panose="02010600030101010101" pitchFamily="2" charset="-122"/>
              </a:rPr>
              <a:t>CCC</a:t>
            </a:r>
            <a:r>
              <a:rPr lang="en-AU" altLang="zh-CN" dirty="0">
                <a:solidFill>
                  <a:srgbClr val="000000"/>
                </a:solidFill>
                <a:latin typeface="等线" panose="02010600030101010101" pitchFamily="2" charset="-122"/>
                <a:ea typeface="宋体" panose="02010600030101010101" pitchFamily="2" charset="-122"/>
              </a:rPr>
              <a:t>TGCTCACGGATGGTCTCGGTTCAATTAGCCTACGT</a:t>
            </a:r>
            <a:r>
              <a:rPr lang="en-AU" altLang="zh-CN" dirty="0">
                <a:solidFill>
                  <a:srgbClr val="FF0000"/>
                </a:solidFill>
                <a:latin typeface="等线" panose="02010600030101010101" pitchFamily="2" charset="-122"/>
                <a:ea typeface="宋体" panose="02010600030101010101" pitchFamily="2" charset="-122"/>
              </a:rPr>
              <a:t>GGG</a:t>
            </a:r>
            <a:r>
              <a:rPr lang="en-AU" altLang="zh-CN" dirty="0">
                <a:solidFill>
                  <a:srgbClr val="000000"/>
                </a:solidFill>
                <a:latin typeface="等线" panose="02010600030101010101" pitchFamily="2" charset="-122"/>
                <a:ea typeface="宋体" panose="02010600030101010101" pitchFamily="2" charset="-122"/>
              </a:rPr>
              <a:t>C</a:t>
            </a:r>
            <a:r>
              <a:rPr lang="en-AU" altLang="zh-CN" dirty="0">
                <a:solidFill>
                  <a:srgbClr val="FF0000"/>
                </a:solidFill>
                <a:latin typeface="等线" panose="02010600030101010101" pitchFamily="2" charset="-122"/>
                <a:ea typeface="宋体" panose="02010600030101010101" pitchFamily="2" charset="-122"/>
              </a:rPr>
              <a:t>AAA</a:t>
            </a:r>
            <a:r>
              <a:rPr lang="en-AU" altLang="zh-CN" dirty="0">
                <a:solidFill>
                  <a:srgbClr val="000000"/>
                </a:solidFill>
                <a:latin typeface="等线" panose="02010600030101010101" pitchFamily="2" charset="-122"/>
                <a:ea typeface="宋体" panose="02010600030101010101" pitchFamily="2" charset="-122"/>
              </a:rPr>
              <a:t>GGCCGCTATGTCTATGTAAGATCGTCCTGGCTGCGGTT</a:t>
            </a:r>
            <a:r>
              <a:rPr lang="en-AU" altLang="zh-CN" dirty="0">
                <a:solidFill>
                  <a:srgbClr val="FF0000"/>
                </a:solidFill>
                <a:latin typeface="等线" panose="02010600030101010101" pitchFamily="2" charset="-122"/>
                <a:ea typeface="宋体" panose="02010600030101010101" pitchFamily="2" charset="-122"/>
              </a:rPr>
              <a:t>CCC</a:t>
            </a:r>
            <a:r>
              <a:rPr lang="en-AU" altLang="zh-CN" dirty="0">
                <a:solidFill>
                  <a:srgbClr val="000000"/>
                </a:solidFill>
                <a:latin typeface="等线" panose="02010600030101010101" pitchFamily="2" charset="-122"/>
                <a:ea typeface="宋体" panose="02010600030101010101" pitchFamily="2" charset="-122"/>
              </a:rPr>
              <a:t>AGCATAGATA</a:t>
            </a:r>
            <a:r>
              <a:rPr lang="en-AU" altLang="zh-CN" dirty="0">
                <a:solidFill>
                  <a:srgbClr val="FF0000"/>
                </a:solidFill>
                <a:highlight>
                  <a:srgbClr val="FFFF00"/>
                </a:highlight>
                <a:latin typeface="等线" panose="02010600030101010101" pitchFamily="2" charset="-122"/>
                <a:ea typeface="宋体" panose="02010600030101010101" pitchFamily="2" charset="-122"/>
              </a:rPr>
              <a:t>TTTT</a:t>
            </a:r>
            <a:r>
              <a:rPr lang="en-AU" altLang="zh-CN" dirty="0">
                <a:solidFill>
                  <a:srgbClr val="FF0000"/>
                </a:solidFill>
                <a:latin typeface="等线" panose="02010600030101010101" pitchFamily="2" charset="-122"/>
                <a:ea typeface="宋体" panose="02010600030101010101" pitchFamily="2" charset="-122"/>
              </a:rPr>
              <a:t>AAA</a:t>
            </a:r>
            <a:r>
              <a:rPr lang="en-AU" altLang="zh-CN" dirty="0">
                <a:solidFill>
                  <a:srgbClr val="000000"/>
                </a:solidFill>
                <a:latin typeface="等线" panose="02010600030101010101" pitchFamily="2" charset="-122"/>
                <a:ea typeface="宋体" panose="02010600030101010101" pitchFamily="2" charset="-122"/>
              </a:rPr>
              <a:t>TAATTGG</a:t>
            </a:r>
            <a:r>
              <a:rPr lang="en-AU" altLang="zh-CN" dirty="0">
                <a:solidFill>
                  <a:srgbClr val="FF0000"/>
                </a:solidFill>
                <a:latin typeface="等线" panose="02010600030101010101" pitchFamily="2" charset="-122"/>
                <a:ea typeface="宋体" panose="02010600030101010101" pitchFamily="2" charset="-122"/>
              </a:rPr>
              <a:t>TTT</a:t>
            </a:r>
            <a:r>
              <a:rPr lang="en-AU" altLang="zh-CN" dirty="0">
                <a:solidFill>
                  <a:srgbClr val="000000"/>
                </a:solidFill>
                <a:latin typeface="等线" panose="02010600030101010101" pitchFamily="2" charset="-122"/>
                <a:ea typeface="宋体" panose="02010600030101010101" pitchFamily="2" charset="-122"/>
              </a:rPr>
              <a:t>GTGGT</a:t>
            </a:r>
            <a:r>
              <a:rPr lang="en-AU" altLang="zh-CN" dirty="0">
                <a:solidFill>
                  <a:srgbClr val="FF0000"/>
                </a:solidFill>
                <a:latin typeface="等线" panose="02010600030101010101" pitchFamily="2" charset="-122"/>
                <a:ea typeface="宋体" panose="02010600030101010101" pitchFamily="2" charset="-122"/>
              </a:rPr>
              <a:t>GGG</a:t>
            </a:r>
            <a:r>
              <a:rPr lang="en-AU" altLang="zh-CN" dirty="0">
                <a:solidFill>
                  <a:srgbClr val="000000"/>
                </a:solidFill>
                <a:latin typeface="等线" panose="02010600030101010101" pitchFamily="2" charset="-122"/>
                <a:ea typeface="宋体" panose="02010600030101010101" pitchFamily="2" charset="-122"/>
              </a:rPr>
              <a:t>TGAAGAGTTGATGAGGTTGGAACCGGCTGAAGAT</a:t>
            </a:r>
            <a:r>
              <a:rPr lang="en-AU" altLang="zh-CN" dirty="0">
                <a:solidFill>
                  <a:srgbClr val="FF0000"/>
                </a:solidFill>
                <a:latin typeface="等线" panose="02010600030101010101" pitchFamily="2" charset="-122"/>
                <a:ea typeface="宋体" panose="02010600030101010101" pitchFamily="2" charset="-122"/>
              </a:rPr>
              <a:t>AAA</a:t>
            </a:r>
            <a:r>
              <a:rPr lang="en-AU" altLang="zh-CN" dirty="0">
                <a:solidFill>
                  <a:srgbClr val="000000"/>
                </a:solidFill>
                <a:latin typeface="等线" panose="02010600030101010101" pitchFamily="2" charset="-122"/>
                <a:ea typeface="宋体" panose="02010600030101010101" pitchFamily="2" charset="-122"/>
              </a:rPr>
              <a:t>TATA</a:t>
            </a:r>
            <a:r>
              <a:rPr lang="en-AU" altLang="zh-CN" dirty="0">
                <a:solidFill>
                  <a:srgbClr val="FF0000"/>
                </a:solidFill>
                <a:latin typeface="等线" panose="02010600030101010101" pitchFamily="2" charset="-122"/>
                <a:ea typeface="宋体" panose="02010600030101010101" pitchFamily="2" charset="-122"/>
              </a:rPr>
              <a:t>GGG</a:t>
            </a:r>
            <a:r>
              <a:rPr lang="en-AU" altLang="zh-CN" dirty="0">
                <a:solidFill>
                  <a:srgbClr val="000000"/>
                </a:solidFill>
                <a:latin typeface="等线" panose="02010600030101010101" pitchFamily="2" charset="-122"/>
                <a:ea typeface="宋体" panose="02010600030101010101" pitchFamily="2" charset="-122"/>
              </a:rPr>
              <a:t>TACTGAG</a:t>
            </a:r>
            <a:r>
              <a:rPr lang="en-AU" altLang="zh-CN" dirty="0">
                <a:solidFill>
                  <a:srgbClr val="FF0000"/>
                </a:solidFill>
                <a:highlight>
                  <a:srgbClr val="FFFF00"/>
                </a:highlight>
                <a:latin typeface="等线" panose="02010600030101010101" pitchFamily="2" charset="-122"/>
                <a:ea typeface="宋体" panose="02010600030101010101" pitchFamily="2" charset="-122"/>
              </a:rPr>
              <a:t>AAAA</a:t>
            </a:r>
            <a:r>
              <a:rPr lang="en-AU" altLang="zh-CN" dirty="0">
                <a:solidFill>
                  <a:srgbClr val="000000"/>
                </a:solidFill>
                <a:latin typeface="等线" panose="02010600030101010101" pitchFamily="2" charset="-122"/>
                <a:ea typeface="宋体" panose="02010600030101010101" pitchFamily="2" charset="-122"/>
              </a:rPr>
              <a:t>GCTATTC</a:t>
            </a:r>
            <a:r>
              <a:rPr lang="en-AU" altLang="zh-CN" dirty="0">
                <a:solidFill>
                  <a:srgbClr val="FF0000"/>
                </a:solidFill>
                <a:highlight>
                  <a:srgbClr val="FFFF00"/>
                </a:highlight>
                <a:latin typeface="等线" panose="02010600030101010101" pitchFamily="2" charset="-122"/>
                <a:ea typeface="宋体" panose="02010600030101010101" pitchFamily="2" charset="-122"/>
              </a:rPr>
              <a:t>TTTT</a:t>
            </a:r>
            <a:r>
              <a:rPr lang="en-AU" altLang="zh-CN" dirty="0">
                <a:solidFill>
                  <a:srgbClr val="000000"/>
                </a:solidFill>
                <a:latin typeface="等线" panose="02010600030101010101" pitchFamily="2" charset="-122"/>
                <a:ea typeface="宋体" panose="02010600030101010101" pitchFamily="2" charset="-122"/>
              </a:rPr>
              <a:t>AA</a:t>
            </a:r>
            <a:r>
              <a:rPr lang="en-AU" altLang="zh-CN" dirty="0">
                <a:solidFill>
                  <a:srgbClr val="FF0000"/>
                </a:solidFill>
                <a:highlight>
                  <a:srgbClr val="FFFF00"/>
                </a:highlight>
                <a:latin typeface="等线" panose="02010600030101010101" pitchFamily="2" charset="-122"/>
                <a:ea typeface="宋体" panose="02010600030101010101" pitchFamily="2" charset="-122"/>
              </a:rPr>
              <a:t>TTTT</a:t>
            </a:r>
            <a:r>
              <a:rPr lang="en-AU" altLang="zh-CN" dirty="0">
                <a:solidFill>
                  <a:srgbClr val="000000"/>
                </a:solidFill>
                <a:latin typeface="等线" panose="02010600030101010101" pitchFamily="2" charset="-122"/>
                <a:ea typeface="宋体" panose="02010600030101010101" pitchFamily="2" charset="-122"/>
              </a:rPr>
              <a:t>ACTATTAGGAGCGGAAGATGTGGTGCTATGACCGGAGCTTGCGACATCACCGTCAGT</a:t>
            </a:r>
            <a:r>
              <a:rPr lang="en-AU" altLang="zh-CN" dirty="0">
                <a:solidFill>
                  <a:srgbClr val="FF0000"/>
                </a:solidFill>
                <a:latin typeface="等线" panose="02010600030101010101" pitchFamily="2" charset="-122"/>
                <a:ea typeface="宋体" panose="02010600030101010101" pitchFamily="2" charset="-122"/>
              </a:rPr>
              <a:t>CCC</a:t>
            </a:r>
            <a:r>
              <a:rPr lang="en-AU" altLang="zh-CN" dirty="0">
                <a:solidFill>
                  <a:srgbClr val="000000"/>
                </a:solidFill>
                <a:latin typeface="等线" panose="02010600030101010101" pitchFamily="2" charset="-122"/>
                <a:ea typeface="宋体" panose="02010600030101010101" pitchFamily="2" charset="-122"/>
              </a:rPr>
              <a:t>ACAGTTGAGCCT</a:t>
            </a:r>
            <a:r>
              <a:rPr lang="en-AU" altLang="zh-CN" dirty="0">
                <a:solidFill>
                  <a:srgbClr val="FF0000"/>
                </a:solidFill>
                <a:latin typeface="等线" panose="02010600030101010101" pitchFamily="2" charset="-122"/>
                <a:ea typeface="宋体" panose="02010600030101010101" pitchFamily="2" charset="-122"/>
              </a:rPr>
              <a:t>AAA</a:t>
            </a:r>
            <a:r>
              <a:rPr lang="en-AU" altLang="zh-CN" dirty="0">
                <a:solidFill>
                  <a:srgbClr val="000000"/>
                </a:solidFill>
                <a:latin typeface="等线" panose="02010600030101010101" pitchFamily="2" charset="-122"/>
                <a:ea typeface="宋体" panose="02010600030101010101" pitchFamily="2" charset="-122"/>
              </a:rPr>
              <a:t>CG</a:t>
            </a:r>
            <a:r>
              <a:rPr lang="en-AU" altLang="zh-CN" dirty="0">
                <a:solidFill>
                  <a:srgbClr val="FF0000"/>
                </a:solidFill>
                <a:latin typeface="等线" panose="02010600030101010101" pitchFamily="2" charset="-122"/>
                <a:ea typeface="宋体" panose="02010600030101010101" pitchFamily="2" charset="-122"/>
              </a:rPr>
              <a:t>CCC</a:t>
            </a:r>
            <a:r>
              <a:rPr lang="en-AU" altLang="zh-CN" dirty="0">
                <a:solidFill>
                  <a:srgbClr val="000000"/>
                </a:solidFill>
                <a:latin typeface="等线" panose="02010600030101010101" pitchFamily="2" charset="-122"/>
                <a:ea typeface="宋体" panose="02010600030101010101" pitchFamily="2" charset="-122"/>
              </a:rPr>
              <a:t>ATTATGCGTCGGCTCGTTGCC</a:t>
            </a:r>
            <a:r>
              <a:rPr lang="en-AU" altLang="zh-CN" dirty="0">
                <a:solidFill>
                  <a:srgbClr val="FF0000"/>
                </a:solidFill>
                <a:latin typeface="等线" panose="02010600030101010101" pitchFamily="2" charset="-122"/>
                <a:ea typeface="宋体" panose="02010600030101010101" pitchFamily="2" charset="-122"/>
              </a:rPr>
              <a:t>TTT</a:t>
            </a:r>
            <a:r>
              <a:rPr lang="en-AU" altLang="zh-CN" dirty="0">
                <a:solidFill>
                  <a:srgbClr val="000000"/>
                </a:solidFill>
                <a:latin typeface="等线" panose="02010600030101010101" pitchFamily="2" charset="-122"/>
                <a:ea typeface="宋体" panose="02010600030101010101" pitchFamily="2" charset="-122"/>
              </a:rPr>
              <a:t>GCGGT</a:t>
            </a:r>
            <a:r>
              <a:rPr lang="en-AU" altLang="zh-CN" dirty="0">
                <a:solidFill>
                  <a:srgbClr val="FF0000"/>
                </a:solidFill>
                <a:latin typeface="等线" panose="02010600030101010101" pitchFamily="2" charset="-122"/>
                <a:ea typeface="宋体" panose="02010600030101010101" pitchFamily="2" charset="-122"/>
              </a:rPr>
              <a:t>CCC</a:t>
            </a:r>
            <a:r>
              <a:rPr lang="en-AU" altLang="zh-CN" dirty="0">
                <a:solidFill>
                  <a:srgbClr val="000000"/>
                </a:solidFill>
                <a:latin typeface="等线" panose="02010600030101010101" pitchFamily="2" charset="-122"/>
                <a:ea typeface="宋体" panose="02010600030101010101" pitchFamily="2" charset="-122"/>
              </a:rPr>
              <a:t>TCCTGACC$CCGCACAGCGTGCCCACAGAAGCACC</a:t>
            </a:r>
          </a:p>
        </p:txBody>
      </p:sp>
      <p:sp>
        <p:nvSpPr>
          <p:cNvPr id="8" name="文本框 7">
            <a:extLst>
              <a:ext uri="{FF2B5EF4-FFF2-40B4-BE49-F238E27FC236}">
                <a16:creationId xmlns:a16="http://schemas.microsoft.com/office/drawing/2014/main" id="{982C8754-74FF-4A9D-98E5-5B96C51C3DC3}"/>
              </a:ext>
            </a:extLst>
          </p:cNvPr>
          <p:cNvSpPr txBox="1"/>
          <p:nvPr/>
        </p:nvSpPr>
        <p:spPr>
          <a:xfrm>
            <a:off x="947596" y="1567530"/>
            <a:ext cx="5593198" cy="830997"/>
          </a:xfrm>
          <a:prstGeom prst="rect">
            <a:avLst/>
          </a:prstGeom>
          <a:noFill/>
        </p:spPr>
        <p:txBody>
          <a:bodyPr wrap="none" rtlCol="0">
            <a:spAutoFit/>
          </a:bodyPr>
          <a:lstStyle/>
          <a:p>
            <a:r>
              <a:rPr lang="en-US" altLang="zh-CN" sz="2400" b="1" dirty="0"/>
              <a:t>98 letters repeat 226 times in total</a:t>
            </a:r>
          </a:p>
          <a:p>
            <a:r>
              <a:rPr lang="en-US" altLang="zh-CN" sz="2400" b="1" dirty="0"/>
              <a:t>Max number of repeats: 4 (A, T, and G)</a:t>
            </a:r>
            <a:endParaRPr lang="zh-CN" altLang="en-US" sz="2400" b="1" dirty="0"/>
          </a:p>
        </p:txBody>
      </p:sp>
      <p:sp>
        <p:nvSpPr>
          <p:cNvPr id="9" name="文本框 8">
            <a:extLst>
              <a:ext uri="{FF2B5EF4-FFF2-40B4-BE49-F238E27FC236}">
                <a16:creationId xmlns:a16="http://schemas.microsoft.com/office/drawing/2014/main" id="{FE6279E9-5F17-4407-B999-61218E891B75}"/>
              </a:ext>
            </a:extLst>
          </p:cNvPr>
          <p:cNvSpPr txBox="1"/>
          <p:nvPr/>
        </p:nvSpPr>
        <p:spPr>
          <a:xfrm>
            <a:off x="9698482" y="2794753"/>
            <a:ext cx="2367058"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dirty="0">
                <a:solidFill>
                  <a:srgbClr val="FF0000"/>
                </a:solidFill>
              </a:rPr>
              <a:t>red</a:t>
            </a:r>
            <a:r>
              <a:rPr lang="en-US" altLang="zh-CN" dirty="0"/>
              <a:t>: some continuous      repeated sequences</a:t>
            </a:r>
          </a:p>
          <a:p>
            <a:endParaRPr lang="en-US" altLang="zh-CN" dirty="0"/>
          </a:p>
          <a:p>
            <a:r>
              <a:rPr lang="en-US" altLang="zh-CN" dirty="0">
                <a:highlight>
                  <a:srgbClr val="FFFF00"/>
                </a:highlight>
              </a:rPr>
              <a:t>yellow</a:t>
            </a:r>
            <a:r>
              <a:rPr lang="en-US" altLang="zh-CN" dirty="0"/>
              <a:t>: sequences with the max number of repeats</a:t>
            </a:r>
            <a:endParaRPr lang="zh-CN" altLang="en-US" dirty="0"/>
          </a:p>
        </p:txBody>
      </p:sp>
    </p:spTree>
    <p:extLst>
      <p:ext uri="{BB962C8B-B14F-4D97-AF65-F5344CB8AC3E}">
        <p14:creationId xmlns:p14="http://schemas.microsoft.com/office/powerpoint/2010/main" val="41314772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6283465" cy="1446550"/>
            <a:chOff x="460236" y="529679"/>
            <a:chExt cx="6283465" cy="1446550"/>
          </a:xfrm>
        </p:grpSpPr>
        <p:sp>
          <p:nvSpPr>
            <p:cNvPr id="3" name="文本框 2">
              <a:extLst>
                <a:ext uri="{FF2B5EF4-FFF2-40B4-BE49-F238E27FC236}">
                  <a16:creationId xmlns:a16="http://schemas.microsoft.com/office/drawing/2014/main" id="{C522D410-DCC4-4FE8-997E-5C7355152616}"/>
                </a:ext>
              </a:extLst>
            </p:cNvPr>
            <p:cNvSpPr txBox="1"/>
            <p:nvPr/>
          </p:nvSpPr>
          <p:spPr>
            <a:xfrm>
              <a:off x="918413" y="529679"/>
              <a:ext cx="5825288" cy="1446550"/>
            </a:xfrm>
            <a:prstGeom prst="rect">
              <a:avLst/>
            </a:prstGeom>
            <a:noFill/>
          </p:spPr>
          <p:txBody>
            <a:bodyPr wrap="square" rtlCol="0">
              <a:spAutoFit/>
            </a:bodyPr>
            <a:lstStyle/>
            <a:p>
              <a:r>
                <a:rPr lang="en-US" altLang="zh-CN" sz="4400" b="1" dirty="0"/>
                <a:t>Distribution of Splits</a:t>
              </a:r>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文本框 26">
            <a:extLst>
              <a:ext uri="{FF2B5EF4-FFF2-40B4-BE49-F238E27FC236}">
                <a16:creationId xmlns:a16="http://schemas.microsoft.com/office/drawing/2014/main" id="{FCA70D13-B8D4-4E55-B5CD-6DA1A08FDBC0}"/>
              </a:ext>
            </a:extLst>
          </p:cNvPr>
          <p:cNvSpPr txBox="1"/>
          <p:nvPr/>
        </p:nvSpPr>
        <p:spPr>
          <a:xfrm>
            <a:off x="947596" y="1464890"/>
            <a:ext cx="8218917" cy="461665"/>
          </a:xfrm>
          <a:prstGeom prst="rect">
            <a:avLst/>
          </a:prstGeom>
          <a:noFill/>
        </p:spPr>
        <p:txBody>
          <a:bodyPr wrap="none" rtlCol="0">
            <a:spAutoFit/>
          </a:bodyPr>
          <a:lstStyle/>
          <a:p>
            <a:r>
              <a:rPr lang="en-US" altLang="zh-CN" sz="2400" b="1" dirty="0"/>
              <a:t>Only consider splits with more than one letters in a row.</a:t>
            </a:r>
            <a:endParaRPr lang="zh-CN" altLang="en-US" sz="2400" b="1" dirty="0"/>
          </a:p>
        </p:txBody>
      </p:sp>
      <p:pic>
        <p:nvPicPr>
          <p:cNvPr id="7" name="图片 6">
            <a:extLst>
              <a:ext uri="{FF2B5EF4-FFF2-40B4-BE49-F238E27FC236}">
                <a16:creationId xmlns:a16="http://schemas.microsoft.com/office/drawing/2014/main" id="{B10FA98A-2402-4057-993F-6D56E27AC0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774" y="1939192"/>
            <a:ext cx="5852172" cy="4389129"/>
          </a:xfrm>
          <a:prstGeom prst="rect">
            <a:avLst/>
          </a:prstGeom>
        </p:spPr>
      </p:pic>
      <p:pic>
        <p:nvPicPr>
          <p:cNvPr id="10" name="图片 9">
            <a:extLst>
              <a:ext uri="{FF2B5EF4-FFF2-40B4-BE49-F238E27FC236}">
                <a16:creationId xmlns:a16="http://schemas.microsoft.com/office/drawing/2014/main" id="{4E04D1D3-1361-464A-A2D0-597D039A7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9556" y="1904237"/>
            <a:ext cx="5852172" cy="4389129"/>
          </a:xfrm>
          <a:prstGeom prst="rect">
            <a:avLst/>
          </a:prstGeom>
        </p:spPr>
      </p:pic>
    </p:spTree>
    <p:extLst>
      <p:ext uri="{BB962C8B-B14F-4D97-AF65-F5344CB8AC3E}">
        <p14:creationId xmlns:p14="http://schemas.microsoft.com/office/powerpoint/2010/main" val="2153070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6283465" cy="1446550"/>
            <a:chOff x="460236" y="529679"/>
            <a:chExt cx="6283465" cy="1446550"/>
          </a:xfrm>
        </p:grpSpPr>
        <p:sp>
          <p:nvSpPr>
            <p:cNvPr id="3" name="文本框 2">
              <a:extLst>
                <a:ext uri="{FF2B5EF4-FFF2-40B4-BE49-F238E27FC236}">
                  <a16:creationId xmlns:a16="http://schemas.microsoft.com/office/drawing/2014/main" id="{C522D410-DCC4-4FE8-997E-5C7355152616}"/>
                </a:ext>
              </a:extLst>
            </p:cNvPr>
            <p:cNvSpPr txBox="1"/>
            <p:nvPr/>
          </p:nvSpPr>
          <p:spPr>
            <a:xfrm>
              <a:off x="918413" y="529679"/>
              <a:ext cx="5825288" cy="1446550"/>
            </a:xfrm>
            <a:prstGeom prst="rect">
              <a:avLst/>
            </a:prstGeom>
            <a:noFill/>
          </p:spPr>
          <p:txBody>
            <a:bodyPr wrap="square" rtlCol="0">
              <a:spAutoFit/>
            </a:bodyPr>
            <a:lstStyle/>
            <a:p>
              <a:r>
                <a:rPr lang="en-US" altLang="zh-CN" sz="4400" b="1" dirty="0"/>
                <a:t>Distribution of Splits</a:t>
              </a:r>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a:extLst>
              <a:ext uri="{FF2B5EF4-FFF2-40B4-BE49-F238E27FC236}">
                <a16:creationId xmlns:a16="http://schemas.microsoft.com/office/drawing/2014/main" id="{42115A0E-6A36-4906-9608-7A33DB103D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32" y="1938254"/>
            <a:ext cx="5852172" cy="4389129"/>
          </a:xfrm>
          <a:prstGeom prst="rect">
            <a:avLst/>
          </a:prstGeom>
        </p:spPr>
      </p:pic>
      <p:pic>
        <p:nvPicPr>
          <p:cNvPr id="9" name="图片 8">
            <a:extLst>
              <a:ext uri="{FF2B5EF4-FFF2-40B4-BE49-F238E27FC236}">
                <a16:creationId xmlns:a16="http://schemas.microsoft.com/office/drawing/2014/main" id="{1AA76E4C-9BEA-40D6-A100-E90A459879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1188" y="1956773"/>
            <a:ext cx="5852172" cy="4389129"/>
          </a:xfrm>
          <a:prstGeom prst="rect">
            <a:avLst/>
          </a:prstGeom>
        </p:spPr>
      </p:pic>
    </p:spTree>
    <p:extLst>
      <p:ext uri="{BB962C8B-B14F-4D97-AF65-F5344CB8AC3E}">
        <p14:creationId xmlns:p14="http://schemas.microsoft.com/office/powerpoint/2010/main" val="29943082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9131633" cy="2123658"/>
            <a:chOff x="460236" y="529679"/>
            <a:chExt cx="9131633" cy="2123658"/>
          </a:xfrm>
        </p:grpSpPr>
        <p:sp>
          <p:nvSpPr>
            <p:cNvPr id="3" name="文本框 2">
              <a:extLst>
                <a:ext uri="{FF2B5EF4-FFF2-40B4-BE49-F238E27FC236}">
                  <a16:creationId xmlns:a16="http://schemas.microsoft.com/office/drawing/2014/main" id="{C522D410-DCC4-4FE8-997E-5C7355152616}"/>
                </a:ext>
              </a:extLst>
            </p:cNvPr>
            <p:cNvSpPr txBox="1"/>
            <p:nvPr/>
          </p:nvSpPr>
          <p:spPr>
            <a:xfrm>
              <a:off x="918411" y="529679"/>
              <a:ext cx="8673458" cy="2123658"/>
            </a:xfrm>
            <a:prstGeom prst="rect">
              <a:avLst/>
            </a:prstGeom>
            <a:noFill/>
          </p:spPr>
          <p:txBody>
            <a:bodyPr wrap="square" rtlCol="0">
              <a:spAutoFit/>
            </a:bodyPr>
            <a:lstStyle/>
            <a:p>
              <a:r>
                <a:rPr lang="en-US" altLang="zh-CN" sz="4400" b="1" dirty="0"/>
                <a:t>Compressed Sequence</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a:extLst>
              <a:ext uri="{FF2B5EF4-FFF2-40B4-BE49-F238E27FC236}">
                <a16:creationId xmlns:a16="http://schemas.microsoft.com/office/drawing/2014/main" id="{A910D683-58D7-476E-9FDB-A5E7A99902BF}"/>
              </a:ext>
            </a:extLst>
          </p:cNvPr>
          <p:cNvSpPr txBox="1"/>
          <p:nvPr/>
        </p:nvSpPr>
        <p:spPr>
          <a:xfrm>
            <a:off x="6122863" y="1968392"/>
            <a:ext cx="5850834" cy="3416320"/>
          </a:xfrm>
          <a:prstGeom prst="rect">
            <a:avLst/>
          </a:prstGeom>
          <a:noFill/>
        </p:spPr>
        <p:txBody>
          <a:bodyPr wrap="square" rtlCol="0">
            <a:spAutoFit/>
          </a:bodyPr>
          <a:lstStyle/>
          <a:p>
            <a:r>
              <a:rPr lang="en-US" altLang="zh-CN" dirty="0"/>
              <a:t>[2,3,1,1,2,1,1,1,1,1,2,2,1,2,1,1,1,1,3,1,1,1,1,1,1,2,1,1,1,1,2,2,1,1,1,1,1,1,2,2,1,1,1,2,1,1,1,1,1,1,2,1,1,1,</a:t>
            </a:r>
            <a:r>
              <a:rPr lang="en-US" altLang="zh-CN" dirty="0">
                <a:highlight>
                  <a:srgbClr val="FFFF00"/>
                </a:highlight>
              </a:rPr>
              <a:t>4</a:t>
            </a:r>
            <a:r>
              <a:rPr lang="en-US" altLang="zh-CN" dirty="0"/>
              <a:t>,2,1,1,1,2,1,1,1,1,1,1,3,2,1,1,1,1,1,3,1,1,1,2,1,1,1,1,1,1,1,1,1,1,1,1,2,1,1,2,1,1,1,1,2,1,1,2,1,2,1,1,1,1,1,1,2,1,1,1,1,1,1,3,1,1,1,2,1,1,1,1,3,1,1,1,1,1,1,1,2,1,1,2,1,1,1,1,2,2,1,2,2,1,1,2,1,1,1,1,1,3,1,3,2,2,1,1,1,1,1,1,1,1,1,1,1,1,1,2,1,1,1,1,1,1,2,1,2,1,1,1,1,2,2,3,1,1,1,1,1,1,1,1,1,1,</a:t>
            </a:r>
            <a:r>
              <a:rPr lang="en-US" altLang="zh-CN" dirty="0">
                <a:highlight>
                  <a:srgbClr val="FFFF00"/>
                </a:highlight>
              </a:rPr>
              <a:t>4</a:t>
            </a:r>
            <a:r>
              <a:rPr lang="en-US" altLang="zh-CN" dirty="0"/>
              <a:t>,3,1,2,2,2,3,1,1,2,1,3,1,1,2,1,1,1,2,1,1,1,1,1,2,2,2,2,2,2,1,1,1,2,1,1,1,3,1,1,1,1,3,1,1,1,1,1,1,1,</a:t>
            </a:r>
            <a:r>
              <a:rPr lang="en-US" altLang="zh-CN" dirty="0">
                <a:highlight>
                  <a:srgbClr val="FFFF00"/>
                </a:highlight>
              </a:rPr>
              <a:t>4</a:t>
            </a:r>
            <a:r>
              <a:rPr lang="en-US" altLang="zh-CN" dirty="0"/>
              <a:t>,1,1,1,1,2,1,</a:t>
            </a:r>
            <a:r>
              <a:rPr lang="en-US" altLang="zh-CN" dirty="0">
                <a:highlight>
                  <a:srgbClr val="FFFF00"/>
                </a:highlight>
              </a:rPr>
              <a:t>4</a:t>
            </a:r>
            <a:r>
              <a:rPr lang="en-US" altLang="zh-CN" dirty="0"/>
              <a:t>,2,</a:t>
            </a:r>
            <a:r>
              <a:rPr lang="en-US" altLang="zh-CN" dirty="0">
                <a:highlight>
                  <a:srgbClr val="FFFF00"/>
                </a:highlight>
              </a:rPr>
              <a:t>4</a:t>
            </a:r>
            <a:r>
              <a:rPr lang="en-US" altLang="zh-CN" dirty="0"/>
              <a:t>,1,1,1,1,2,1,2,1,1,1,2,2,1,1,1,1,1,2,1,1,1,1,1,1,1,1,2,2,1,1,1,2,1,1,1,1,1,1,1,1,1,2,1,1,1,1,1,1,3,1,1,1,1,2,1,1,1,2,1,3,1,1,3,1,2,1,1,1,1,1,1,1,2,1,1,1,1,2,1,2,3,1,1,2,1,3,1,2,1,1,1,2,1,2,1,1,1,1,1,1,1,1,1,1,3,1,1,1,1,2,1,1,1,2]</a:t>
            </a:r>
          </a:p>
        </p:txBody>
      </p:sp>
      <p:sp>
        <p:nvSpPr>
          <p:cNvPr id="9" name="文本框 8">
            <a:extLst>
              <a:ext uri="{FF2B5EF4-FFF2-40B4-BE49-F238E27FC236}">
                <a16:creationId xmlns:a16="http://schemas.microsoft.com/office/drawing/2014/main" id="{692172C9-A8FA-471E-94C6-9D5B960D2012}"/>
              </a:ext>
            </a:extLst>
          </p:cNvPr>
          <p:cNvSpPr txBox="1"/>
          <p:nvPr/>
        </p:nvSpPr>
        <p:spPr>
          <a:xfrm>
            <a:off x="953049" y="2709003"/>
            <a:ext cx="5169814" cy="2554545"/>
          </a:xfrm>
          <a:prstGeom prst="rect">
            <a:avLst/>
          </a:prstGeom>
          <a:noFill/>
        </p:spPr>
        <p:txBody>
          <a:bodyPr wrap="square" rtlCol="0">
            <a:spAutoFit/>
          </a:bodyPr>
          <a:lstStyle/>
          <a:p>
            <a:r>
              <a:rPr lang="en-US" altLang="zh-CN" sz="1600" dirty="0"/>
              <a:t>CATCACAGACACACAGTACGCGACATGAGCTACATATA</a:t>
            </a:r>
            <a:r>
              <a:rPr lang="en-US" altLang="zh-CN" sz="1600" dirty="0">
                <a:highlight>
                  <a:srgbClr val="FFFF00"/>
                </a:highlight>
              </a:rPr>
              <a:t>G</a:t>
            </a:r>
            <a:r>
              <a:rPr lang="en-US" altLang="zh-CN" sz="1600" dirty="0"/>
              <a:t>ATATCTCTCTCGCTAGATAGCACGTCGCGCTAGCGACACAGATGTGCAGCACGCAGCGACATAGCACATCTATGAGATCAGCTGCAGCTGCTCACGATGTCTCGTCATAGCTACGTGCAGCGCTATGTCTATGTAGATCGTCTGCTGCGTCAGCATAGATA</a:t>
            </a:r>
            <a:r>
              <a:rPr lang="en-US" altLang="zh-CN" sz="1600" dirty="0">
                <a:highlight>
                  <a:srgbClr val="FFFF00"/>
                </a:highlight>
              </a:rPr>
              <a:t>T</a:t>
            </a:r>
            <a:r>
              <a:rPr lang="en-US" altLang="zh-CN" sz="1600" dirty="0"/>
              <a:t>ATATGTGTGTGTGAGAGTGATGAGTGACGCTGAGATATATAGTACTGAG</a:t>
            </a:r>
            <a:r>
              <a:rPr lang="en-US" altLang="zh-CN" sz="1600" dirty="0">
                <a:highlight>
                  <a:srgbClr val="FFFF00"/>
                </a:highlight>
              </a:rPr>
              <a:t>A</a:t>
            </a:r>
            <a:r>
              <a:rPr lang="en-US" altLang="zh-CN" sz="1600" dirty="0"/>
              <a:t>GCTATC</a:t>
            </a:r>
            <a:r>
              <a:rPr lang="en-US" altLang="zh-CN" sz="1600" dirty="0">
                <a:highlight>
                  <a:srgbClr val="FFFF00"/>
                </a:highlight>
              </a:rPr>
              <a:t>T</a:t>
            </a:r>
            <a:r>
              <a:rPr lang="en-US" altLang="zh-CN" sz="1600" dirty="0"/>
              <a:t>A</a:t>
            </a:r>
            <a:r>
              <a:rPr lang="en-US" altLang="zh-CN" sz="1600" dirty="0">
                <a:highlight>
                  <a:srgbClr val="FFFF00"/>
                </a:highlight>
              </a:rPr>
              <a:t>T</a:t>
            </a:r>
            <a:r>
              <a:rPr lang="en-US" altLang="zh-CN" sz="1600" dirty="0"/>
              <a:t>ACTATAGAGCGAGATGTGTGCTATGACGAGCTGCGACATCACGTCAGTCACAGTGAGCTACGCATATGCGTCGCTCGTGCTGCGTCTCTGAC$CGCACAGCGTGCACAGAGCAC</a:t>
            </a:r>
          </a:p>
        </p:txBody>
      </p:sp>
      <p:sp>
        <p:nvSpPr>
          <p:cNvPr id="12" name="文本框 11">
            <a:extLst>
              <a:ext uri="{FF2B5EF4-FFF2-40B4-BE49-F238E27FC236}">
                <a16:creationId xmlns:a16="http://schemas.microsoft.com/office/drawing/2014/main" id="{67200E05-9F35-4BF1-A29D-5989E08FD9DD}"/>
              </a:ext>
            </a:extLst>
          </p:cNvPr>
          <p:cNvSpPr txBox="1"/>
          <p:nvPr/>
        </p:nvSpPr>
        <p:spPr>
          <a:xfrm>
            <a:off x="953049" y="1460319"/>
            <a:ext cx="3982180" cy="1569660"/>
          </a:xfrm>
          <a:prstGeom prst="rect">
            <a:avLst/>
          </a:prstGeom>
          <a:noFill/>
        </p:spPr>
        <p:txBody>
          <a:bodyPr wrap="none" rtlCol="0">
            <a:spAutoFit/>
          </a:bodyPr>
          <a:lstStyle/>
          <a:p>
            <a:r>
              <a:rPr lang="en-US" altLang="zh-CN" sz="2400" b="1" dirty="0"/>
              <a:t>String</a:t>
            </a:r>
          </a:p>
          <a:p>
            <a:r>
              <a:rPr lang="en-US" altLang="zh-CN" sz="2400" b="1" dirty="0"/>
              <a:t># letters: 374</a:t>
            </a:r>
          </a:p>
          <a:p>
            <a:r>
              <a:rPr lang="en-US" altLang="zh-CN" sz="2400" b="1" dirty="0"/>
              <a:t>Compression factor: 74.50%</a:t>
            </a:r>
          </a:p>
          <a:p>
            <a:endParaRPr lang="zh-CN" altLang="en-US" sz="2400" b="1" dirty="0"/>
          </a:p>
        </p:txBody>
      </p:sp>
      <p:sp>
        <p:nvSpPr>
          <p:cNvPr id="13" name="文本框 12">
            <a:extLst>
              <a:ext uri="{FF2B5EF4-FFF2-40B4-BE49-F238E27FC236}">
                <a16:creationId xmlns:a16="http://schemas.microsoft.com/office/drawing/2014/main" id="{44640FC9-F815-4EB6-94BB-DECD01770FDE}"/>
              </a:ext>
            </a:extLst>
          </p:cNvPr>
          <p:cNvSpPr txBox="1"/>
          <p:nvPr/>
        </p:nvSpPr>
        <p:spPr>
          <a:xfrm>
            <a:off x="6122457" y="1460319"/>
            <a:ext cx="1483098" cy="461665"/>
          </a:xfrm>
          <a:prstGeom prst="rect">
            <a:avLst/>
          </a:prstGeom>
          <a:noFill/>
        </p:spPr>
        <p:txBody>
          <a:bodyPr wrap="none" rtlCol="0">
            <a:spAutoFit/>
          </a:bodyPr>
          <a:lstStyle/>
          <a:p>
            <a:r>
              <a:rPr lang="en-US" altLang="zh-CN" sz="2400" b="1" dirty="0"/>
              <a:t># repeats</a:t>
            </a:r>
            <a:endParaRPr lang="zh-CN" altLang="en-US" sz="2400" b="1" dirty="0"/>
          </a:p>
        </p:txBody>
      </p:sp>
    </p:spTree>
    <p:extLst>
      <p:ext uri="{BB962C8B-B14F-4D97-AF65-F5344CB8AC3E}">
        <p14:creationId xmlns:p14="http://schemas.microsoft.com/office/powerpoint/2010/main" val="258103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6283465" cy="1446550"/>
            <a:chOff x="460236" y="529679"/>
            <a:chExt cx="6283465" cy="1446550"/>
          </a:xfrm>
        </p:grpSpPr>
        <p:sp>
          <p:nvSpPr>
            <p:cNvPr id="3" name="文本框 2">
              <a:extLst>
                <a:ext uri="{FF2B5EF4-FFF2-40B4-BE49-F238E27FC236}">
                  <a16:creationId xmlns:a16="http://schemas.microsoft.com/office/drawing/2014/main" id="{C522D410-DCC4-4FE8-997E-5C7355152616}"/>
                </a:ext>
              </a:extLst>
            </p:cNvPr>
            <p:cNvSpPr txBox="1"/>
            <p:nvPr/>
          </p:nvSpPr>
          <p:spPr>
            <a:xfrm>
              <a:off x="918413" y="529679"/>
              <a:ext cx="5825288" cy="1446550"/>
            </a:xfrm>
            <a:prstGeom prst="rect">
              <a:avLst/>
            </a:prstGeom>
            <a:noFill/>
          </p:spPr>
          <p:txBody>
            <a:bodyPr wrap="square" rtlCol="0">
              <a:spAutoFit/>
            </a:bodyPr>
            <a:lstStyle/>
            <a:p>
              <a:r>
                <a:rPr lang="en-US" altLang="zh-CN" sz="4400" b="1" dirty="0"/>
                <a:t>Distribution of Splits</a:t>
              </a:r>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a:extLst>
              <a:ext uri="{FF2B5EF4-FFF2-40B4-BE49-F238E27FC236}">
                <a16:creationId xmlns:a16="http://schemas.microsoft.com/office/drawing/2014/main" id="{17F5DE38-13AB-42C0-A289-85B34EEA385E}"/>
              </a:ext>
            </a:extLst>
          </p:cNvPr>
          <p:cNvPicPr>
            <a:picLocks noChangeAspect="1"/>
          </p:cNvPicPr>
          <p:nvPr/>
        </p:nvPicPr>
        <p:blipFill rotWithShape="1">
          <a:blip r:embed="rId2">
            <a:extLst>
              <a:ext uri="{28A0092B-C50C-407E-A947-70E740481C1C}">
                <a14:useLocalDpi xmlns:a14="http://schemas.microsoft.com/office/drawing/2010/main" val="0"/>
              </a:ext>
            </a:extLst>
          </a:blip>
          <a:srcRect r="5926"/>
          <a:stretch/>
        </p:blipFill>
        <p:spPr>
          <a:xfrm>
            <a:off x="6086781" y="1939921"/>
            <a:ext cx="5504462" cy="4388400"/>
          </a:xfrm>
          <a:prstGeom prst="rect">
            <a:avLst/>
          </a:prstGeom>
        </p:spPr>
      </p:pic>
      <p:pic>
        <p:nvPicPr>
          <p:cNvPr id="10" name="图片 9">
            <a:extLst>
              <a:ext uri="{FF2B5EF4-FFF2-40B4-BE49-F238E27FC236}">
                <a16:creationId xmlns:a16="http://schemas.microsoft.com/office/drawing/2014/main" id="{6F9EFD8B-7441-4417-8483-C19D80163DF2}"/>
              </a:ext>
            </a:extLst>
          </p:cNvPr>
          <p:cNvPicPr>
            <a:picLocks noChangeAspect="1"/>
          </p:cNvPicPr>
          <p:nvPr/>
        </p:nvPicPr>
        <p:blipFill rotWithShape="1">
          <a:blip r:embed="rId3">
            <a:extLst>
              <a:ext uri="{28A0092B-C50C-407E-A947-70E740481C1C}">
                <a14:useLocalDpi xmlns:a14="http://schemas.microsoft.com/office/drawing/2010/main" val="0"/>
              </a:ext>
            </a:extLst>
          </a:blip>
          <a:srcRect l="4229" r="8362"/>
          <a:stretch/>
        </p:blipFill>
        <p:spPr>
          <a:xfrm>
            <a:off x="572634" y="1939921"/>
            <a:ext cx="5114563" cy="4388400"/>
          </a:xfrm>
          <a:prstGeom prst="rect">
            <a:avLst/>
          </a:prstGeom>
        </p:spPr>
      </p:pic>
    </p:spTree>
    <p:extLst>
      <p:ext uri="{BB962C8B-B14F-4D97-AF65-F5344CB8AC3E}">
        <p14:creationId xmlns:p14="http://schemas.microsoft.com/office/powerpoint/2010/main" val="26440661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60BE9670-6C55-4A10-8491-A83A86889A11}"/>
              </a:ext>
            </a:extLst>
          </p:cNvPr>
          <p:cNvGrpSpPr/>
          <p:nvPr/>
        </p:nvGrpSpPr>
        <p:grpSpPr>
          <a:xfrm>
            <a:off x="460236" y="529679"/>
            <a:ext cx="6283465" cy="2123658"/>
            <a:chOff x="460236" y="529679"/>
            <a:chExt cx="6283465" cy="2123658"/>
          </a:xfrm>
        </p:grpSpPr>
        <p:sp>
          <p:nvSpPr>
            <p:cNvPr id="3" name="文本框 2">
              <a:extLst>
                <a:ext uri="{FF2B5EF4-FFF2-40B4-BE49-F238E27FC236}">
                  <a16:creationId xmlns:a16="http://schemas.microsoft.com/office/drawing/2014/main" id="{7AB6AA45-12D0-46C5-95DE-530C82757B1D}"/>
                </a:ext>
              </a:extLst>
            </p:cNvPr>
            <p:cNvSpPr txBox="1"/>
            <p:nvPr/>
          </p:nvSpPr>
          <p:spPr>
            <a:xfrm>
              <a:off x="918413" y="529679"/>
              <a:ext cx="5825288" cy="2123658"/>
            </a:xfrm>
            <a:prstGeom prst="rect">
              <a:avLst/>
            </a:prstGeom>
            <a:noFill/>
          </p:spPr>
          <p:txBody>
            <a:bodyPr wrap="square" rtlCol="0">
              <a:spAutoFit/>
            </a:bodyPr>
            <a:lstStyle/>
            <a:p>
              <a:r>
                <a:rPr lang="en-US" altLang="zh-CN" sz="4400" b="1" dirty="0"/>
                <a:t>Histogram</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E597A0DE-7C0F-4946-92C6-7F48578FFB8F}"/>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9884D9AA-79A7-4050-B27D-8493440DA4B9}"/>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id="{735BBBFA-3B69-4180-9352-00D284B6390F}"/>
              </a:ext>
            </a:extLst>
          </p:cNvPr>
          <p:cNvSpPr txBox="1"/>
          <p:nvPr/>
        </p:nvSpPr>
        <p:spPr>
          <a:xfrm>
            <a:off x="998290" y="1412773"/>
            <a:ext cx="10195420" cy="461665"/>
          </a:xfrm>
          <a:prstGeom prst="rect">
            <a:avLst/>
          </a:prstGeom>
          <a:noFill/>
        </p:spPr>
        <p:txBody>
          <a:bodyPr wrap="none" rtlCol="0">
            <a:spAutoFit/>
          </a:bodyPr>
          <a:lstStyle/>
          <a:p>
            <a:r>
              <a:rPr lang="en-US" altLang="zh-CN" sz="2400" b="1" dirty="0"/>
              <a:t>Number of Repeats for the First 80 Letters in the Compressed Sequence</a:t>
            </a:r>
            <a:endParaRPr lang="zh-CN" altLang="en-US" sz="2400" b="1" dirty="0"/>
          </a:p>
        </p:txBody>
      </p:sp>
      <p:pic>
        <p:nvPicPr>
          <p:cNvPr id="7" name="图片 6">
            <a:extLst>
              <a:ext uri="{FF2B5EF4-FFF2-40B4-BE49-F238E27FC236}">
                <a16:creationId xmlns:a16="http://schemas.microsoft.com/office/drawing/2014/main" id="{6DF198E4-80D3-41EB-9A3E-436806BAB7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995" y="1874438"/>
            <a:ext cx="11541210" cy="4983562"/>
          </a:xfrm>
          <a:prstGeom prst="rect">
            <a:avLst/>
          </a:prstGeom>
        </p:spPr>
      </p:pic>
    </p:spTree>
    <p:extLst>
      <p:ext uri="{BB962C8B-B14F-4D97-AF65-F5344CB8AC3E}">
        <p14:creationId xmlns:p14="http://schemas.microsoft.com/office/powerpoint/2010/main" val="1191768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60BE9670-6C55-4A10-8491-A83A86889A11}"/>
              </a:ext>
            </a:extLst>
          </p:cNvPr>
          <p:cNvGrpSpPr/>
          <p:nvPr/>
        </p:nvGrpSpPr>
        <p:grpSpPr>
          <a:xfrm>
            <a:off x="460236" y="529679"/>
            <a:ext cx="6283465" cy="2123658"/>
            <a:chOff x="460236" y="529679"/>
            <a:chExt cx="6283465" cy="2123658"/>
          </a:xfrm>
        </p:grpSpPr>
        <p:sp>
          <p:nvSpPr>
            <p:cNvPr id="3" name="文本框 2">
              <a:extLst>
                <a:ext uri="{FF2B5EF4-FFF2-40B4-BE49-F238E27FC236}">
                  <a16:creationId xmlns:a16="http://schemas.microsoft.com/office/drawing/2014/main" id="{7AB6AA45-12D0-46C5-95DE-530C82757B1D}"/>
                </a:ext>
              </a:extLst>
            </p:cNvPr>
            <p:cNvSpPr txBox="1"/>
            <p:nvPr/>
          </p:nvSpPr>
          <p:spPr>
            <a:xfrm>
              <a:off x="918413" y="529679"/>
              <a:ext cx="5825288" cy="2123658"/>
            </a:xfrm>
            <a:prstGeom prst="rect">
              <a:avLst/>
            </a:prstGeom>
            <a:noFill/>
          </p:spPr>
          <p:txBody>
            <a:bodyPr wrap="square" rtlCol="0">
              <a:spAutoFit/>
            </a:bodyPr>
            <a:lstStyle/>
            <a:p>
              <a:r>
                <a:rPr lang="en-US" altLang="zh-CN" sz="4400" b="1" dirty="0"/>
                <a:t>Manhattan Plot</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E597A0DE-7C0F-4946-92C6-7F48578FFB8F}"/>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9884D9AA-79A7-4050-B27D-8493440DA4B9}"/>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id="{735BBBFA-3B69-4180-9352-00D284B6390F}"/>
              </a:ext>
            </a:extLst>
          </p:cNvPr>
          <p:cNvSpPr txBox="1"/>
          <p:nvPr/>
        </p:nvSpPr>
        <p:spPr>
          <a:xfrm>
            <a:off x="1913605" y="1406594"/>
            <a:ext cx="8364790" cy="461665"/>
          </a:xfrm>
          <a:prstGeom prst="rect">
            <a:avLst/>
          </a:prstGeom>
          <a:noFill/>
        </p:spPr>
        <p:txBody>
          <a:bodyPr wrap="none" rtlCol="0">
            <a:spAutoFit/>
          </a:bodyPr>
          <a:lstStyle/>
          <a:p>
            <a:r>
              <a:rPr lang="en-US" altLang="zh-CN" sz="2400" b="1" dirty="0"/>
              <a:t>Number of Repeats for All Letters in the Compressed Text</a:t>
            </a:r>
            <a:endParaRPr lang="zh-CN" altLang="en-US" sz="2400" b="1" dirty="0"/>
          </a:p>
        </p:txBody>
      </p:sp>
      <p:pic>
        <p:nvPicPr>
          <p:cNvPr id="11" name="图片 10">
            <a:extLst>
              <a:ext uri="{FF2B5EF4-FFF2-40B4-BE49-F238E27FC236}">
                <a16:creationId xmlns:a16="http://schemas.microsoft.com/office/drawing/2014/main" id="{A2DF40CA-3913-4BA5-AC8D-1263BED90D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556" y="2075373"/>
            <a:ext cx="10982130" cy="4693575"/>
          </a:xfrm>
          <a:prstGeom prst="rect">
            <a:avLst/>
          </a:prstGeom>
        </p:spPr>
      </p:pic>
      <p:grpSp>
        <p:nvGrpSpPr>
          <p:cNvPr id="9" name="组合 8">
            <a:extLst>
              <a:ext uri="{FF2B5EF4-FFF2-40B4-BE49-F238E27FC236}">
                <a16:creationId xmlns:a16="http://schemas.microsoft.com/office/drawing/2014/main" id="{E0272CC4-44AC-481C-8022-72EB721DEF82}"/>
              </a:ext>
            </a:extLst>
          </p:cNvPr>
          <p:cNvGrpSpPr/>
          <p:nvPr/>
        </p:nvGrpSpPr>
        <p:grpSpPr>
          <a:xfrm>
            <a:off x="87079" y="6596141"/>
            <a:ext cx="2724528" cy="276999"/>
            <a:chOff x="87079" y="6344214"/>
            <a:chExt cx="2724528" cy="276999"/>
          </a:xfrm>
        </p:grpSpPr>
        <p:sp>
          <p:nvSpPr>
            <p:cNvPr id="10" name="文本框 9">
              <a:extLst>
                <a:ext uri="{FF2B5EF4-FFF2-40B4-BE49-F238E27FC236}">
                  <a16:creationId xmlns:a16="http://schemas.microsoft.com/office/drawing/2014/main" id="{453F8D3A-14C6-47DF-BE34-B7D7D13AF0E9}"/>
                </a:ext>
              </a:extLst>
            </p:cNvPr>
            <p:cNvSpPr txBox="1"/>
            <p:nvPr/>
          </p:nvSpPr>
          <p:spPr>
            <a:xfrm>
              <a:off x="87079" y="6344214"/>
              <a:ext cx="2724528" cy="276999"/>
            </a:xfrm>
            <a:prstGeom prst="rect">
              <a:avLst/>
            </a:prstGeom>
            <a:noFill/>
          </p:spPr>
          <p:txBody>
            <a:bodyPr wrap="none" rtlCol="0">
              <a:spAutoFit/>
            </a:bodyPr>
            <a:lstStyle/>
            <a:p>
              <a:r>
                <a:rPr lang="en-US" altLang="zh-CN" sz="1200" i="1" dirty="0">
                  <a:latin typeface="Times New Roman" panose="02020603050405020304" pitchFamily="18" charset="0"/>
                  <a:cs typeface="Times New Roman" panose="02020603050405020304" pitchFamily="18" charset="0"/>
                </a:rPr>
                <a:t>*All 501 letters in the sequence are used.</a:t>
              </a:r>
              <a:endParaRPr lang="zh-CN" altLang="en-US" sz="1200" i="1" dirty="0">
                <a:latin typeface="Times New Roman" panose="02020603050405020304" pitchFamily="18" charset="0"/>
                <a:cs typeface="Times New Roman" panose="02020603050405020304" pitchFamily="18" charset="0"/>
              </a:endParaRPr>
            </a:p>
          </p:txBody>
        </p:sp>
        <p:cxnSp>
          <p:nvCxnSpPr>
            <p:cNvPr id="12" name="直接连接符 11">
              <a:extLst>
                <a:ext uri="{FF2B5EF4-FFF2-40B4-BE49-F238E27FC236}">
                  <a16:creationId xmlns:a16="http://schemas.microsoft.com/office/drawing/2014/main" id="{E6D74A53-DD77-468F-B6EE-923BCF28365D}"/>
                </a:ext>
              </a:extLst>
            </p:cNvPr>
            <p:cNvCxnSpPr/>
            <p:nvPr/>
          </p:nvCxnSpPr>
          <p:spPr>
            <a:xfrm>
              <a:off x="186612" y="6362876"/>
              <a:ext cx="2127379"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2189833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6283465" cy="1446550"/>
            <a:chOff x="460236" y="529679"/>
            <a:chExt cx="6283465" cy="1446550"/>
          </a:xfrm>
        </p:grpSpPr>
        <p:sp>
          <p:nvSpPr>
            <p:cNvPr id="3" name="文本框 2">
              <a:extLst>
                <a:ext uri="{FF2B5EF4-FFF2-40B4-BE49-F238E27FC236}">
                  <a16:creationId xmlns:a16="http://schemas.microsoft.com/office/drawing/2014/main" id="{C522D410-DCC4-4FE8-997E-5C7355152616}"/>
                </a:ext>
              </a:extLst>
            </p:cNvPr>
            <p:cNvSpPr txBox="1"/>
            <p:nvPr/>
          </p:nvSpPr>
          <p:spPr>
            <a:xfrm>
              <a:off x="918413" y="529679"/>
              <a:ext cx="5825288" cy="1446550"/>
            </a:xfrm>
            <a:prstGeom prst="rect">
              <a:avLst/>
            </a:prstGeom>
            <a:noFill/>
          </p:spPr>
          <p:txBody>
            <a:bodyPr wrap="square" rtlCol="0">
              <a:spAutoFit/>
            </a:bodyPr>
            <a:lstStyle/>
            <a:p>
              <a:r>
                <a:rPr lang="en-US" altLang="zh-CN" sz="4400" b="1" dirty="0"/>
                <a:t>Frequency of Letters</a:t>
              </a:r>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10" name="表格 9">
            <a:extLst>
              <a:ext uri="{FF2B5EF4-FFF2-40B4-BE49-F238E27FC236}">
                <a16:creationId xmlns:a16="http://schemas.microsoft.com/office/drawing/2014/main" id="{81793CD0-E8BD-46DA-B1D0-9AFAD8214F08}"/>
              </a:ext>
            </a:extLst>
          </p:cNvPr>
          <p:cNvGraphicFramePr>
            <a:graphicFrameLocks noGrp="1"/>
          </p:cNvGraphicFramePr>
          <p:nvPr>
            <p:extLst>
              <p:ext uri="{D42A27DB-BD31-4B8C-83A1-F6EECF244321}">
                <p14:modId xmlns:p14="http://schemas.microsoft.com/office/powerpoint/2010/main" val="2490311792"/>
              </p:ext>
            </p:extLst>
          </p:nvPr>
        </p:nvGraphicFramePr>
        <p:xfrm>
          <a:off x="4091391" y="2457450"/>
          <a:ext cx="4009218" cy="1459123"/>
        </p:xfrm>
        <a:graphic>
          <a:graphicData uri="http://schemas.openxmlformats.org/drawingml/2006/table">
            <a:tbl>
              <a:tblPr>
                <a:tableStyleId>{69CF1AB2-1976-4502-BF36-3FF5EA218861}</a:tableStyleId>
              </a:tblPr>
              <a:tblGrid>
                <a:gridCol w="736406">
                  <a:extLst>
                    <a:ext uri="{9D8B030D-6E8A-4147-A177-3AD203B41FA5}">
                      <a16:colId xmlns:a16="http://schemas.microsoft.com/office/drawing/2014/main" val="4045080982"/>
                    </a:ext>
                  </a:extLst>
                </a:gridCol>
                <a:gridCol w="736406">
                  <a:extLst>
                    <a:ext uri="{9D8B030D-6E8A-4147-A177-3AD203B41FA5}">
                      <a16:colId xmlns:a16="http://schemas.microsoft.com/office/drawing/2014/main" val="2111098890"/>
                    </a:ext>
                  </a:extLst>
                </a:gridCol>
                <a:gridCol w="736406">
                  <a:extLst>
                    <a:ext uri="{9D8B030D-6E8A-4147-A177-3AD203B41FA5}">
                      <a16:colId xmlns:a16="http://schemas.microsoft.com/office/drawing/2014/main" val="221603830"/>
                    </a:ext>
                  </a:extLst>
                </a:gridCol>
                <a:gridCol w="1800000">
                  <a:extLst>
                    <a:ext uri="{9D8B030D-6E8A-4147-A177-3AD203B41FA5}">
                      <a16:colId xmlns:a16="http://schemas.microsoft.com/office/drawing/2014/main" val="771830703"/>
                    </a:ext>
                  </a:extLst>
                </a:gridCol>
              </a:tblGrid>
              <a:tr h="274648">
                <a:tc>
                  <a:txBody>
                    <a:bodyPr/>
                    <a:lstStyle/>
                    <a:p>
                      <a:pPr algn="ctr" fontAlgn="b"/>
                      <a:r>
                        <a:rPr lang="en-AU" sz="1800" b="1" u="none" strike="noStrike" dirty="0">
                          <a:effectLst/>
                        </a:rPr>
                        <a:t>Rank</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Letter</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dirty="0">
                          <a:effectLst/>
                        </a:rPr>
                        <a:t>Freq</a:t>
                      </a:r>
                      <a:endParaRPr lang="en-AU" sz="1800" b="1" i="0" u="none" strike="noStrike" dirty="0">
                        <a:solidFill>
                          <a:srgbClr val="000000"/>
                        </a:solidFill>
                        <a:effectLst/>
                        <a:latin typeface="宋体" panose="02010600030101010101" pitchFamily="2" charset="-122"/>
                        <a:ea typeface="宋体" panose="02010600030101010101" pitchFamily="2" charset="-122"/>
                      </a:endParaRPr>
                    </a:p>
                  </a:txBody>
                  <a:tcPr marL="6715" marR="6715" marT="6715" marB="0" anchor="b"/>
                </a:tc>
                <a:tc>
                  <a:txBody>
                    <a:bodyPr/>
                    <a:lstStyle/>
                    <a:p>
                      <a:pPr algn="ctr" fontAlgn="b"/>
                      <a:r>
                        <a:rPr lang="en-AU" sz="1800" b="1" u="none" strike="noStrike" kern="1200" dirty="0">
                          <a:solidFill>
                            <a:schemeClr val="dk1"/>
                          </a:solidFill>
                          <a:effectLst/>
                          <a:latin typeface="+mn-lt"/>
                          <a:ea typeface="+mn-ea"/>
                          <a:cs typeface="+mn-cs"/>
                        </a:rPr>
                        <a:t>Change in Rank</a:t>
                      </a:r>
                    </a:p>
                  </a:txBody>
                  <a:tcPr marL="6715" marR="6715" marT="6715" marB="0" anchor="b"/>
                </a:tc>
                <a:extLst>
                  <a:ext uri="{0D108BD9-81ED-4DB2-BD59-A6C34878D82A}">
                    <a16:rowId xmlns:a16="http://schemas.microsoft.com/office/drawing/2014/main" val="950923689"/>
                  </a:ext>
                </a:extLst>
              </a:tr>
              <a:tr h="294522">
                <a:tc>
                  <a:txBody>
                    <a:bodyPr/>
                    <a:lstStyle/>
                    <a:p>
                      <a:pPr algn="ctr" fontAlgn="b"/>
                      <a:r>
                        <a:rPr lang="en-US" altLang="zh-CN" sz="1800" b="0" i="0" u="none" strike="noStrike" dirty="0">
                          <a:solidFill>
                            <a:srgbClr val="000000"/>
                          </a:solidFill>
                          <a:effectLst/>
                          <a:latin typeface="+mn-lt"/>
                          <a:ea typeface="+mj-ea"/>
                        </a:rPr>
                        <a:t>1</a:t>
                      </a:r>
                    </a:p>
                  </a:txBody>
                  <a:tcPr marL="7620" marR="7620" marT="7620" marB="0" anchor="b"/>
                </a:tc>
                <a:tc>
                  <a:txBody>
                    <a:bodyPr/>
                    <a:lstStyle/>
                    <a:p>
                      <a:pPr algn="ctr" fontAlgn="b"/>
                      <a:r>
                        <a:rPr lang="en-AU" sz="1800" b="0" i="0" u="none" strike="noStrike" dirty="0">
                          <a:solidFill>
                            <a:srgbClr val="000000"/>
                          </a:solidFill>
                          <a:effectLst/>
                          <a:latin typeface="+mn-lt"/>
                          <a:ea typeface="+mj-ea"/>
                        </a:rPr>
                        <a:t>A</a:t>
                      </a:r>
                    </a:p>
                  </a:txBody>
                  <a:tcPr marL="7620" marR="7620" marT="7620" marB="0" anchor="b"/>
                </a:tc>
                <a:tc>
                  <a:txBody>
                    <a:bodyPr/>
                    <a:lstStyle/>
                    <a:p>
                      <a:pPr algn="ctr" fontAlgn="b"/>
                      <a:r>
                        <a:rPr lang="en-US" altLang="zh-CN" sz="1800" b="0" i="0" u="none" strike="noStrike">
                          <a:solidFill>
                            <a:srgbClr val="000000"/>
                          </a:solidFill>
                          <a:effectLst/>
                          <a:latin typeface="+mn-lt"/>
                          <a:ea typeface="+mj-ea"/>
                        </a:rPr>
                        <a:t>97</a:t>
                      </a:r>
                    </a:p>
                  </a:txBody>
                  <a:tcPr marL="7620" marR="7620" marT="7620" marB="0" anchor="b"/>
                </a:tc>
                <a:tc>
                  <a:txBody>
                    <a:bodyPr/>
                    <a:lstStyle/>
                    <a:p>
                      <a:pPr algn="ctr" fontAlgn="b"/>
                      <a:r>
                        <a:rPr lang="zh-CN" altLang="en-US" sz="1800" b="0" i="0" u="none" strike="noStrike">
                          <a:solidFill>
                            <a:srgbClr val="000000"/>
                          </a:solidFill>
                          <a:effectLst/>
                          <a:latin typeface="+mn-lt"/>
                          <a:ea typeface="+mj-ea"/>
                        </a:rPr>
                        <a:t>↑</a:t>
                      </a:r>
                      <a:r>
                        <a:rPr lang="en-US" altLang="zh-CN" sz="1800" b="0" i="0" u="none" strike="noStrike">
                          <a:solidFill>
                            <a:srgbClr val="000000"/>
                          </a:solidFill>
                          <a:effectLst/>
                          <a:latin typeface="+mn-lt"/>
                          <a:ea typeface="+mj-ea"/>
                        </a:rPr>
                        <a:t>1</a:t>
                      </a:r>
                    </a:p>
                  </a:txBody>
                  <a:tcPr marL="7620" marR="7620" marT="7620" marB="0" anchor="b"/>
                </a:tc>
                <a:extLst>
                  <a:ext uri="{0D108BD9-81ED-4DB2-BD59-A6C34878D82A}">
                    <a16:rowId xmlns:a16="http://schemas.microsoft.com/office/drawing/2014/main" val="652626459"/>
                  </a:ext>
                </a:extLst>
              </a:tr>
              <a:tr h="294522">
                <a:tc>
                  <a:txBody>
                    <a:bodyPr/>
                    <a:lstStyle/>
                    <a:p>
                      <a:pPr algn="ctr" fontAlgn="b"/>
                      <a:r>
                        <a:rPr lang="en-US" altLang="zh-CN" sz="1800" b="0" i="0" u="none" strike="noStrike" dirty="0">
                          <a:solidFill>
                            <a:srgbClr val="000000"/>
                          </a:solidFill>
                          <a:effectLst/>
                          <a:latin typeface="+mn-lt"/>
                          <a:ea typeface="+mj-ea"/>
                        </a:rPr>
                        <a:t>2</a:t>
                      </a:r>
                    </a:p>
                  </a:txBody>
                  <a:tcPr marL="7620" marR="7620" marT="7620" marB="0" anchor="b"/>
                </a:tc>
                <a:tc>
                  <a:txBody>
                    <a:bodyPr/>
                    <a:lstStyle/>
                    <a:p>
                      <a:pPr algn="ctr" fontAlgn="b"/>
                      <a:r>
                        <a:rPr lang="en-AU" sz="1800" b="0" i="0" u="none" strike="noStrike" dirty="0">
                          <a:solidFill>
                            <a:srgbClr val="000000"/>
                          </a:solidFill>
                          <a:effectLst/>
                          <a:latin typeface="+mn-lt"/>
                          <a:ea typeface="+mj-ea"/>
                        </a:rPr>
                        <a:t>G</a:t>
                      </a:r>
                    </a:p>
                  </a:txBody>
                  <a:tcPr marL="7620" marR="7620" marT="7620" marB="0" anchor="b"/>
                </a:tc>
                <a:tc>
                  <a:txBody>
                    <a:bodyPr/>
                    <a:lstStyle/>
                    <a:p>
                      <a:pPr algn="ctr" fontAlgn="b"/>
                      <a:r>
                        <a:rPr lang="en-US" altLang="zh-CN" sz="1800" b="0" i="0" u="none" strike="noStrike" dirty="0">
                          <a:solidFill>
                            <a:srgbClr val="000000"/>
                          </a:solidFill>
                          <a:effectLst/>
                          <a:latin typeface="+mn-lt"/>
                          <a:ea typeface="+mj-ea"/>
                        </a:rPr>
                        <a:t>96</a:t>
                      </a:r>
                    </a:p>
                  </a:txBody>
                  <a:tcPr marL="7620" marR="7620" marT="7620" marB="0" anchor="b"/>
                </a:tc>
                <a:tc>
                  <a:txBody>
                    <a:bodyPr/>
                    <a:lstStyle/>
                    <a:p>
                      <a:pPr algn="ctr" fontAlgn="b"/>
                      <a:r>
                        <a:rPr lang="zh-CN" altLang="en-US" sz="1800" b="0" i="0" u="none" strike="noStrike">
                          <a:solidFill>
                            <a:srgbClr val="000000"/>
                          </a:solidFill>
                          <a:effectLst/>
                          <a:latin typeface="+mn-lt"/>
                          <a:ea typeface="+mj-ea"/>
                        </a:rPr>
                        <a:t>↑</a:t>
                      </a:r>
                      <a:r>
                        <a:rPr lang="en-US" altLang="zh-CN" sz="1800" b="0" i="0" u="none" strike="noStrike">
                          <a:solidFill>
                            <a:srgbClr val="000000"/>
                          </a:solidFill>
                          <a:effectLst/>
                          <a:latin typeface="+mn-lt"/>
                          <a:ea typeface="+mj-ea"/>
                        </a:rPr>
                        <a:t>1</a:t>
                      </a:r>
                    </a:p>
                  </a:txBody>
                  <a:tcPr marL="7620" marR="7620" marT="7620" marB="0" anchor="b"/>
                </a:tc>
                <a:extLst>
                  <a:ext uri="{0D108BD9-81ED-4DB2-BD59-A6C34878D82A}">
                    <a16:rowId xmlns:a16="http://schemas.microsoft.com/office/drawing/2014/main" val="2919276462"/>
                  </a:ext>
                </a:extLst>
              </a:tr>
              <a:tr h="294522">
                <a:tc>
                  <a:txBody>
                    <a:bodyPr/>
                    <a:lstStyle/>
                    <a:p>
                      <a:pPr algn="ctr" fontAlgn="b"/>
                      <a:r>
                        <a:rPr lang="en-US" altLang="zh-CN" sz="1800" b="0" i="0" u="none" strike="noStrike">
                          <a:solidFill>
                            <a:srgbClr val="000000"/>
                          </a:solidFill>
                          <a:effectLst/>
                          <a:latin typeface="+mn-lt"/>
                          <a:ea typeface="+mj-ea"/>
                        </a:rPr>
                        <a:t>3</a:t>
                      </a:r>
                    </a:p>
                  </a:txBody>
                  <a:tcPr marL="7620" marR="7620" marT="7620" marB="0" anchor="b"/>
                </a:tc>
                <a:tc>
                  <a:txBody>
                    <a:bodyPr/>
                    <a:lstStyle/>
                    <a:p>
                      <a:pPr algn="ctr" fontAlgn="b"/>
                      <a:r>
                        <a:rPr lang="en-AU" sz="1800" b="0" i="0" u="none" strike="noStrike">
                          <a:solidFill>
                            <a:srgbClr val="000000"/>
                          </a:solidFill>
                          <a:effectLst/>
                          <a:latin typeface="+mn-lt"/>
                          <a:ea typeface="+mj-ea"/>
                        </a:rPr>
                        <a:t>C</a:t>
                      </a:r>
                    </a:p>
                  </a:txBody>
                  <a:tcPr marL="7620" marR="7620" marT="7620" marB="0" anchor="b"/>
                </a:tc>
                <a:tc>
                  <a:txBody>
                    <a:bodyPr/>
                    <a:lstStyle/>
                    <a:p>
                      <a:pPr algn="ctr" fontAlgn="b"/>
                      <a:r>
                        <a:rPr lang="en-US" altLang="zh-CN" sz="1800" b="0" i="0" u="none" strike="noStrike">
                          <a:solidFill>
                            <a:srgbClr val="000000"/>
                          </a:solidFill>
                          <a:effectLst/>
                          <a:latin typeface="+mn-lt"/>
                          <a:ea typeface="+mj-ea"/>
                        </a:rPr>
                        <a:t>92</a:t>
                      </a:r>
                    </a:p>
                  </a:txBody>
                  <a:tcPr marL="7620" marR="7620" marT="7620" marB="0" anchor="b"/>
                </a:tc>
                <a:tc>
                  <a:txBody>
                    <a:bodyPr/>
                    <a:lstStyle/>
                    <a:p>
                      <a:pPr algn="ctr" fontAlgn="b"/>
                      <a:r>
                        <a:rPr lang="zh-CN" altLang="en-US" sz="1800" b="0" i="0" u="none" strike="noStrike" dirty="0">
                          <a:solidFill>
                            <a:srgbClr val="000000"/>
                          </a:solidFill>
                          <a:effectLst/>
                          <a:latin typeface="+mn-lt"/>
                          <a:ea typeface="+mj-ea"/>
                        </a:rPr>
                        <a:t>↓</a:t>
                      </a:r>
                      <a:r>
                        <a:rPr lang="en-US" altLang="zh-CN" sz="1800" b="0" i="0" u="none" strike="noStrike" dirty="0">
                          <a:solidFill>
                            <a:srgbClr val="000000"/>
                          </a:solidFill>
                          <a:effectLst/>
                          <a:latin typeface="+mn-lt"/>
                          <a:ea typeface="+mj-ea"/>
                        </a:rPr>
                        <a:t>2</a:t>
                      </a:r>
                    </a:p>
                  </a:txBody>
                  <a:tcPr marL="7620" marR="7620" marT="7620" marB="0" anchor="b"/>
                </a:tc>
                <a:extLst>
                  <a:ext uri="{0D108BD9-81ED-4DB2-BD59-A6C34878D82A}">
                    <a16:rowId xmlns:a16="http://schemas.microsoft.com/office/drawing/2014/main" val="3908968970"/>
                  </a:ext>
                </a:extLst>
              </a:tr>
              <a:tr h="294522">
                <a:tc>
                  <a:txBody>
                    <a:bodyPr/>
                    <a:lstStyle/>
                    <a:p>
                      <a:pPr algn="ctr" fontAlgn="b"/>
                      <a:r>
                        <a:rPr lang="en-US" altLang="zh-CN" sz="1800" b="0" i="0" u="none" strike="noStrike">
                          <a:solidFill>
                            <a:srgbClr val="000000"/>
                          </a:solidFill>
                          <a:effectLst/>
                          <a:latin typeface="+mn-lt"/>
                          <a:ea typeface="+mj-ea"/>
                        </a:rPr>
                        <a:t>4</a:t>
                      </a:r>
                    </a:p>
                  </a:txBody>
                  <a:tcPr marL="7620" marR="7620" marT="7620" marB="0" anchor="b"/>
                </a:tc>
                <a:tc>
                  <a:txBody>
                    <a:bodyPr/>
                    <a:lstStyle/>
                    <a:p>
                      <a:pPr algn="ctr" fontAlgn="b"/>
                      <a:r>
                        <a:rPr lang="en-AU" sz="1800" b="0" i="0" u="none" strike="noStrike">
                          <a:solidFill>
                            <a:srgbClr val="000000"/>
                          </a:solidFill>
                          <a:effectLst/>
                          <a:latin typeface="+mn-lt"/>
                          <a:ea typeface="+mj-ea"/>
                        </a:rPr>
                        <a:t>T</a:t>
                      </a:r>
                    </a:p>
                  </a:txBody>
                  <a:tcPr marL="7620" marR="7620" marT="7620" marB="0" anchor="b"/>
                </a:tc>
                <a:tc>
                  <a:txBody>
                    <a:bodyPr/>
                    <a:lstStyle/>
                    <a:p>
                      <a:pPr algn="ctr" fontAlgn="b"/>
                      <a:r>
                        <a:rPr lang="en-US" altLang="zh-CN" sz="1800" b="0" i="0" u="none" strike="noStrike" dirty="0">
                          <a:solidFill>
                            <a:srgbClr val="000000"/>
                          </a:solidFill>
                          <a:effectLst/>
                          <a:latin typeface="+mn-lt"/>
                          <a:ea typeface="+mj-ea"/>
                        </a:rPr>
                        <a:t>88</a:t>
                      </a:r>
                    </a:p>
                  </a:txBody>
                  <a:tcPr marL="7620" marR="7620" marT="7620" marB="0" anchor="b"/>
                </a:tc>
                <a:tc>
                  <a:txBody>
                    <a:bodyPr/>
                    <a:lstStyle/>
                    <a:p>
                      <a:pPr algn="ctr" fontAlgn="b"/>
                      <a:r>
                        <a:rPr lang="en-US" altLang="zh-CN" sz="1800" b="0" i="0" u="none" strike="noStrike" dirty="0">
                          <a:solidFill>
                            <a:srgbClr val="000000"/>
                          </a:solidFill>
                          <a:effectLst/>
                          <a:latin typeface="+mn-lt"/>
                          <a:ea typeface="+mj-ea"/>
                        </a:rPr>
                        <a:t>=</a:t>
                      </a:r>
                    </a:p>
                  </a:txBody>
                  <a:tcPr marL="7620" marR="7620" marT="7620" marB="0" anchor="b"/>
                </a:tc>
                <a:extLst>
                  <a:ext uri="{0D108BD9-81ED-4DB2-BD59-A6C34878D82A}">
                    <a16:rowId xmlns:a16="http://schemas.microsoft.com/office/drawing/2014/main" val="886513346"/>
                  </a:ext>
                </a:extLst>
              </a:tr>
            </a:tbl>
          </a:graphicData>
        </a:graphic>
      </p:graphicFrame>
      <p:sp>
        <p:nvSpPr>
          <p:cNvPr id="12" name="文本框 11">
            <a:extLst>
              <a:ext uri="{FF2B5EF4-FFF2-40B4-BE49-F238E27FC236}">
                <a16:creationId xmlns:a16="http://schemas.microsoft.com/office/drawing/2014/main" id="{5B8010CA-5E73-42E1-BBC0-5962FF544B72}"/>
              </a:ext>
            </a:extLst>
          </p:cNvPr>
          <p:cNvSpPr txBox="1"/>
          <p:nvPr/>
        </p:nvSpPr>
        <p:spPr>
          <a:xfrm>
            <a:off x="2923497" y="4420107"/>
            <a:ext cx="6345007" cy="461665"/>
          </a:xfrm>
          <a:prstGeom prst="rect">
            <a:avLst/>
          </a:prstGeom>
          <a:noFill/>
        </p:spPr>
        <p:txBody>
          <a:bodyPr wrap="none" rtlCol="0">
            <a:spAutoFit/>
          </a:bodyPr>
          <a:lstStyle/>
          <a:p>
            <a:r>
              <a:rPr lang="en-US" altLang="zh-CN" sz="2400" b="1" dirty="0"/>
              <a:t>Frequency of Letters-Compressed Sequence</a:t>
            </a:r>
          </a:p>
        </p:txBody>
      </p:sp>
    </p:spTree>
    <p:extLst>
      <p:ext uri="{BB962C8B-B14F-4D97-AF65-F5344CB8AC3E}">
        <p14:creationId xmlns:p14="http://schemas.microsoft.com/office/powerpoint/2010/main" val="1248967952"/>
      </p:ext>
    </p:extLst>
  </p:cSld>
  <p:clrMapOvr>
    <a:overrideClrMapping bg1="lt1" tx1="dk1" bg2="lt2" tx2="dk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9131633" cy="2123658"/>
            <a:chOff x="460236" y="529679"/>
            <a:chExt cx="9131633" cy="2123658"/>
          </a:xfrm>
        </p:grpSpPr>
        <p:sp>
          <p:nvSpPr>
            <p:cNvPr id="3" name="文本框 2">
              <a:extLst>
                <a:ext uri="{FF2B5EF4-FFF2-40B4-BE49-F238E27FC236}">
                  <a16:creationId xmlns:a16="http://schemas.microsoft.com/office/drawing/2014/main" id="{C522D410-DCC4-4FE8-997E-5C7355152616}"/>
                </a:ext>
              </a:extLst>
            </p:cNvPr>
            <p:cNvSpPr txBox="1"/>
            <p:nvPr/>
          </p:nvSpPr>
          <p:spPr>
            <a:xfrm>
              <a:off x="918411" y="529679"/>
              <a:ext cx="8673458" cy="2123658"/>
            </a:xfrm>
            <a:prstGeom prst="rect">
              <a:avLst/>
            </a:prstGeom>
            <a:noFill/>
          </p:spPr>
          <p:txBody>
            <a:bodyPr wrap="square" rtlCol="0">
              <a:spAutoFit/>
            </a:bodyPr>
            <a:lstStyle/>
            <a:p>
              <a:r>
                <a:rPr lang="en-US" altLang="zh-CN" sz="4400" b="1" dirty="0"/>
                <a:t>Complete Expression</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id="{692172C9-A8FA-471E-94C6-9D5B960D2012}"/>
              </a:ext>
            </a:extLst>
          </p:cNvPr>
          <p:cNvSpPr txBox="1"/>
          <p:nvPr/>
        </p:nvSpPr>
        <p:spPr>
          <a:xfrm>
            <a:off x="953048" y="2709003"/>
            <a:ext cx="10958865" cy="2585323"/>
          </a:xfrm>
          <a:prstGeom prst="rect">
            <a:avLst/>
          </a:prstGeom>
          <a:noFill/>
        </p:spPr>
        <p:txBody>
          <a:bodyPr wrap="square" rtlCol="0">
            <a:spAutoFit/>
          </a:bodyPr>
          <a:lstStyle/>
          <a:p>
            <a:r>
              <a:rPr lang="fr-FR" altLang="zh-CN" dirty="0"/>
              <a:t>C,2,A,3,T,C,A,2,C,A,G,A,C,A,2,C,2,A,C,2,A,G,T,A,C,3,G,C,G,A,C,A,T,2,G,A,G,C,T,2,A,2,C,A,T,A,T,A,G,2,A,2,T,A,T,C,2,T,C,T,C,T,C,G,2,C,T,A,G,4,A,2,T,A,G,C,2,A,C,G,T,C,G,C,3,G,2,C,T,A,G,C,G,3,A,C,A,C,2,A,G,A,T,G,T,G,C,A,G,C,A,C,2,G,C,A,2,G,C,G,A,C,2,A,T,A,2,G,C,2,A,C,A,T,C,T,A,2,T,G,A,G,A,T,C,3,A,G,C,T,2,G,C,A,G,C,3,T,G,C,T,C,A,C,G,2,A,T,G,2,T,C,T,C,G,2,T,2,C,A,2,T,2,A,G,C,2,T,A,C,G,T,G,3,C,A,3,G,2,C,2,G,C,T,A,T,G,T,C,T,A,T,G,T,A,2,G,A,T,C,G,T,C,2,T,G,2,C,T,G,C,G,2,T,2,C,3,A,G,C,A,T,A,G,A,T,A,T,4,A,3,T,A,2,T,2,G,2,T,3,G,T,G,2,T,G,3,T,G,A,2,G,A,G,T,2,G,A,T,G,A,G,2,T,2,G,2,A,2,C,2,G,2,C,T,G,A,2,G,A,T,A,3,T,A,T,A,G,3,T,A,C,T,G,A,G,A,4,G,C,T,A,T,2,C,T,4,A,2,T,4,A,C,T,A,T,2,A,G,2,A,G,C,G,2,A,2,G,A,T,G,T,G,2,T,G,C,T,A,T,G,A,C,2,G,2,A,G,C,T,2,G,C,G,A,C,A,T,C,A,C,2,G,T,C,A,G,T,C,3,A,C,A,G,T,2,G,A,G,C,2,T,A,3,C,G,C,3,A,T,2,A,T,G,C,G,T,C,G,2,C,T,C,G,T,2,G,C,2,T,3,G,C,G,2,T,C,3,T,C,2,T,G,A,C,2,$,C,2,G,C,A,C,A,G,C,G,T,G,C,3,A,C,A,G,A,2,G,C,A,C,2</a:t>
            </a:r>
            <a:endParaRPr lang="en-US" altLang="zh-CN" dirty="0"/>
          </a:p>
        </p:txBody>
      </p:sp>
      <p:sp>
        <p:nvSpPr>
          <p:cNvPr id="12" name="文本框 11">
            <a:extLst>
              <a:ext uri="{FF2B5EF4-FFF2-40B4-BE49-F238E27FC236}">
                <a16:creationId xmlns:a16="http://schemas.microsoft.com/office/drawing/2014/main" id="{67200E05-9F35-4BF1-A29D-5989E08FD9DD}"/>
              </a:ext>
            </a:extLst>
          </p:cNvPr>
          <p:cNvSpPr txBox="1"/>
          <p:nvPr/>
        </p:nvSpPr>
        <p:spPr>
          <a:xfrm>
            <a:off x="953049" y="1559175"/>
            <a:ext cx="5371983" cy="830997"/>
          </a:xfrm>
          <a:prstGeom prst="rect">
            <a:avLst/>
          </a:prstGeom>
          <a:noFill/>
        </p:spPr>
        <p:txBody>
          <a:bodyPr wrap="none" rtlCol="0">
            <a:spAutoFit/>
          </a:bodyPr>
          <a:lstStyle/>
          <a:p>
            <a:r>
              <a:rPr lang="en-US" altLang="zh-CN" sz="2400" b="1" dirty="0"/>
              <a:t># symbols (letters + digits): 472</a:t>
            </a:r>
          </a:p>
          <a:p>
            <a:r>
              <a:rPr lang="en-US" altLang="zh-CN" sz="2400" b="1" dirty="0"/>
              <a:t>Complete compression factor: 94.02%</a:t>
            </a:r>
          </a:p>
        </p:txBody>
      </p:sp>
    </p:spTree>
    <p:extLst>
      <p:ext uri="{BB962C8B-B14F-4D97-AF65-F5344CB8AC3E}">
        <p14:creationId xmlns:p14="http://schemas.microsoft.com/office/powerpoint/2010/main" val="4782613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9131633" cy="2123658"/>
            <a:chOff x="460236" y="529679"/>
            <a:chExt cx="9131633" cy="2123658"/>
          </a:xfrm>
        </p:grpSpPr>
        <p:sp>
          <p:nvSpPr>
            <p:cNvPr id="3" name="文本框 2">
              <a:extLst>
                <a:ext uri="{FF2B5EF4-FFF2-40B4-BE49-F238E27FC236}">
                  <a16:creationId xmlns:a16="http://schemas.microsoft.com/office/drawing/2014/main" id="{C522D410-DCC4-4FE8-997E-5C7355152616}"/>
                </a:ext>
              </a:extLst>
            </p:cNvPr>
            <p:cNvSpPr txBox="1"/>
            <p:nvPr/>
          </p:nvSpPr>
          <p:spPr>
            <a:xfrm>
              <a:off x="918411" y="529679"/>
              <a:ext cx="8673458" cy="2123658"/>
            </a:xfrm>
            <a:prstGeom prst="rect">
              <a:avLst/>
            </a:prstGeom>
            <a:noFill/>
          </p:spPr>
          <p:txBody>
            <a:bodyPr wrap="square" rtlCol="0">
              <a:spAutoFit/>
            </a:bodyPr>
            <a:lstStyle/>
            <a:p>
              <a:r>
                <a:rPr lang="en-US" altLang="zh-CN" sz="4400" b="1" dirty="0"/>
                <a:t>Complete Expression</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8" name="表格 7">
            <a:extLst>
              <a:ext uri="{FF2B5EF4-FFF2-40B4-BE49-F238E27FC236}">
                <a16:creationId xmlns:a16="http://schemas.microsoft.com/office/drawing/2014/main" id="{C9855F5B-B4B8-4F04-833D-C53CC06B6EA3}"/>
              </a:ext>
            </a:extLst>
          </p:cNvPr>
          <p:cNvGraphicFramePr>
            <a:graphicFrameLocks noGrp="1"/>
          </p:cNvGraphicFramePr>
          <p:nvPr>
            <p:extLst>
              <p:ext uri="{D42A27DB-BD31-4B8C-83A1-F6EECF244321}">
                <p14:modId xmlns:p14="http://schemas.microsoft.com/office/powerpoint/2010/main" val="1719591982"/>
              </p:ext>
            </p:extLst>
          </p:nvPr>
        </p:nvGraphicFramePr>
        <p:xfrm>
          <a:off x="1055688" y="1846691"/>
          <a:ext cx="2408902" cy="4049215"/>
        </p:xfrm>
        <a:graphic>
          <a:graphicData uri="http://schemas.openxmlformats.org/drawingml/2006/table">
            <a:tbl>
              <a:tblPr>
                <a:tableStyleId>{69CF1AB2-1976-4502-BF36-3FF5EA218861}</a:tableStyleId>
              </a:tblPr>
              <a:tblGrid>
                <a:gridCol w="981874">
                  <a:extLst>
                    <a:ext uri="{9D8B030D-6E8A-4147-A177-3AD203B41FA5}">
                      <a16:colId xmlns:a16="http://schemas.microsoft.com/office/drawing/2014/main" val="4045080982"/>
                    </a:ext>
                  </a:extLst>
                </a:gridCol>
                <a:gridCol w="1427028">
                  <a:extLst>
                    <a:ext uri="{9D8B030D-6E8A-4147-A177-3AD203B41FA5}">
                      <a16:colId xmlns:a16="http://schemas.microsoft.com/office/drawing/2014/main" val="2111098890"/>
                    </a:ext>
                  </a:extLst>
                </a:gridCol>
              </a:tblGrid>
              <a:tr h="274648">
                <a:tc>
                  <a:txBody>
                    <a:bodyPr/>
                    <a:lstStyle/>
                    <a:p>
                      <a:pPr algn="ctr" fontAlgn="b"/>
                      <a:r>
                        <a:rPr lang="en-AU" sz="1800" b="1" u="none" strike="noStrike" dirty="0">
                          <a:effectLst/>
                        </a:rPr>
                        <a:t>Length of </a:t>
                      </a:r>
                    </a:p>
                    <a:p>
                      <a:pPr algn="ctr" fontAlgn="b"/>
                      <a:r>
                        <a:rPr lang="en-AU" sz="1800" b="1" u="none" strike="noStrike" dirty="0">
                          <a:effectLst/>
                        </a:rPr>
                        <a:t>Text</a:t>
                      </a:r>
                    </a:p>
                    <a:p>
                      <a:pPr algn="ctr" fontAlgn="b"/>
                      <a:r>
                        <a:rPr lang="en-AU" sz="1800" b="1" i="0" u="none" strike="noStrike" dirty="0">
                          <a:solidFill>
                            <a:srgbClr val="000000"/>
                          </a:solidFill>
                          <a:effectLst/>
                          <a:latin typeface="宋体" panose="02010600030101010101" pitchFamily="2" charset="-122"/>
                          <a:ea typeface="宋体" panose="02010600030101010101" pitchFamily="2" charset="-122"/>
                        </a:rPr>
                        <a:t>(with $)</a:t>
                      </a:r>
                    </a:p>
                  </a:txBody>
                  <a:tcPr marL="6715" marR="6715" marT="6715" marB="0" anchor="ctr"/>
                </a:tc>
                <a:tc>
                  <a:txBody>
                    <a:bodyPr/>
                    <a:lstStyle/>
                    <a:p>
                      <a:pPr algn="ctr" fontAlgn="b"/>
                      <a:r>
                        <a:rPr lang="en-AU" sz="1800" b="1" u="none" strike="noStrike" dirty="0">
                          <a:effectLst/>
                        </a:rPr>
                        <a:t>Complete Compression</a:t>
                      </a:r>
                    </a:p>
                    <a:p>
                      <a:pPr algn="ctr" fontAlgn="b"/>
                      <a:r>
                        <a:rPr lang="en-AU" sz="1800" b="1" i="0" u="none" strike="noStrike" dirty="0">
                          <a:solidFill>
                            <a:srgbClr val="000000"/>
                          </a:solidFill>
                          <a:effectLst/>
                          <a:latin typeface="宋体" panose="02010600030101010101" pitchFamily="2" charset="-122"/>
                          <a:ea typeface="宋体" panose="02010600030101010101" pitchFamily="2" charset="-122"/>
                        </a:rPr>
                        <a:t>Factor</a:t>
                      </a:r>
                    </a:p>
                    <a:p>
                      <a:pPr algn="ctr" fontAlgn="b"/>
                      <a:r>
                        <a:rPr lang="en-AU" sz="1800" b="1" i="0" u="none" strike="noStrike" dirty="0">
                          <a:solidFill>
                            <a:srgbClr val="000000"/>
                          </a:solidFill>
                          <a:effectLst/>
                          <a:latin typeface="宋体" panose="02010600030101010101" pitchFamily="2" charset="-122"/>
                          <a:ea typeface="宋体" panose="02010600030101010101" pitchFamily="2" charset="-122"/>
                        </a:rPr>
                        <a:t>(%)</a:t>
                      </a:r>
                    </a:p>
                  </a:txBody>
                  <a:tcPr marL="6715" marR="6715" marT="6715" marB="0" anchor="ctr"/>
                </a:tc>
                <a:extLst>
                  <a:ext uri="{0D108BD9-81ED-4DB2-BD59-A6C34878D82A}">
                    <a16:rowId xmlns:a16="http://schemas.microsoft.com/office/drawing/2014/main" val="950923689"/>
                  </a:ext>
                </a:extLst>
              </a:tr>
              <a:tr h="294522">
                <a:tc>
                  <a:txBody>
                    <a:bodyPr/>
                    <a:lstStyle/>
                    <a:p>
                      <a:pPr algn="ctr" fontAlgn="b"/>
                      <a:r>
                        <a:rPr lang="en-US" altLang="zh-CN" sz="1800" b="0" i="0" u="none" strike="noStrike" kern="1200" dirty="0">
                          <a:solidFill>
                            <a:srgbClr val="000000"/>
                          </a:solidFill>
                          <a:effectLst/>
                          <a:latin typeface="+mn-lt"/>
                          <a:ea typeface="+mj-ea"/>
                          <a:cs typeface="+mn-cs"/>
                        </a:rPr>
                        <a:t>51</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mj-ea"/>
                          <a:cs typeface="+mn-cs"/>
                        </a:rPr>
                        <a:t>88.24</a:t>
                      </a:r>
                    </a:p>
                  </a:txBody>
                  <a:tcPr marL="7620" marR="7620" marT="7620" marB="0" anchor="b"/>
                </a:tc>
                <a:extLst>
                  <a:ext uri="{0D108BD9-81ED-4DB2-BD59-A6C34878D82A}">
                    <a16:rowId xmlns:a16="http://schemas.microsoft.com/office/drawing/2014/main" val="652626459"/>
                  </a:ext>
                </a:extLst>
              </a:tr>
              <a:tr h="294522">
                <a:tc>
                  <a:txBody>
                    <a:bodyPr/>
                    <a:lstStyle/>
                    <a:p>
                      <a:pPr algn="ctr" fontAlgn="b"/>
                      <a:r>
                        <a:rPr lang="en-US" altLang="zh-CN" sz="1800" b="0" i="0" u="none" strike="noStrike" kern="1200" dirty="0">
                          <a:solidFill>
                            <a:srgbClr val="000000"/>
                          </a:solidFill>
                          <a:effectLst/>
                          <a:latin typeface="+mn-lt"/>
                          <a:ea typeface="+mj-ea"/>
                          <a:cs typeface="+mn-cs"/>
                        </a:rPr>
                        <a:t>101</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mj-ea"/>
                          <a:cs typeface="+mn-cs"/>
                        </a:rPr>
                        <a:t>95.05</a:t>
                      </a:r>
                    </a:p>
                  </a:txBody>
                  <a:tcPr marL="7620" marR="7620" marT="7620" marB="0" anchor="b"/>
                </a:tc>
                <a:extLst>
                  <a:ext uri="{0D108BD9-81ED-4DB2-BD59-A6C34878D82A}">
                    <a16:rowId xmlns:a16="http://schemas.microsoft.com/office/drawing/2014/main" val="2919276462"/>
                  </a:ext>
                </a:extLst>
              </a:tr>
              <a:tr h="294522">
                <a:tc>
                  <a:txBody>
                    <a:bodyPr/>
                    <a:lstStyle/>
                    <a:p>
                      <a:pPr algn="ctr" fontAlgn="b"/>
                      <a:r>
                        <a:rPr lang="en-US" altLang="zh-CN" sz="1800" b="0" i="0" u="none" strike="noStrike" kern="1200" dirty="0">
                          <a:solidFill>
                            <a:srgbClr val="000000"/>
                          </a:solidFill>
                          <a:effectLst/>
                          <a:latin typeface="+mn-lt"/>
                          <a:ea typeface="+mj-ea"/>
                          <a:cs typeface="+mn-cs"/>
                        </a:rPr>
                        <a:t>151</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mj-ea"/>
                          <a:cs typeface="+mn-cs"/>
                        </a:rPr>
                        <a:t>96.03</a:t>
                      </a:r>
                    </a:p>
                  </a:txBody>
                  <a:tcPr marL="7620" marR="7620" marT="7620" marB="0" anchor="b"/>
                </a:tc>
                <a:extLst>
                  <a:ext uri="{0D108BD9-81ED-4DB2-BD59-A6C34878D82A}">
                    <a16:rowId xmlns:a16="http://schemas.microsoft.com/office/drawing/2014/main" val="3908968970"/>
                  </a:ext>
                </a:extLst>
              </a:tr>
              <a:tr h="294522">
                <a:tc>
                  <a:txBody>
                    <a:bodyPr/>
                    <a:lstStyle/>
                    <a:p>
                      <a:pPr algn="ctr" fontAlgn="b"/>
                      <a:r>
                        <a:rPr lang="en-US" altLang="zh-CN" sz="1800" b="0" i="0" u="none" strike="noStrike" kern="1200" dirty="0">
                          <a:solidFill>
                            <a:srgbClr val="000000"/>
                          </a:solidFill>
                          <a:effectLst/>
                          <a:latin typeface="+mn-lt"/>
                          <a:ea typeface="+mj-ea"/>
                          <a:cs typeface="+mn-cs"/>
                        </a:rPr>
                        <a:t>201</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mj-ea"/>
                          <a:cs typeface="+mn-cs"/>
                        </a:rPr>
                        <a:t>95.02</a:t>
                      </a:r>
                    </a:p>
                  </a:txBody>
                  <a:tcPr marL="7620" marR="7620" marT="7620" marB="0" anchor="b"/>
                </a:tc>
                <a:extLst>
                  <a:ext uri="{0D108BD9-81ED-4DB2-BD59-A6C34878D82A}">
                    <a16:rowId xmlns:a16="http://schemas.microsoft.com/office/drawing/2014/main" val="886513346"/>
                  </a:ext>
                </a:extLst>
              </a:tr>
              <a:tr h="294522">
                <a:tc>
                  <a:txBody>
                    <a:bodyPr/>
                    <a:lstStyle/>
                    <a:p>
                      <a:pPr algn="ctr" fontAlgn="b"/>
                      <a:r>
                        <a:rPr lang="en-US" altLang="zh-CN" sz="1800" b="0" i="0" u="none" strike="noStrike" kern="1200" dirty="0">
                          <a:solidFill>
                            <a:srgbClr val="000000"/>
                          </a:solidFill>
                          <a:effectLst/>
                          <a:latin typeface="+mn-lt"/>
                          <a:ea typeface="+mj-ea"/>
                          <a:cs typeface="+mn-cs"/>
                        </a:rPr>
                        <a:t>251</a:t>
                      </a:r>
                    </a:p>
                  </a:txBody>
                  <a:tcPr marL="7620" marR="7620" marT="7620" marB="0" anchor="b"/>
                </a:tc>
                <a:tc>
                  <a:txBody>
                    <a:bodyPr/>
                    <a:lstStyle/>
                    <a:p>
                      <a:pPr algn="ctr" fontAlgn="b"/>
                      <a:r>
                        <a:rPr lang="en-US" altLang="zh-CN" sz="1800" b="0" i="0" u="none" strike="noStrike" kern="1200">
                          <a:solidFill>
                            <a:srgbClr val="000000"/>
                          </a:solidFill>
                          <a:effectLst/>
                          <a:latin typeface="+mn-lt"/>
                          <a:ea typeface="+mj-ea"/>
                          <a:cs typeface="+mn-cs"/>
                        </a:rPr>
                        <a:t>94.02</a:t>
                      </a:r>
                    </a:p>
                  </a:txBody>
                  <a:tcPr marL="7620" marR="7620" marT="7620" marB="0" anchor="b"/>
                </a:tc>
                <a:extLst>
                  <a:ext uri="{0D108BD9-81ED-4DB2-BD59-A6C34878D82A}">
                    <a16:rowId xmlns:a16="http://schemas.microsoft.com/office/drawing/2014/main" val="157264040"/>
                  </a:ext>
                </a:extLst>
              </a:tr>
              <a:tr h="294522">
                <a:tc>
                  <a:txBody>
                    <a:bodyPr/>
                    <a:lstStyle/>
                    <a:p>
                      <a:pPr algn="ctr" fontAlgn="b"/>
                      <a:r>
                        <a:rPr lang="en-US" altLang="zh-CN" sz="1800" b="0" i="0" u="none" strike="noStrike" kern="1200">
                          <a:solidFill>
                            <a:srgbClr val="000000"/>
                          </a:solidFill>
                          <a:effectLst/>
                          <a:latin typeface="+mn-lt"/>
                          <a:ea typeface="+mj-ea"/>
                          <a:cs typeface="+mn-cs"/>
                        </a:rPr>
                        <a:t>301</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mj-ea"/>
                          <a:cs typeface="+mn-cs"/>
                        </a:rPr>
                        <a:t>92.69</a:t>
                      </a:r>
                    </a:p>
                  </a:txBody>
                  <a:tcPr marL="7620" marR="7620" marT="7620" marB="0" anchor="b"/>
                </a:tc>
                <a:extLst>
                  <a:ext uri="{0D108BD9-81ED-4DB2-BD59-A6C34878D82A}">
                    <a16:rowId xmlns:a16="http://schemas.microsoft.com/office/drawing/2014/main" val="4269805991"/>
                  </a:ext>
                </a:extLst>
              </a:tr>
              <a:tr h="294522">
                <a:tc>
                  <a:txBody>
                    <a:bodyPr/>
                    <a:lstStyle/>
                    <a:p>
                      <a:pPr algn="ctr" fontAlgn="b"/>
                      <a:r>
                        <a:rPr lang="en-US" altLang="zh-CN" sz="1800" b="0" i="0" u="none" strike="noStrike" kern="1200">
                          <a:solidFill>
                            <a:srgbClr val="000000"/>
                          </a:solidFill>
                          <a:effectLst/>
                          <a:latin typeface="+mn-lt"/>
                          <a:ea typeface="+mj-ea"/>
                          <a:cs typeface="+mn-cs"/>
                        </a:rPr>
                        <a:t>351</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mj-ea"/>
                          <a:cs typeface="+mn-cs"/>
                        </a:rPr>
                        <a:t>94.59</a:t>
                      </a:r>
                    </a:p>
                  </a:txBody>
                  <a:tcPr marL="7620" marR="7620" marT="7620" marB="0" anchor="b"/>
                </a:tc>
                <a:extLst>
                  <a:ext uri="{0D108BD9-81ED-4DB2-BD59-A6C34878D82A}">
                    <a16:rowId xmlns:a16="http://schemas.microsoft.com/office/drawing/2014/main" val="580129573"/>
                  </a:ext>
                </a:extLst>
              </a:tr>
              <a:tr h="294522">
                <a:tc>
                  <a:txBody>
                    <a:bodyPr/>
                    <a:lstStyle/>
                    <a:p>
                      <a:pPr algn="ctr" fontAlgn="b"/>
                      <a:r>
                        <a:rPr lang="en-US" altLang="zh-CN" sz="1800" b="0" i="0" u="none" strike="noStrike" kern="1200">
                          <a:solidFill>
                            <a:srgbClr val="000000"/>
                          </a:solidFill>
                          <a:effectLst/>
                          <a:latin typeface="+mn-lt"/>
                          <a:ea typeface="+mj-ea"/>
                          <a:cs typeface="+mn-cs"/>
                        </a:rPr>
                        <a:t>401</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mj-ea"/>
                          <a:cs typeface="+mn-cs"/>
                        </a:rPr>
                        <a:t>93.02</a:t>
                      </a:r>
                    </a:p>
                  </a:txBody>
                  <a:tcPr marL="7620" marR="7620" marT="7620" marB="0" anchor="b"/>
                </a:tc>
                <a:extLst>
                  <a:ext uri="{0D108BD9-81ED-4DB2-BD59-A6C34878D82A}">
                    <a16:rowId xmlns:a16="http://schemas.microsoft.com/office/drawing/2014/main" val="4197240337"/>
                  </a:ext>
                </a:extLst>
              </a:tr>
              <a:tr h="294522">
                <a:tc>
                  <a:txBody>
                    <a:bodyPr/>
                    <a:lstStyle/>
                    <a:p>
                      <a:pPr algn="ctr" fontAlgn="b"/>
                      <a:r>
                        <a:rPr lang="en-US" altLang="zh-CN" sz="1800" b="0" i="0" u="none" strike="noStrike" kern="1200">
                          <a:solidFill>
                            <a:srgbClr val="000000"/>
                          </a:solidFill>
                          <a:effectLst/>
                          <a:latin typeface="+mn-lt"/>
                          <a:ea typeface="+mj-ea"/>
                          <a:cs typeface="+mn-cs"/>
                        </a:rPr>
                        <a:t>451</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mj-ea"/>
                          <a:cs typeface="+mn-cs"/>
                        </a:rPr>
                        <a:t>93.35</a:t>
                      </a:r>
                    </a:p>
                  </a:txBody>
                  <a:tcPr marL="7620" marR="7620" marT="7620" marB="0" anchor="b"/>
                </a:tc>
                <a:extLst>
                  <a:ext uri="{0D108BD9-81ED-4DB2-BD59-A6C34878D82A}">
                    <a16:rowId xmlns:a16="http://schemas.microsoft.com/office/drawing/2014/main" val="2799360341"/>
                  </a:ext>
                </a:extLst>
              </a:tr>
              <a:tr h="294522">
                <a:tc>
                  <a:txBody>
                    <a:bodyPr/>
                    <a:lstStyle/>
                    <a:p>
                      <a:pPr algn="ctr" fontAlgn="b"/>
                      <a:r>
                        <a:rPr lang="en-US" altLang="zh-CN" sz="1800" b="0" i="0" u="none" strike="noStrike" kern="1200">
                          <a:solidFill>
                            <a:srgbClr val="000000"/>
                          </a:solidFill>
                          <a:effectLst/>
                          <a:latin typeface="+mn-lt"/>
                          <a:ea typeface="+mj-ea"/>
                          <a:cs typeface="+mn-cs"/>
                        </a:rPr>
                        <a:t>501</a:t>
                      </a:r>
                    </a:p>
                  </a:txBody>
                  <a:tcPr marL="7620" marR="7620" marT="7620" marB="0" anchor="b"/>
                </a:tc>
                <a:tc>
                  <a:txBody>
                    <a:bodyPr/>
                    <a:lstStyle/>
                    <a:p>
                      <a:pPr algn="ctr" fontAlgn="b"/>
                      <a:r>
                        <a:rPr lang="en-US" altLang="zh-CN" sz="1800" b="0" i="0" u="none" strike="noStrike" kern="1200" dirty="0">
                          <a:solidFill>
                            <a:srgbClr val="000000"/>
                          </a:solidFill>
                          <a:effectLst/>
                          <a:latin typeface="+mn-lt"/>
                          <a:ea typeface="+mj-ea"/>
                          <a:cs typeface="+mn-cs"/>
                        </a:rPr>
                        <a:t>94.01</a:t>
                      </a:r>
                    </a:p>
                  </a:txBody>
                  <a:tcPr marL="7620" marR="7620" marT="7620" marB="0" anchor="b"/>
                </a:tc>
                <a:extLst>
                  <a:ext uri="{0D108BD9-81ED-4DB2-BD59-A6C34878D82A}">
                    <a16:rowId xmlns:a16="http://schemas.microsoft.com/office/drawing/2014/main" val="1259837683"/>
                  </a:ext>
                </a:extLst>
              </a:tr>
            </a:tbl>
          </a:graphicData>
        </a:graphic>
      </p:graphicFrame>
      <p:sp>
        <p:nvSpPr>
          <p:cNvPr id="11" name="文本框 10">
            <a:extLst>
              <a:ext uri="{FF2B5EF4-FFF2-40B4-BE49-F238E27FC236}">
                <a16:creationId xmlns:a16="http://schemas.microsoft.com/office/drawing/2014/main" id="{4146BF2D-46CA-4123-962C-A9ED9AAEDE30}"/>
              </a:ext>
            </a:extLst>
          </p:cNvPr>
          <p:cNvSpPr txBox="1"/>
          <p:nvPr/>
        </p:nvSpPr>
        <p:spPr>
          <a:xfrm>
            <a:off x="981546" y="5969270"/>
            <a:ext cx="3523722" cy="646331"/>
          </a:xfrm>
          <a:prstGeom prst="rect">
            <a:avLst/>
          </a:prstGeom>
          <a:noFill/>
        </p:spPr>
        <p:txBody>
          <a:bodyPr wrap="none" rtlCol="0">
            <a:spAutoFit/>
          </a:bodyPr>
          <a:lstStyle/>
          <a:p>
            <a:r>
              <a:rPr lang="en-US" altLang="zh-CN" dirty="0"/>
              <a:t>* A shorter sequence is the prefix </a:t>
            </a:r>
          </a:p>
          <a:p>
            <a:r>
              <a:rPr lang="en-US" altLang="zh-CN" dirty="0"/>
              <a:t>of a longer one.</a:t>
            </a:r>
            <a:endParaRPr lang="zh-CN" altLang="en-US" dirty="0"/>
          </a:p>
        </p:txBody>
      </p:sp>
      <p:pic>
        <p:nvPicPr>
          <p:cNvPr id="6" name="图片 5">
            <a:extLst>
              <a:ext uri="{FF2B5EF4-FFF2-40B4-BE49-F238E27FC236}">
                <a16:creationId xmlns:a16="http://schemas.microsoft.com/office/drawing/2014/main" id="{E5E3E3AF-9688-4912-965C-93768C85F9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2675" y="1466564"/>
            <a:ext cx="7122234" cy="4807507"/>
          </a:xfrm>
          <a:prstGeom prst="rect">
            <a:avLst/>
          </a:prstGeom>
        </p:spPr>
      </p:pic>
    </p:spTree>
    <p:extLst>
      <p:ext uri="{BB962C8B-B14F-4D97-AF65-F5344CB8AC3E}">
        <p14:creationId xmlns:p14="http://schemas.microsoft.com/office/powerpoint/2010/main" val="29758399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D746B59D-B44A-4CFA-9702-FC2FF959CA64}"/>
              </a:ext>
            </a:extLst>
          </p:cNvPr>
          <p:cNvGrpSpPr/>
          <p:nvPr/>
        </p:nvGrpSpPr>
        <p:grpSpPr>
          <a:xfrm>
            <a:off x="460236" y="529679"/>
            <a:ext cx="3069788" cy="769441"/>
            <a:chOff x="460236" y="529679"/>
            <a:chExt cx="3069788" cy="769441"/>
          </a:xfrm>
        </p:grpSpPr>
        <p:sp>
          <p:nvSpPr>
            <p:cNvPr id="3" name="文本框 2">
              <a:extLst>
                <a:ext uri="{FF2B5EF4-FFF2-40B4-BE49-F238E27FC236}">
                  <a16:creationId xmlns:a16="http://schemas.microsoft.com/office/drawing/2014/main" id="{743EFCB4-AC6D-4108-800F-D53A900B9CB6}"/>
                </a:ext>
              </a:extLst>
            </p:cNvPr>
            <p:cNvSpPr txBox="1"/>
            <p:nvPr/>
          </p:nvSpPr>
          <p:spPr>
            <a:xfrm>
              <a:off x="918412" y="529679"/>
              <a:ext cx="2611612" cy="769441"/>
            </a:xfrm>
            <a:prstGeom prst="rect">
              <a:avLst/>
            </a:prstGeom>
            <a:noFill/>
          </p:spPr>
          <p:txBody>
            <a:bodyPr wrap="none" rtlCol="0">
              <a:spAutoFit/>
            </a:bodyPr>
            <a:lstStyle/>
            <a:p>
              <a:r>
                <a:rPr lang="en-US" altLang="zh-CN" sz="4400" b="1" dirty="0"/>
                <a:t>Summary</a:t>
              </a:r>
              <a:endParaRPr lang="zh-CN" altLang="en-US" sz="4400" b="1" dirty="0"/>
            </a:p>
          </p:txBody>
        </p:sp>
        <p:sp>
          <p:nvSpPr>
            <p:cNvPr id="4" name="矩形 3">
              <a:extLst>
                <a:ext uri="{FF2B5EF4-FFF2-40B4-BE49-F238E27FC236}">
                  <a16:creationId xmlns:a16="http://schemas.microsoft.com/office/drawing/2014/main" id="{8FAE52E0-1CE0-4B13-B394-AABBBF8A95F1}"/>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67DC0579-BCFE-4E23-A24B-0A88C0423E4E}"/>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a:extLst>
              <a:ext uri="{FF2B5EF4-FFF2-40B4-BE49-F238E27FC236}">
                <a16:creationId xmlns:a16="http://schemas.microsoft.com/office/drawing/2014/main" id="{C357699D-553B-4972-8E9E-78201D9A4C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12" y="1762466"/>
            <a:ext cx="11336693" cy="5027734"/>
          </a:xfrm>
          <a:prstGeom prst="rect">
            <a:avLst/>
          </a:prstGeom>
        </p:spPr>
      </p:pic>
      <p:sp>
        <p:nvSpPr>
          <p:cNvPr id="7" name="文本框 6">
            <a:extLst>
              <a:ext uri="{FF2B5EF4-FFF2-40B4-BE49-F238E27FC236}">
                <a16:creationId xmlns:a16="http://schemas.microsoft.com/office/drawing/2014/main" id="{FF0663EA-B32D-47E6-B41C-DE7ED156AD25}"/>
              </a:ext>
            </a:extLst>
          </p:cNvPr>
          <p:cNvSpPr txBox="1"/>
          <p:nvPr/>
        </p:nvSpPr>
        <p:spPr>
          <a:xfrm>
            <a:off x="1830235" y="1300801"/>
            <a:ext cx="8792792" cy="461665"/>
          </a:xfrm>
          <a:prstGeom prst="rect">
            <a:avLst/>
          </a:prstGeom>
          <a:noFill/>
        </p:spPr>
        <p:txBody>
          <a:bodyPr wrap="none" rtlCol="0">
            <a:spAutoFit/>
          </a:bodyPr>
          <a:lstStyle/>
          <a:p>
            <a:r>
              <a:rPr lang="en-US" altLang="zh-CN" sz="2400" b="1" dirty="0"/>
              <a:t>Number of Repeats for the All Letters in the Compressed Text</a:t>
            </a:r>
            <a:endParaRPr lang="zh-CN" altLang="en-US" sz="2400" b="1" dirty="0"/>
          </a:p>
        </p:txBody>
      </p:sp>
      <p:grpSp>
        <p:nvGrpSpPr>
          <p:cNvPr id="10" name="组合 9">
            <a:extLst>
              <a:ext uri="{FF2B5EF4-FFF2-40B4-BE49-F238E27FC236}">
                <a16:creationId xmlns:a16="http://schemas.microsoft.com/office/drawing/2014/main" id="{1644EB7E-A9C8-434C-A7F3-8183C8E099B0}"/>
              </a:ext>
            </a:extLst>
          </p:cNvPr>
          <p:cNvGrpSpPr/>
          <p:nvPr/>
        </p:nvGrpSpPr>
        <p:grpSpPr>
          <a:xfrm>
            <a:off x="87079" y="6596141"/>
            <a:ext cx="2226912" cy="276999"/>
            <a:chOff x="87079" y="6344214"/>
            <a:chExt cx="2226912" cy="276999"/>
          </a:xfrm>
        </p:grpSpPr>
        <p:sp>
          <p:nvSpPr>
            <p:cNvPr id="8" name="文本框 7">
              <a:extLst>
                <a:ext uri="{FF2B5EF4-FFF2-40B4-BE49-F238E27FC236}">
                  <a16:creationId xmlns:a16="http://schemas.microsoft.com/office/drawing/2014/main" id="{83EDB61E-CEAC-4D12-89AA-B67C01DA5769}"/>
                </a:ext>
              </a:extLst>
            </p:cNvPr>
            <p:cNvSpPr txBox="1"/>
            <p:nvPr/>
          </p:nvSpPr>
          <p:spPr>
            <a:xfrm>
              <a:off x="87079" y="6344214"/>
              <a:ext cx="1464568" cy="276999"/>
            </a:xfrm>
            <a:prstGeom prst="rect">
              <a:avLst/>
            </a:prstGeom>
            <a:noFill/>
          </p:spPr>
          <p:txBody>
            <a:bodyPr wrap="none" rtlCol="0">
              <a:spAutoFit/>
            </a:bodyPr>
            <a:lstStyle/>
            <a:p>
              <a:r>
                <a:rPr lang="en-US" altLang="zh-CN" sz="1200" i="1" dirty="0">
                  <a:latin typeface="Times New Roman" panose="02020603050405020304" pitchFamily="18" charset="0"/>
                  <a:cs typeface="Times New Roman" panose="02020603050405020304" pitchFamily="18" charset="0"/>
                </a:rPr>
                <a:t>*All letters are used.</a:t>
              </a:r>
              <a:endParaRPr lang="zh-CN" altLang="en-US" sz="1200" i="1" dirty="0">
                <a:latin typeface="Times New Roman" panose="02020603050405020304" pitchFamily="18" charset="0"/>
                <a:cs typeface="Times New Roman" panose="02020603050405020304" pitchFamily="18" charset="0"/>
              </a:endParaRPr>
            </a:p>
          </p:txBody>
        </p:sp>
        <p:cxnSp>
          <p:nvCxnSpPr>
            <p:cNvPr id="9" name="直接连接符 8">
              <a:extLst>
                <a:ext uri="{FF2B5EF4-FFF2-40B4-BE49-F238E27FC236}">
                  <a16:creationId xmlns:a16="http://schemas.microsoft.com/office/drawing/2014/main" id="{CD17C851-BD11-46EE-ACBE-4A9FD4E18E2F}"/>
                </a:ext>
              </a:extLst>
            </p:cNvPr>
            <p:cNvCxnSpPr/>
            <p:nvPr/>
          </p:nvCxnSpPr>
          <p:spPr>
            <a:xfrm>
              <a:off x="186612" y="6362876"/>
              <a:ext cx="2127379" cy="0"/>
            </a:xfrm>
            <a:prstGeom prst="line">
              <a:avLst/>
            </a:prstGeom>
          </p:spPr>
          <p:style>
            <a:lnRef idx="1">
              <a:schemeClr val="dk1"/>
            </a:lnRef>
            <a:fillRef idx="0">
              <a:schemeClr val="dk1"/>
            </a:fillRef>
            <a:effectRef idx="0">
              <a:schemeClr val="dk1"/>
            </a:effectRef>
            <a:fontRef idx="minor">
              <a:schemeClr val="tx1"/>
            </a:fontRef>
          </p:style>
        </p:cxnSp>
      </p:grpSp>
      <p:sp>
        <p:nvSpPr>
          <p:cNvPr id="11" name="动作按钮: 转到开头 10">
            <a:hlinkClick r:id="rId3" action="ppaction://hlinksldjump" highlightClick="1"/>
            <a:extLst>
              <a:ext uri="{FF2B5EF4-FFF2-40B4-BE49-F238E27FC236}">
                <a16:creationId xmlns:a16="http://schemas.microsoft.com/office/drawing/2014/main" id="{140826C1-011F-4D88-8FA7-FBFC8440D63A}"/>
              </a:ext>
            </a:extLst>
          </p:cNvPr>
          <p:cNvSpPr/>
          <p:nvPr/>
        </p:nvSpPr>
        <p:spPr>
          <a:xfrm>
            <a:off x="460236" y="1278294"/>
            <a:ext cx="458176" cy="294554"/>
          </a:xfrm>
          <a:prstGeom prst="actionButtonBeginning">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8028541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BAB82EC-3D42-473D-8DB0-5300955B956D}"/>
              </a:ext>
            </a:extLst>
          </p:cNvPr>
          <p:cNvGrpSpPr/>
          <p:nvPr/>
        </p:nvGrpSpPr>
        <p:grpSpPr>
          <a:xfrm>
            <a:off x="460236" y="529679"/>
            <a:ext cx="3069788" cy="769441"/>
            <a:chOff x="460236" y="529679"/>
            <a:chExt cx="3069788" cy="769441"/>
          </a:xfrm>
        </p:grpSpPr>
        <p:sp>
          <p:nvSpPr>
            <p:cNvPr id="3" name="文本框 2">
              <a:extLst>
                <a:ext uri="{FF2B5EF4-FFF2-40B4-BE49-F238E27FC236}">
                  <a16:creationId xmlns:a16="http://schemas.microsoft.com/office/drawing/2014/main" id="{798E4900-03E4-449A-B4A2-B301AA9E7ED4}"/>
                </a:ext>
              </a:extLst>
            </p:cNvPr>
            <p:cNvSpPr txBox="1"/>
            <p:nvPr/>
          </p:nvSpPr>
          <p:spPr>
            <a:xfrm>
              <a:off x="918412" y="529679"/>
              <a:ext cx="2611612" cy="769441"/>
            </a:xfrm>
            <a:prstGeom prst="rect">
              <a:avLst/>
            </a:prstGeom>
            <a:noFill/>
          </p:spPr>
          <p:txBody>
            <a:bodyPr wrap="none" rtlCol="0">
              <a:spAutoFit/>
            </a:bodyPr>
            <a:lstStyle/>
            <a:p>
              <a:r>
                <a:rPr lang="en-US" altLang="zh-CN" sz="4400" b="1" dirty="0"/>
                <a:t>Summary</a:t>
              </a:r>
              <a:endParaRPr lang="zh-CN" altLang="en-US" sz="4400" b="1" dirty="0"/>
            </a:p>
          </p:txBody>
        </p:sp>
        <p:sp>
          <p:nvSpPr>
            <p:cNvPr id="4" name="矩形 3">
              <a:extLst>
                <a:ext uri="{FF2B5EF4-FFF2-40B4-BE49-F238E27FC236}">
                  <a16:creationId xmlns:a16="http://schemas.microsoft.com/office/drawing/2014/main" id="{5211E9CA-0166-4BF2-894D-7CE2F6BFD1D9}"/>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2087992-2A4D-44E5-BF23-923D6562DC44}"/>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a:extLst>
              <a:ext uri="{FF2B5EF4-FFF2-40B4-BE49-F238E27FC236}">
                <a16:creationId xmlns:a16="http://schemas.microsoft.com/office/drawing/2014/main" id="{B6CA1BC3-A970-4121-BAA9-AE2D685A97C2}"/>
              </a:ext>
            </a:extLst>
          </p:cNvPr>
          <p:cNvSpPr txBox="1"/>
          <p:nvPr/>
        </p:nvSpPr>
        <p:spPr>
          <a:xfrm>
            <a:off x="659518" y="1921278"/>
            <a:ext cx="9958719" cy="391402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zh-CN" sz="2400" b="1" dirty="0"/>
              <a:t>Longer texts </a:t>
            </a:r>
            <a:r>
              <a:rPr lang="en-US" altLang="zh-CN" sz="2400" dirty="0"/>
              <a:t>tend to produce </a:t>
            </a:r>
            <a:r>
              <a:rPr lang="en-US" altLang="zh-CN" sz="2400" b="1" dirty="0"/>
              <a:t>longer splits </a:t>
            </a:r>
            <a:r>
              <a:rPr lang="en-US" altLang="zh-CN" sz="2400" dirty="0"/>
              <a:t>with consecutive letters.</a:t>
            </a:r>
          </a:p>
          <a:p>
            <a:pPr marL="285750" indent="-285750">
              <a:lnSpc>
                <a:spcPct val="150000"/>
              </a:lnSpc>
              <a:buFont typeface="Wingdings" panose="05000000000000000000" pitchFamily="2" charset="2"/>
              <a:buChar char="Ø"/>
            </a:pPr>
            <a:r>
              <a:rPr lang="en-US" altLang="zh-CN" sz="2400" b="1" dirty="0"/>
              <a:t>73.87% </a:t>
            </a:r>
            <a:r>
              <a:rPr lang="en-US" altLang="zh-CN" sz="2400" dirty="0"/>
              <a:t>splits have length</a:t>
            </a:r>
            <a:r>
              <a:rPr lang="en-US" altLang="zh-CN" sz="2400" b="1" dirty="0"/>
              <a:t> =</a:t>
            </a:r>
            <a:r>
              <a:rPr lang="zh-CN" altLang="en-US" sz="2400" b="1" dirty="0"/>
              <a:t> </a:t>
            </a:r>
            <a:r>
              <a:rPr lang="en-US" altLang="zh-CN" sz="2400" b="1" dirty="0"/>
              <a:t>1 </a:t>
            </a:r>
            <a:r>
              <a:rPr lang="en-US" altLang="zh-CN" sz="2400" dirty="0"/>
              <a:t>(</a:t>
            </a:r>
            <a:r>
              <a:rPr lang="en-US" altLang="zh-CN" sz="2400" i="1" dirty="0"/>
              <a:t>i.e. </a:t>
            </a:r>
            <a:r>
              <a:rPr lang="en-US" altLang="zh-CN" sz="2400" dirty="0"/>
              <a:t>single letter with no repeats);      </a:t>
            </a:r>
            <a:r>
              <a:rPr lang="en-US" altLang="zh-CN" sz="2400" b="1" dirty="0"/>
              <a:t>89.64% </a:t>
            </a:r>
            <a:r>
              <a:rPr lang="en-US" altLang="zh-CN" sz="2400" dirty="0"/>
              <a:t>splits have lengths</a:t>
            </a:r>
            <a:r>
              <a:rPr lang="en-US" altLang="zh-CN" sz="2400" b="1" dirty="0"/>
              <a:t> </a:t>
            </a:r>
            <a:r>
              <a:rPr lang="zh-CN" altLang="en-US" sz="2400" b="1" dirty="0"/>
              <a:t>≤ </a:t>
            </a:r>
            <a:r>
              <a:rPr lang="en-US" altLang="zh-CN" sz="2400" b="1" dirty="0"/>
              <a:t>2</a:t>
            </a:r>
            <a:r>
              <a:rPr lang="en-US" altLang="zh-CN" sz="2400" dirty="0"/>
              <a:t>;</a:t>
            </a:r>
            <a:r>
              <a:rPr lang="en-US" altLang="zh-CN" sz="2400" b="1" dirty="0"/>
              <a:t> 94.67% </a:t>
            </a:r>
            <a:r>
              <a:rPr lang="en-US" altLang="zh-CN" sz="2400" dirty="0"/>
              <a:t>splits have lengths</a:t>
            </a:r>
            <a:r>
              <a:rPr lang="en-US" altLang="zh-CN" sz="2400" b="1" dirty="0"/>
              <a:t> </a:t>
            </a:r>
            <a:r>
              <a:rPr lang="zh-CN" altLang="en-US" sz="2400" b="1" dirty="0"/>
              <a:t>≤ </a:t>
            </a:r>
            <a:r>
              <a:rPr lang="en-US" altLang="zh-CN" sz="2400" b="1" dirty="0"/>
              <a:t>3</a:t>
            </a:r>
            <a:r>
              <a:rPr lang="en-US" altLang="zh-CN" sz="2400"/>
              <a:t>;</a:t>
            </a:r>
            <a:r>
              <a:rPr lang="en-US" altLang="zh-CN" sz="2400" b="1"/>
              <a:t>      96.79</a:t>
            </a:r>
            <a:r>
              <a:rPr lang="en-US" altLang="zh-CN" sz="2400" b="1" dirty="0"/>
              <a:t>% </a:t>
            </a:r>
            <a:r>
              <a:rPr lang="en-US" altLang="zh-CN" sz="2400" dirty="0"/>
              <a:t>splits have lengths</a:t>
            </a:r>
            <a:r>
              <a:rPr lang="en-US" altLang="zh-CN" sz="2400" b="1" dirty="0"/>
              <a:t> </a:t>
            </a:r>
            <a:r>
              <a:rPr lang="zh-CN" altLang="en-US" sz="2400" b="1" dirty="0"/>
              <a:t>≤ </a:t>
            </a:r>
            <a:r>
              <a:rPr lang="en-US" altLang="zh-CN" sz="2400" b="1" dirty="0"/>
              <a:t>4</a:t>
            </a:r>
            <a:r>
              <a:rPr lang="en-US" altLang="zh-CN" sz="2400" dirty="0"/>
              <a:t>;</a:t>
            </a:r>
            <a:r>
              <a:rPr lang="en-US" altLang="zh-CN" sz="2400" b="1" dirty="0"/>
              <a:t> 0.71% </a:t>
            </a:r>
            <a:r>
              <a:rPr lang="en-US" altLang="zh-CN" sz="2400" dirty="0"/>
              <a:t>splits have lengths</a:t>
            </a:r>
            <a:r>
              <a:rPr lang="en-US" altLang="zh-CN" sz="2400" b="1" dirty="0"/>
              <a:t> </a:t>
            </a:r>
            <a:r>
              <a:rPr lang="zh-CN" altLang="en-US" sz="2400" b="1" dirty="0"/>
              <a:t>≥ </a:t>
            </a:r>
            <a:r>
              <a:rPr lang="en-US" altLang="zh-CN" sz="2400" b="1" dirty="0"/>
              <a:t>10</a:t>
            </a:r>
            <a:r>
              <a:rPr lang="en-US" altLang="zh-CN" sz="2400" dirty="0"/>
              <a:t>.</a:t>
            </a:r>
          </a:p>
          <a:p>
            <a:pPr marL="285750" indent="-285750">
              <a:lnSpc>
                <a:spcPct val="150000"/>
              </a:lnSpc>
              <a:buFont typeface="Wingdings" panose="05000000000000000000" pitchFamily="2" charset="2"/>
              <a:buChar char="Ø"/>
            </a:pPr>
            <a:r>
              <a:rPr lang="en-US" altLang="zh-CN" sz="2400" dirty="0"/>
              <a:t>For any kind of text, the distribution of most splits has a</a:t>
            </a:r>
            <a:r>
              <a:rPr lang="en-US" altLang="zh-CN" sz="2400" b="1" dirty="0"/>
              <a:t> long right tail</a:t>
            </a:r>
            <a:r>
              <a:rPr lang="en-US" altLang="zh-CN" sz="2400" dirty="0"/>
              <a:t>.</a:t>
            </a:r>
          </a:p>
          <a:p>
            <a:pPr marL="285750" indent="-285750">
              <a:lnSpc>
                <a:spcPct val="150000"/>
              </a:lnSpc>
              <a:buFont typeface="Wingdings" panose="05000000000000000000" pitchFamily="2" charset="2"/>
              <a:buChar char="Ø"/>
            </a:pPr>
            <a:r>
              <a:rPr lang="en-US" altLang="zh-CN" sz="2400" dirty="0"/>
              <a:t>When the length of a text increases, the complete compression factor does </a:t>
            </a:r>
            <a:r>
              <a:rPr lang="en-US" altLang="zh-CN" sz="2400" b="1" dirty="0"/>
              <a:t>NOT</a:t>
            </a:r>
            <a:r>
              <a:rPr lang="en-US" altLang="zh-CN" sz="2400" dirty="0"/>
              <a:t> necessarily decrease (</a:t>
            </a:r>
            <a:r>
              <a:rPr lang="en-US" altLang="zh-CN" sz="2400" i="1" dirty="0"/>
              <a:t>e.g. Hamlet</a:t>
            </a:r>
            <a:r>
              <a:rPr lang="en-US" altLang="zh-CN" sz="2400" dirty="0"/>
              <a:t>).</a:t>
            </a:r>
            <a:endParaRPr lang="zh-CN" altLang="en-US" sz="2400" dirty="0"/>
          </a:p>
        </p:txBody>
      </p:sp>
    </p:spTree>
    <p:extLst>
      <p:ext uri="{BB962C8B-B14F-4D97-AF65-F5344CB8AC3E}">
        <p14:creationId xmlns:p14="http://schemas.microsoft.com/office/powerpoint/2010/main" val="1483663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7D302F-325C-4095-B2D3-335D3BFF6DFE}"/>
              </a:ext>
            </a:extLst>
          </p:cNvPr>
          <p:cNvGrpSpPr/>
          <p:nvPr/>
        </p:nvGrpSpPr>
        <p:grpSpPr>
          <a:xfrm>
            <a:off x="460236" y="529679"/>
            <a:ext cx="9131633" cy="2123658"/>
            <a:chOff x="460236" y="529679"/>
            <a:chExt cx="9131633" cy="2123658"/>
          </a:xfrm>
        </p:grpSpPr>
        <p:sp>
          <p:nvSpPr>
            <p:cNvPr id="3" name="文本框 2">
              <a:extLst>
                <a:ext uri="{FF2B5EF4-FFF2-40B4-BE49-F238E27FC236}">
                  <a16:creationId xmlns:a16="http://schemas.microsoft.com/office/drawing/2014/main" id="{C522D410-DCC4-4FE8-997E-5C7355152616}"/>
                </a:ext>
              </a:extLst>
            </p:cNvPr>
            <p:cNvSpPr txBox="1"/>
            <p:nvPr/>
          </p:nvSpPr>
          <p:spPr>
            <a:xfrm>
              <a:off x="918411" y="529679"/>
              <a:ext cx="8673458" cy="2123658"/>
            </a:xfrm>
            <a:prstGeom prst="rect">
              <a:avLst/>
            </a:prstGeom>
            <a:noFill/>
          </p:spPr>
          <p:txBody>
            <a:bodyPr wrap="square" rtlCol="0">
              <a:spAutoFit/>
            </a:bodyPr>
            <a:lstStyle/>
            <a:p>
              <a:r>
                <a:rPr lang="en-US" altLang="zh-CN" sz="4400" b="1" dirty="0"/>
                <a:t>Compressed Text</a:t>
              </a:r>
            </a:p>
            <a:p>
              <a:endParaRPr lang="en-US" altLang="zh-CN" sz="4400" b="1" dirty="0"/>
            </a:p>
            <a:p>
              <a:endParaRPr lang="en-US" altLang="zh-CN" sz="4400" b="1" dirty="0"/>
            </a:p>
          </p:txBody>
        </p:sp>
        <p:sp>
          <p:nvSpPr>
            <p:cNvPr id="4" name="矩形 3">
              <a:extLst>
                <a:ext uri="{FF2B5EF4-FFF2-40B4-BE49-F238E27FC236}">
                  <a16:creationId xmlns:a16="http://schemas.microsoft.com/office/drawing/2014/main" id="{3A755ACC-CBFF-4030-B813-6C9B74FEA6AC}"/>
                </a:ext>
              </a:extLst>
            </p:cNvPr>
            <p:cNvSpPr/>
            <p:nvPr/>
          </p:nvSpPr>
          <p:spPr>
            <a:xfrm>
              <a:off x="597348" y="629321"/>
              <a:ext cx="321064"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5BFCE98-7338-441A-8BAC-B79477FA5938}"/>
                </a:ext>
              </a:extLst>
            </p:cNvPr>
            <p:cNvSpPr/>
            <p:nvPr/>
          </p:nvSpPr>
          <p:spPr>
            <a:xfrm>
              <a:off x="460236" y="629321"/>
              <a:ext cx="84546" cy="5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a:extLst>
              <a:ext uri="{FF2B5EF4-FFF2-40B4-BE49-F238E27FC236}">
                <a16:creationId xmlns:a16="http://schemas.microsoft.com/office/drawing/2014/main" id="{A910D683-58D7-476E-9FDB-A5E7A99902BF}"/>
              </a:ext>
            </a:extLst>
          </p:cNvPr>
          <p:cNvSpPr txBox="1"/>
          <p:nvPr/>
        </p:nvSpPr>
        <p:spPr>
          <a:xfrm>
            <a:off x="6728195" y="1968392"/>
            <a:ext cx="5242981" cy="4770537"/>
          </a:xfrm>
          <a:prstGeom prst="rect">
            <a:avLst/>
          </a:prstGeom>
          <a:noFill/>
        </p:spPr>
        <p:txBody>
          <a:bodyPr wrap="square" rtlCol="0">
            <a:spAutoFit/>
          </a:bodyPr>
          <a:lstStyle/>
          <a:p>
            <a:r>
              <a:rPr lang="en-US" altLang="zh-CN" sz="1600" dirty="0"/>
              <a:t>[1,2,1,1,1,1,2,1,1,1,1,1,1,9,2,1,1,2,1,1,1,1,1,1,1,1,8,1,1,12,1,1,2,3,1,2,1,1,1,2,7,4,1,2,1,1,1,1,1,1,1,1,1,1,1,1,1,1,1,2,1,1,8,1,1,1,2,1,9,1,1,6,1,2,1,3,1,1,1,1,1,1,1,1,2,1,3,1,1,3,2,1,5,1,5,1,1,1,1,1,2,1,1,1,1,2,1,1,1,1,1,1,1,2,1,1,1,1,1,1,1,1,1,1,1,1,1,1,1,1,2,1,1,1,1,2,1,1,1,1,2,8,1,1,2,1,1,1,3,1,1,1,1,4,1,1,1,12,1,1,1,1,1,1,1,1,1,1,2,1,1,1,1,3,1,1,1,1,2,1,1,1,1,1,1,1,1,1,3,1,1,1,1,1,1,1,1,2,2,2,1,6,1,1,2,1,1,1,1,1,1,1,1,1,1,1,1,1,1,1,1,1,1,2,1,1,1,1,2,1,9,1,2,2,1,6,1,1,1,1,1,1,1,3,1,2,1,1,1,2,2,4,1,1,1,1,1,1,3,1,1,1,1,2,5,1,1,1,1,1,4,1,1,3,2,1,10,9,2,1,1,1,2,1,1,1,1,1,1,2,1,2,1,1,1,1,1,1,2,4,1,1,2,2,1,1,1,1,2,1,8,1,1,1,2,8,1,1,1,1,1,1,1,1,1,1,1,1,1,4,1,1,3,2,1,1,1,1,1,12,1,13,1,2,1,3,1,1,3,1,2,2,3,1,1,1,2,1,1,1,1,2,1,2,2,1,1,3,1,2,2,4,1,1,1,1,2,1,1,1,1,1,1,3,2,1,1,1,1,2,4,1,2,1,1,1,4,7,2,1,1,1,2,1,1,1,1,1,1,1,1,6,1,1,1,2,1,1,1,2,1,1,1,1,1,1,1,1,1,1,9,7,1,8,1,</a:t>
            </a:r>
            <a:r>
              <a:rPr lang="en-US" altLang="zh-CN" sz="1600" dirty="0">
                <a:highlight>
                  <a:srgbClr val="FFFF00"/>
                </a:highlight>
              </a:rPr>
              <a:t>14</a:t>
            </a:r>
            <a:r>
              <a:rPr lang="en-US" altLang="zh-CN" sz="1600" dirty="0"/>
              <a:t>,1,1,3,1,1,1,1,1,1,1,1,1,1,1,</a:t>
            </a:r>
            <a:r>
              <a:rPr lang="en-US" altLang="zh-CN" sz="1600" dirty="0">
                <a:highlight>
                  <a:srgbClr val="FFFF00"/>
                </a:highlight>
              </a:rPr>
              <a:t>14</a:t>
            </a:r>
            <a:r>
              <a:rPr lang="en-US" altLang="zh-CN" sz="1600" dirty="0"/>
              <a:t>,1,1,1,2,1,1,1,1,2,12,2,1,1,1,3,1,1,1,1,1,2,1,1,1,1,1,1,1,1,1,1,1,1,1,1,1,1,1,1,1,1,1,1,1,1,1,1,1,2,1,1,1,1,1,3,1,1,1,1,1,1,1,1,1,1,1,1,1,1,1,1,1,3,1,2,1,1,1,1,1,1,1,1,1,1,1,1,7,3,1,2,1,1,1,2,1,1,1,1,1,2,1,1,1,1,1,1,1,1,1,1,6,1,1,1,1,1,4,1,1,5,1,1,1,1,1,1,1,1,1,1,1,3,1,1,4,1,1,2,1,1,2,1,1,1,1,1,1,1,1,1,1,3,1,1,1,1,1,1,1]</a:t>
            </a:r>
          </a:p>
        </p:txBody>
      </p:sp>
      <p:sp>
        <p:nvSpPr>
          <p:cNvPr id="9" name="文本框 8">
            <a:extLst>
              <a:ext uri="{FF2B5EF4-FFF2-40B4-BE49-F238E27FC236}">
                <a16:creationId xmlns:a16="http://schemas.microsoft.com/office/drawing/2014/main" id="{692172C9-A8FA-471E-94C6-9D5B960D2012}"/>
              </a:ext>
            </a:extLst>
          </p:cNvPr>
          <p:cNvSpPr txBox="1"/>
          <p:nvPr/>
        </p:nvSpPr>
        <p:spPr>
          <a:xfrm>
            <a:off x="953049" y="2709003"/>
            <a:ext cx="5169814" cy="3970318"/>
          </a:xfrm>
          <a:prstGeom prst="rect">
            <a:avLst/>
          </a:prstGeom>
          <a:noFill/>
        </p:spPr>
        <p:txBody>
          <a:bodyPr wrap="square" rtlCol="0">
            <a:spAutoFit/>
          </a:bodyPr>
          <a:lstStyle/>
          <a:p>
            <a:r>
              <a:rPr lang="en-US" altLang="zh-CN" dirty="0"/>
              <a:t>hlehfdgmtmvtirtdsodydhyfogmeuncfehtwehkhrhnsotoaototformg$hstareitutniusrlusrlneaerenlnonorlruraseninelrphrihbtdvsrvmhirntrhirivcmkrmrhwsrbrwcwghmhiemecththwbivctmsnlivegirtviroloeoneoguodedeoeoeoianenieoneulusntntutoetwotwioctitotdftctweslrtesewrdtgcgtdwsbplrdultnseokwhrkhamtchththowxbrlgcanenclpeoteledegoeieuloalelmidtdgdtdsioereaeifsfroauaeaouioiodsiaeonlsaeieioitcdosedscisncdhdcshfhdchltcpghfidmhntintdntyrhtymtidhdncpayuadfouae</a:t>
            </a:r>
            <a:r>
              <a:rPr lang="en-US" altLang="zh-CN" dirty="0">
                <a:highlight>
                  <a:srgbClr val="FFFF00"/>
                </a:highlight>
              </a:rPr>
              <a:t>a</a:t>
            </a:r>
            <a:r>
              <a:rPr lang="en-US" altLang="zh-CN" dirty="0"/>
              <a:t>dteaeoshaueufr</a:t>
            </a:r>
            <a:r>
              <a:rPr lang="en-US" altLang="zh-CN" dirty="0">
                <a:highlight>
                  <a:srgbClr val="FFFF00"/>
                </a:highlight>
              </a:rPr>
              <a:t>e</a:t>
            </a:r>
            <a:r>
              <a:rPr lang="en-US" altLang="zh-CN" dirty="0"/>
              <a:t>giuaoteuoieruiuimduaiuletiemoaououiaekyduwenuafosnerhsastnuhenhataotehdrsosoigofrseaiahasaoihensmusnsihehktgomroqfodyololflhlnbiealaiayoetsyrotdgoesaofdendmalma</a:t>
            </a:r>
          </a:p>
        </p:txBody>
      </p:sp>
      <p:sp>
        <p:nvSpPr>
          <p:cNvPr id="12" name="文本框 11">
            <a:extLst>
              <a:ext uri="{FF2B5EF4-FFF2-40B4-BE49-F238E27FC236}">
                <a16:creationId xmlns:a16="http://schemas.microsoft.com/office/drawing/2014/main" id="{67200E05-9F35-4BF1-A29D-5989E08FD9DD}"/>
              </a:ext>
            </a:extLst>
          </p:cNvPr>
          <p:cNvSpPr txBox="1"/>
          <p:nvPr/>
        </p:nvSpPr>
        <p:spPr>
          <a:xfrm>
            <a:off x="953049" y="1460319"/>
            <a:ext cx="3982180" cy="1569660"/>
          </a:xfrm>
          <a:prstGeom prst="rect">
            <a:avLst/>
          </a:prstGeom>
          <a:noFill/>
        </p:spPr>
        <p:txBody>
          <a:bodyPr wrap="none" rtlCol="0">
            <a:spAutoFit/>
          </a:bodyPr>
          <a:lstStyle/>
          <a:p>
            <a:r>
              <a:rPr lang="en-US" altLang="zh-CN" sz="2400" b="1" dirty="0"/>
              <a:t>String</a:t>
            </a:r>
          </a:p>
          <a:p>
            <a:r>
              <a:rPr lang="en-US" altLang="zh-CN" sz="2400" b="1" dirty="0"/>
              <a:t># letters: 611</a:t>
            </a:r>
          </a:p>
          <a:p>
            <a:r>
              <a:rPr lang="en-US" altLang="zh-CN" sz="2400" b="1" dirty="0"/>
              <a:t>Compression factor: 61.04%</a:t>
            </a:r>
          </a:p>
          <a:p>
            <a:endParaRPr lang="zh-CN" altLang="en-US" sz="2400" b="1" dirty="0"/>
          </a:p>
        </p:txBody>
      </p:sp>
      <p:sp>
        <p:nvSpPr>
          <p:cNvPr id="13" name="文本框 12">
            <a:extLst>
              <a:ext uri="{FF2B5EF4-FFF2-40B4-BE49-F238E27FC236}">
                <a16:creationId xmlns:a16="http://schemas.microsoft.com/office/drawing/2014/main" id="{44640FC9-F815-4EB6-94BB-DECD01770FDE}"/>
              </a:ext>
            </a:extLst>
          </p:cNvPr>
          <p:cNvSpPr txBox="1"/>
          <p:nvPr/>
        </p:nvSpPr>
        <p:spPr>
          <a:xfrm>
            <a:off x="6690871" y="1460319"/>
            <a:ext cx="1483098" cy="461665"/>
          </a:xfrm>
          <a:prstGeom prst="rect">
            <a:avLst/>
          </a:prstGeom>
          <a:noFill/>
        </p:spPr>
        <p:txBody>
          <a:bodyPr wrap="none" rtlCol="0">
            <a:spAutoFit/>
          </a:bodyPr>
          <a:lstStyle/>
          <a:p>
            <a:r>
              <a:rPr lang="en-US" altLang="zh-CN" sz="2400" b="1" dirty="0"/>
              <a:t># repeats</a:t>
            </a:r>
            <a:endParaRPr lang="zh-CN" altLang="en-US" sz="2400" b="1" dirty="0"/>
          </a:p>
        </p:txBody>
      </p:sp>
    </p:spTree>
    <p:extLst>
      <p:ext uri="{BB962C8B-B14F-4D97-AF65-F5344CB8AC3E}">
        <p14:creationId xmlns:p14="http://schemas.microsoft.com/office/powerpoint/2010/main" val="61269132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1613</TotalTime>
  <Words>14686</Words>
  <Application>Microsoft Office PowerPoint</Application>
  <PresentationFormat>宽屏</PresentationFormat>
  <Paragraphs>1646</Paragraphs>
  <Slides>86</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86</vt:i4>
      </vt:variant>
    </vt:vector>
  </HeadingPairs>
  <TitlesOfParts>
    <vt:vector size="93" baseType="lpstr">
      <vt:lpstr>等线</vt:lpstr>
      <vt:lpstr>等线 Light</vt:lpstr>
      <vt:lpstr>宋体</vt:lpstr>
      <vt:lpstr>Arial</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Zichuan Wang</dc:creator>
  <cp:lastModifiedBy>Zichuan Wang</cp:lastModifiedBy>
  <cp:revision>231</cp:revision>
  <dcterms:created xsi:type="dcterms:W3CDTF">2019-11-02T08:31:18Z</dcterms:created>
  <dcterms:modified xsi:type="dcterms:W3CDTF">2019-11-05T07:54:41Z</dcterms:modified>
</cp:coreProperties>
</file>